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90" r:id="rId2"/>
    <p:sldId id="291" r:id="rId3"/>
    <p:sldId id="343" r:id="rId4"/>
    <p:sldId id="345" r:id="rId5"/>
    <p:sldId id="332" r:id="rId6"/>
    <p:sldId id="293" r:id="rId7"/>
    <p:sldId id="292" r:id="rId8"/>
    <p:sldId id="333" r:id="rId9"/>
    <p:sldId id="295" r:id="rId10"/>
    <p:sldId id="296" r:id="rId11"/>
    <p:sldId id="329" r:id="rId12"/>
    <p:sldId id="330" r:id="rId13"/>
    <p:sldId id="297" r:id="rId14"/>
    <p:sldId id="331" r:id="rId15"/>
    <p:sldId id="335" r:id="rId16"/>
    <p:sldId id="311" r:id="rId17"/>
    <p:sldId id="318" r:id="rId18"/>
    <p:sldId id="323" r:id="rId19"/>
    <p:sldId id="338" r:id="rId20"/>
    <p:sldId id="341" r:id="rId21"/>
    <p:sldId id="342" r:id="rId22"/>
    <p:sldId id="339" r:id="rId23"/>
    <p:sldId id="340" r:id="rId24"/>
    <p:sldId id="336" r:id="rId25"/>
    <p:sldId id="303" r:id="rId26"/>
    <p:sldId id="334" r:id="rId27"/>
    <p:sldId id="312" r:id="rId28"/>
    <p:sldId id="313" r:id="rId29"/>
    <p:sldId id="305" r:id="rId30"/>
    <p:sldId id="306" r:id="rId31"/>
    <p:sldId id="307" r:id="rId32"/>
    <p:sldId id="346" r:id="rId33"/>
    <p:sldId id="347" r:id="rId34"/>
    <p:sldId id="348" r:id="rId35"/>
    <p:sldId id="349"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4732"/>
    <a:srgbClr val="A63C2A"/>
    <a:srgbClr val="66FFFF"/>
    <a:srgbClr val="CCFFFF"/>
    <a:srgbClr val="006600"/>
    <a:srgbClr val="0033CC"/>
    <a:srgbClr val="FF66FF"/>
    <a:srgbClr val="996633"/>
    <a:srgbClr val="FF99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86033" autoAdjust="0"/>
  </p:normalViewPr>
  <p:slideViewPr>
    <p:cSldViewPr snapToGrid="0">
      <p:cViewPr varScale="1">
        <p:scale>
          <a:sx n="72" d="100"/>
          <a:sy n="72" d="100"/>
        </p:scale>
        <p:origin x="470" y="62"/>
      </p:cViewPr>
      <p:guideLst/>
    </p:cSldViewPr>
  </p:slideViewPr>
  <p:outlineViewPr>
    <p:cViewPr>
      <p:scale>
        <a:sx n="33" d="100"/>
        <a:sy n="33" d="100"/>
      </p:scale>
      <p:origin x="0" y="-23076"/>
    </p:cViewPr>
  </p:outlineViewPr>
  <p:notesTextViewPr>
    <p:cViewPr>
      <p:scale>
        <a:sx n="1" d="1"/>
        <a:sy n="1" d="1"/>
      </p:scale>
      <p:origin x="0" y="0"/>
    </p:cViewPr>
  </p:notesTextViewPr>
  <p:sorterViewPr>
    <p:cViewPr>
      <p:scale>
        <a:sx n="100" d="100"/>
        <a:sy n="100" d="100"/>
      </p:scale>
      <p:origin x="0" y="-6312"/>
    </p:cViewPr>
  </p:sorterViewPr>
  <p:notesViewPr>
    <p:cSldViewPr snapToGrid="0">
      <p:cViewPr varScale="1">
        <p:scale>
          <a:sx n="85" d="100"/>
          <a:sy n="85" d="100"/>
        </p:scale>
        <p:origin x="192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smtClean="0"/>
              <a:t>FPS Response Rate Trends</a:t>
            </a:r>
            <a:endParaRPr lang="en-US" sz="2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908945961194098E-2"/>
          <c:y val="0.11874304906801904"/>
          <c:w val="0.8065518679323963"/>
          <c:h val="0.79451465812536148"/>
        </c:manualLayout>
      </c:layout>
      <c:lineChart>
        <c:grouping val="standard"/>
        <c:varyColors val="0"/>
        <c:ser>
          <c:idx val="0"/>
          <c:order val="0"/>
          <c:tx>
            <c:strRef>
              <c:f>Sheet1!$A$12</c:f>
              <c:strCache>
                <c:ptCount val="1"/>
                <c:pt idx="0">
                  <c:v>Total</c:v>
                </c:pt>
              </c:strCache>
            </c:strRef>
          </c:tx>
          <c:spPr>
            <a:ln w="152400" cap="rnd">
              <a:solidFill>
                <a:schemeClr val="bg1">
                  <a:lumMod val="75000"/>
                </a:schemeClr>
              </a:solidFill>
              <a:round/>
            </a:ln>
            <a:effectLst/>
          </c:spPr>
          <c:marker>
            <c:symbol val="none"/>
          </c:marker>
          <c:dLbls>
            <c:dLbl>
              <c:idx val="0"/>
              <c:layout>
                <c:manualLayout>
                  <c:x val="-1.0903426791277258E-2"/>
                  <c:y val="-8.474576271186440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6728971962616819E-3"/>
                  <c:y val="2.8248587570621469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6728971962616819E-3"/>
                  <c:y val="1.4124293785310734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0249221183800622E-2"/>
                  <c:y val="-1.129943502824869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0903426791277258E-2"/>
                  <c:y val="0"/>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4.6728971962616819E-3"/>
                  <c:y val="-1.4124293785310734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9.3457943925233638E-3"/>
                  <c:y val="5.6497175141242938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5576323987539055E-2"/>
                  <c:y val="-5.649717514124293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overflow" horzOverflow="overflow"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Dec10</c:v>
                </c:pt>
                <c:pt idx="1">
                  <c:v>May11</c:v>
                </c:pt>
                <c:pt idx="2">
                  <c:v>Dec11</c:v>
                </c:pt>
                <c:pt idx="3">
                  <c:v>May12</c:v>
                </c:pt>
                <c:pt idx="4">
                  <c:v>Dec12</c:v>
                </c:pt>
                <c:pt idx="5">
                  <c:v>May13</c:v>
                </c:pt>
                <c:pt idx="6">
                  <c:v>Dec13</c:v>
                </c:pt>
                <c:pt idx="7">
                  <c:v>May14</c:v>
                </c:pt>
                <c:pt idx="8">
                  <c:v>Dec14</c:v>
                </c:pt>
                <c:pt idx="9">
                  <c:v>May15</c:v>
                </c:pt>
              </c:strCache>
            </c:strRef>
          </c:cat>
          <c:val>
            <c:numRef>
              <c:f>Sheet1!$B$12:$K$12</c:f>
              <c:numCache>
                <c:formatCode>0%</c:formatCode>
                <c:ptCount val="10"/>
                <c:pt idx="0">
                  <c:v>0.55800000000000005</c:v>
                </c:pt>
                <c:pt idx="1">
                  <c:v>0.60699999999999998</c:v>
                </c:pt>
                <c:pt idx="2">
                  <c:v>0.60199999999999998</c:v>
                </c:pt>
                <c:pt idx="3">
                  <c:v>0.56299999999999994</c:v>
                </c:pt>
                <c:pt idx="4">
                  <c:v>0.46899999999999997</c:v>
                </c:pt>
                <c:pt idx="5">
                  <c:v>0.53100000000000003</c:v>
                </c:pt>
                <c:pt idx="6">
                  <c:v>0.51100000000000001</c:v>
                </c:pt>
                <c:pt idx="7">
                  <c:v>0.56599999999999995</c:v>
                </c:pt>
                <c:pt idx="8">
                  <c:v>0.50900000000000001</c:v>
                </c:pt>
                <c:pt idx="9">
                  <c:v>0.57099999999999995</c:v>
                </c:pt>
              </c:numCache>
            </c:numRef>
          </c:val>
          <c:smooth val="0"/>
        </c:ser>
        <c:dLbls>
          <c:showLegendKey val="0"/>
          <c:showVal val="0"/>
          <c:showCatName val="0"/>
          <c:showSerName val="0"/>
          <c:showPercent val="0"/>
          <c:showBubbleSize val="0"/>
        </c:dLbls>
        <c:smooth val="0"/>
        <c:axId val="-956939376"/>
        <c:axId val="-956942096"/>
      </c:lineChart>
      <c:catAx>
        <c:axId val="-95693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956942096"/>
        <c:crosses val="autoZero"/>
        <c:auto val="1"/>
        <c:lblAlgn val="ctr"/>
        <c:lblOffset val="100"/>
        <c:noMultiLvlLbl val="0"/>
      </c:catAx>
      <c:valAx>
        <c:axId val="-956942096"/>
        <c:scaling>
          <c:orientation val="minMax"/>
          <c:max val="1"/>
          <c:min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9569393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smtClean="0"/>
              <a:t>FPS Response Rate Trends, By College</a:t>
            </a:r>
            <a:endParaRPr lang="en-US" sz="2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908945961194098E-2"/>
          <c:y val="0.11874304906801904"/>
          <c:w val="0.8065518679323963"/>
          <c:h val="0.79451465812536148"/>
        </c:manualLayout>
      </c:layout>
      <c:lineChart>
        <c:grouping val="standard"/>
        <c:varyColors val="0"/>
        <c:ser>
          <c:idx val="0"/>
          <c:order val="0"/>
          <c:tx>
            <c:strRef>
              <c:f>Sheet1!$A$2</c:f>
              <c:strCache>
                <c:ptCount val="1"/>
                <c:pt idx="0">
                  <c:v>CALS</c:v>
                </c:pt>
              </c:strCache>
            </c:strRef>
          </c:tx>
          <c:spPr>
            <a:ln w="50800" cap="rnd">
              <a:solidFill>
                <a:srgbClr val="00B0F0"/>
              </a:solidFill>
              <a:round/>
            </a:ln>
            <a:effectLst/>
          </c:spPr>
          <c:marker>
            <c:symbol val="none"/>
          </c:marker>
          <c:cat>
            <c:strRef>
              <c:f>Sheet1!$B$1:$K$1</c:f>
              <c:strCache>
                <c:ptCount val="10"/>
                <c:pt idx="0">
                  <c:v>Dec10</c:v>
                </c:pt>
                <c:pt idx="1">
                  <c:v>May11</c:v>
                </c:pt>
                <c:pt idx="2">
                  <c:v>Dec11</c:v>
                </c:pt>
                <c:pt idx="3">
                  <c:v>May12</c:v>
                </c:pt>
                <c:pt idx="4">
                  <c:v>Dec12</c:v>
                </c:pt>
                <c:pt idx="5">
                  <c:v>May13</c:v>
                </c:pt>
                <c:pt idx="6">
                  <c:v>Dec13</c:v>
                </c:pt>
                <c:pt idx="7">
                  <c:v>May14</c:v>
                </c:pt>
                <c:pt idx="8">
                  <c:v>Dec14</c:v>
                </c:pt>
                <c:pt idx="9">
                  <c:v>May15</c:v>
                </c:pt>
              </c:strCache>
            </c:strRef>
          </c:cat>
          <c:val>
            <c:numRef>
              <c:f>Sheet1!$B$2:$K$2</c:f>
              <c:numCache>
                <c:formatCode>0%</c:formatCode>
                <c:ptCount val="10"/>
                <c:pt idx="0">
                  <c:v>0.39100000000000001</c:v>
                </c:pt>
                <c:pt idx="1">
                  <c:v>0.47299999999999998</c:v>
                </c:pt>
                <c:pt idx="2">
                  <c:v>0.49099999999999999</c:v>
                </c:pt>
                <c:pt idx="3">
                  <c:v>0.48399999999999999</c:v>
                </c:pt>
                <c:pt idx="4">
                  <c:v>0.35899999999999999</c:v>
                </c:pt>
                <c:pt idx="5">
                  <c:v>0.47799999999999998</c:v>
                </c:pt>
                <c:pt idx="6">
                  <c:v>0.441</c:v>
                </c:pt>
                <c:pt idx="7">
                  <c:v>0.47599999999999998</c:v>
                </c:pt>
                <c:pt idx="8">
                  <c:v>0.41699999999999998</c:v>
                </c:pt>
                <c:pt idx="9">
                  <c:v>0.44</c:v>
                </c:pt>
              </c:numCache>
            </c:numRef>
          </c:val>
          <c:smooth val="0"/>
        </c:ser>
        <c:ser>
          <c:idx val="1"/>
          <c:order val="1"/>
          <c:tx>
            <c:strRef>
              <c:f>Sheet1!$A$3</c:f>
              <c:strCache>
                <c:ptCount val="1"/>
                <c:pt idx="0">
                  <c:v>Design</c:v>
                </c:pt>
              </c:strCache>
            </c:strRef>
          </c:tx>
          <c:spPr>
            <a:ln w="50800" cap="rnd">
              <a:solidFill>
                <a:srgbClr val="C00000"/>
              </a:solidFill>
              <a:round/>
            </a:ln>
            <a:effectLst/>
          </c:spPr>
          <c:marker>
            <c:symbol val="none"/>
          </c:marker>
          <c:cat>
            <c:strRef>
              <c:f>Sheet1!$B$1:$K$1</c:f>
              <c:strCache>
                <c:ptCount val="10"/>
                <c:pt idx="0">
                  <c:v>Dec10</c:v>
                </c:pt>
                <c:pt idx="1">
                  <c:v>May11</c:v>
                </c:pt>
                <c:pt idx="2">
                  <c:v>Dec11</c:v>
                </c:pt>
                <c:pt idx="3">
                  <c:v>May12</c:v>
                </c:pt>
                <c:pt idx="4">
                  <c:v>Dec12</c:v>
                </c:pt>
                <c:pt idx="5">
                  <c:v>May13</c:v>
                </c:pt>
                <c:pt idx="6">
                  <c:v>Dec13</c:v>
                </c:pt>
                <c:pt idx="7">
                  <c:v>May14</c:v>
                </c:pt>
                <c:pt idx="8">
                  <c:v>Dec14</c:v>
                </c:pt>
                <c:pt idx="9">
                  <c:v>May15</c:v>
                </c:pt>
              </c:strCache>
            </c:strRef>
          </c:cat>
          <c:val>
            <c:numRef>
              <c:f>Sheet1!$B$3:$K$3</c:f>
              <c:numCache>
                <c:formatCode>0%</c:formatCode>
                <c:ptCount val="10"/>
                <c:pt idx="0">
                  <c:v>0.47799999999999998</c:v>
                </c:pt>
                <c:pt idx="1">
                  <c:v>0.69</c:v>
                </c:pt>
                <c:pt idx="2">
                  <c:v>0.78600000000000003</c:v>
                </c:pt>
                <c:pt idx="3">
                  <c:v>0.64700000000000002</c:v>
                </c:pt>
                <c:pt idx="4">
                  <c:v>0.45</c:v>
                </c:pt>
                <c:pt idx="5">
                  <c:v>0.48799999999999999</c:v>
                </c:pt>
                <c:pt idx="6">
                  <c:v>0.76700000000000002</c:v>
                </c:pt>
                <c:pt idx="7">
                  <c:v>0.93899999999999995</c:v>
                </c:pt>
                <c:pt idx="8">
                  <c:v>0.56699999999999995</c:v>
                </c:pt>
                <c:pt idx="9">
                  <c:v>0.91800000000000004</c:v>
                </c:pt>
              </c:numCache>
            </c:numRef>
          </c:val>
          <c:smooth val="0"/>
        </c:ser>
        <c:ser>
          <c:idx val="2"/>
          <c:order val="2"/>
          <c:tx>
            <c:strRef>
              <c:f>Sheet1!$A$4</c:f>
              <c:strCache>
                <c:ptCount val="1"/>
                <c:pt idx="0">
                  <c:v>CED</c:v>
                </c:pt>
              </c:strCache>
            </c:strRef>
          </c:tx>
          <c:spPr>
            <a:ln w="50800" cap="rnd">
              <a:solidFill>
                <a:srgbClr val="9933FF"/>
              </a:solidFill>
              <a:round/>
            </a:ln>
            <a:effectLst/>
          </c:spPr>
          <c:marker>
            <c:symbol val="none"/>
          </c:marker>
          <c:cat>
            <c:strRef>
              <c:f>Sheet1!$B$1:$K$1</c:f>
              <c:strCache>
                <c:ptCount val="10"/>
                <c:pt idx="0">
                  <c:v>Dec10</c:v>
                </c:pt>
                <c:pt idx="1">
                  <c:v>May11</c:v>
                </c:pt>
                <c:pt idx="2">
                  <c:v>Dec11</c:v>
                </c:pt>
                <c:pt idx="3">
                  <c:v>May12</c:v>
                </c:pt>
                <c:pt idx="4">
                  <c:v>Dec12</c:v>
                </c:pt>
                <c:pt idx="5">
                  <c:v>May13</c:v>
                </c:pt>
                <c:pt idx="6">
                  <c:v>Dec13</c:v>
                </c:pt>
                <c:pt idx="7">
                  <c:v>May14</c:v>
                </c:pt>
                <c:pt idx="8">
                  <c:v>Dec14</c:v>
                </c:pt>
                <c:pt idx="9">
                  <c:v>May15</c:v>
                </c:pt>
              </c:strCache>
            </c:strRef>
          </c:cat>
          <c:val>
            <c:numRef>
              <c:f>Sheet1!$B$4:$K$4</c:f>
              <c:numCache>
                <c:formatCode>0%</c:formatCode>
                <c:ptCount val="10"/>
                <c:pt idx="0">
                  <c:v>0.433</c:v>
                </c:pt>
                <c:pt idx="1">
                  <c:v>0.53600000000000003</c:v>
                </c:pt>
                <c:pt idx="2">
                  <c:v>0.52600000000000002</c:v>
                </c:pt>
                <c:pt idx="3">
                  <c:v>0.41</c:v>
                </c:pt>
                <c:pt idx="4">
                  <c:v>0.47199999999999998</c:v>
                </c:pt>
                <c:pt idx="5">
                  <c:v>0.59599999999999997</c:v>
                </c:pt>
                <c:pt idx="6">
                  <c:v>0.5</c:v>
                </c:pt>
                <c:pt idx="7">
                  <c:v>0.64</c:v>
                </c:pt>
                <c:pt idx="8">
                  <c:v>0.48399999999999999</c:v>
                </c:pt>
                <c:pt idx="9">
                  <c:v>0.67200000000000004</c:v>
                </c:pt>
              </c:numCache>
            </c:numRef>
          </c:val>
          <c:smooth val="0"/>
        </c:ser>
        <c:ser>
          <c:idx val="3"/>
          <c:order val="3"/>
          <c:tx>
            <c:strRef>
              <c:f>Sheet1!$A$5</c:f>
              <c:strCache>
                <c:ptCount val="1"/>
                <c:pt idx="0">
                  <c:v>COE</c:v>
                </c:pt>
              </c:strCache>
            </c:strRef>
          </c:tx>
          <c:spPr>
            <a:ln w="50800" cap="rnd">
              <a:solidFill>
                <a:srgbClr val="FF9900"/>
              </a:solidFill>
              <a:round/>
            </a:ln>
            <a:effectLst/>
          </c:spPr>
          <c:marker>
            <c:symbol val="none"/>
          </c:marker>
          <c:cat>
            <c:strRef>
              <c:f>Sheet1!$B$1:$K$1</c:f>
              <c:strCache>
                <c:ptCount val="10"/>
                <c:pt idx="0">
                  <c:v>Dec10</c:v>
                </c:pt>
                <c:pt idx="1">
                  <c:v>May11</c:v>
                </c:pt>
                <c:pt idx="2">
                  <c:v>Dec11</c:v>
                </c:pt>
                <c:pt idx="3">
                  <c:v>May12</c:v>
                </c:pt>
                <c:pt idx="4">
                  <c:v>Dec12</c:v>
                </c:pt>
                <c:pt idx="5">
                  <c:v>May13</c:v>
                </c:pt>
                <c:pt idx="6">
                  <c:v>Dec13</c:v>
                </c:pt>
                <c:pt idx="7">
                  <c:v>May14</c:v>
                </c:pt>
                <c:pt idx="8">
                  <c:v>Dec14</c:v>
                </c:pt>
                <c:pt idx="9">
                  <c:v>May15</c:v>
                </c:pt>
              </c:strCache>
            </c:strRef>
          </c:cat>
          <c:val>
            <c:numRef>
              <c:f>Sheet1!$B$5:$K$5</c:f>
              <c:numCache>
                <c:formatCode>0%</c:formatCode>
                <c:ptCount val="10"/>
                <c:pt idx="0">
                  <c:v>0.61299999999999999</c:v>
                </c:pt>
                <c:pt idx="1">
                  <c:v>0.67</c:v>
                </c:pt>
                <c:pt idx="2">
                  <c:v>0.65200000000000002</c:v>
                </c:pt>
                <c:pt idx="3">
                  <c:v>0.64200000000000002</c:v>
                </c:pt>
                <c:pt idx="4">
                  <c:v>0.55100000000000005</c:v>
                </c:pt>
                <c:pt idx="5">
                  <c:v>0.60799999999999998</c:v>
                </c:pt>
                <c:pt idx="6">
                  <c:v>0.57399999999999995</c:v>
                </c:pt>
                <c:pt idx="7">
                  <c:v>0.64700000000000002</c:v>
                </c:pt>
                <c:pt idx="8">
                  <c:v>0.66500000000000004</c:v>
                </c:pt>
                <c:pt idx="9">
                  <c:v>0.58599999999999997</c:v>
                </c:pt>
              </c:numCache>
            </c:numRef>
          </c:val>
          <c:smooth val="0"/>
        </c:ser>
        <c:ser>
          <c:idx val="4"/>
          <c:order val="4"/>
          <c:tx>
            <c:strRef>
              <c:f>Sheet1!$A$6</c:f>
              <c:strCache>
                <c:ptCount val="1"/>
                <c:pt idx="0">
                  <c:v>CNR</c:v>
                </c:pt>
              </c:strCache>
            </c:strRef>
          </c:tx>
          <c:spPr>
            <a:ln w="50800" cap="rnd">
              <a:solidFill>
                <a:srgbClr val="996633"/>
              </a:solidFill>
              <a:round/>
            </a:ln>
            <a:effectLst/>
          </c:spPr>
          <c:marker>
            <c:symbol val="none"/>
          </c:marker>
          <c:cat>
            <c:strRef>
              <c:f>Sheet1!$B$1:$K$1</c:f>
              <c:strCache>
                <c:ptCount val="10"/>
                <c:pt idx="0">
                  <c:v>Dec10</c:v>
                </c:pt>
                <c:pt idx="1">
                  <c:v>May11</c:v>
                </c:pt>
                <c:pt idx="2">
                  <c:v>Dec11</c:v>
                </c:pt>
                <c:pt idx="3">
                  <c:v>May12</c:v>
                </c:pt>
                <c:pt idx="4">
                  <c:v>Dec12</c:v>
                </c:pt>
                <c:pt idx="5">
                  <c:v>May13</c:v>
                </c:pt>
                <c:pt idx="6">
                  <c:v>Dec13</c:v>
                </c:pt>
                <c:pt idx="7">
                  <c:v>May14</c:v>
                </c:pt>
                <c:pt idx="8">
                  <c:v>Dec14</c:v>
                </c:pt>
                <c:pt idx="9">
                  <c:v>May15</c:v>
                </c:pt>
              </c:strCache>
            </c:strRef>
          </c:cat>
          <c:val>
            <c:numRef>
              <c:f>Sheet1!$B$6:$K$6</c:f>
              <c:numCache>
                <c:formatCode>0%</c:formatCode>
                <c:ptCount val="10"/>
                <c:pt idx="0">
                  <c:v>0.504</c:v>
                </c:pt>
                <c:pt idx="1">
                  <c:v>0.51500000000000001</c:v>
                </c:pt>
                <c:pt idx="2">
                  <c:v>0.57999999999999996</c:v>
                </c:pt>
                <c:pt idx="3">
                  <c:v>0.45</c:v>
                </c:pt>
                <c:pt idx="4">
                  <c:v>0.443</c:v>
                </c:pt>
                <c:pt idx="5">
                  <c:v>0.52800000000000002</c:v>
                </c:pt>
                <c:pt idx="6">
                  <c:v>0.48099999999999998</c:v>
                </c:pt>
                <c:pt idx="7">
                  <c:v>0.497</c:v>
                </c:pt>
                <c:pt idx="8">
                  <c:v>0.46500000000000002</c:v>
                </c:pt>
                <c:pt idx="9">
                  <c:v>0.46600000000000003</c:v>
                </c:pt>
              </c:numCache>
            </c:numRef>
          </c:val>
          <c:smooth val="0"/>
        </c:ser>
        <c:ser>
          <c:idx val="5"/>
          <c:order val="5"/>
          <c:tx>
            <c:strRef>
              <c:f>Sheet1!$A$7</c:f>
              <c:strCache>
                <c:ptCount val="1"/>
                <c:pt idx="0">
                  <c:v>CHASS</c:v>
                </c:pt>
              </c:strCache>
            </c:strRef>
          </c:tx>
          <c:spPr>
            <a:ln w="50800" cap="rnd">
              <a:solidFill>
                <a:srgbClr val="FF66FF"/>
              </a:solidFill>
              <a:round/>
            </a:ln>
            <a:effectLst/>
          </c:spPr>
          <c:marker>
            <c:symbol val="none"/>
          </c:marker>
          <c:cat>
            <c:strRef>
              <c:f>Sheet1!$B$1:$K$1</c:f>
              <c:strCache>
                <c:ptCount val="10"/>
                <c:pt idx="0">
                  <c:v>Dec10</c:v>
                </c:pt>
                <c:pt idx="1">
                  <c:v>May11</c:v>
                </c:pt>
                <c:pt idx="2">
                  <c:v>Dec11</c:v>
                </c:pt>
                <c:pt idx="3">
                  <c:v>May12</c:v>
                </c:pt>
                <c:pt idx="4">
                  <c:v>Dec12</c:v>
                </c:pt>
                <c:pt idx="5">
                  <c:v>May13</c:v>
                </c:pt>
                <c:pt idx="6">
                  <c:v>Dec13</c:v>
                </c:pt>
                <c:pt idx="7">
                  <c:v>May14</c:v>
                </c:pt>
                <c:pt idx="8">
                  <c:v>Dec14</c:v>
                </c:pt>
                <c:pt idx="9">
                  <c:v>May15</c:v>
                </c:pt>
              </c:strCache>
            </c:strRef>
          </c:cat>
          <c:val>
            <c:numRef>
              <c:f>Sheet1!$B$7:$K$7</c:f>
              <c:numCache>
                <c:formatCode>0%</c:formatCode>
                <c:ptCount val="10"/>
                <c:pt idx="0">
                  <c:v>0.505</c:v>
                </c:pt>
                <c:pt idx="1">
                  <c:v>0.49</c:v>
                </c:pt>
                <c:pt idx="2">
                  <c:v>0.57499999999999996</c:v>
                </c:pt>
                <c:pt idx="3">
                  <c:v>0.54100000000000004</c:v>
                </c:pt>
                <c:pt idx="4">
                  <c:v>0.47799999999999998</c:v>
                </c:pt>
                <c:pt idx="5">
                  <c:v>0.45300000000000001</c:v>
                </c:pt>
                <c:pt idx="6">
                  <c:v>0.46800000000000003</c:v>
                </c:pt>
                <c:pt idx="7">
                  <c:v>0.49</c:v>
                </c:pt>
                <c:pt idx="8">
                  <c:v>0.499</c:v>
                </c:pt>
                <c:pt idx="9">
                  <c:v>0.56799999999999995</c:v>
                </c:pt>
              </c:numCache>
            </c:numRef>
          </c:val>
          <c:smooth val="0"/>
        </c:ser>
        <c:ser>
          <c:idx val="6"/>
          <c:order val="6"/>
          <c:tx>
            <c:strRef>
              <c:f>Sheet1!$A$8</c:f>
              <c:strCache>
                <c:ptCount val="1"/>
                <c:pt idx="0">
                  <c:v>COS</c:v>
                </c:pt>
              </c:strCache>
            </c:strRef>
          </c:tx>
          <c:spPr>
            <a:ln w="50800" cap="rnd">
              <a:solidFill>
                <a:srgbClr val="FFC000"/>
              </a:solidFill>
              <a:round/>
            </a:ln>
            <a:effectLst/>
          </c:spPr>
          <c:marker>
            <c:symbol val="none"/>
          </c:marker>
          <c:cat>
            <c:strRef>
              <c:f>Sheet1!$B$1:$K$1</c:f>
              <c:strCache>
                <c:ptCount val="10"/>
                <c:pt idx="0">
                  <c:v>Dec10</c:v>
                </c:pt>
                <c:pt idx="1">
                  <c:v>May11</c:v>
                </c:pt>
                <c:pt idx="2">
                  <c:v>Dec11</c:v>
                </c:pt>
                <c:pt idx="3">
                  <c:v>May12</c:v>
                </c:pt>
                <c:pt idx="4">
                  <c:v>Dec12</c:v>
                </c:pt>
                <c:pt idx="5">
                  <c:v>May13</c:v>
                </c:pt>
                <c:pt idx="6">
                  <c:v>Dec13</c:v>
                </c:pt>
                <c:pt idx="7">
                  <c:v>May14</c:v>
                </c:pt>
                <c:pt idx="8">
                  <c:v>Dec14</c:v>
                </c:pt>
                <c:pt idx="9">
                  <c:v>May15</c:v>
                </c:pt>
              </c:strCache>
            </c:strRef>
          </c:cat>
          <c:val>
            <c:numRef>
              <c:f>Sheet1!$B$8:$K$8</c:f>
              <c:numCache>
                <c:formatCode>0%</c:formatCode>
                <c:ptCount val="10"/>
                <c:pt idx="0">
                  <c:v>0.68600000000000005</c:v>
                </c:pt>
                <c:pt idx="1">
                  <c:v>0.626</c:v>
                </c:pt>
                <c:pt idx="2">
                  <c:v>0.5</c:v>
                </c:pt>
                <c:pt idx="3">
                  <c:v>0.64800000000000002</c:v>
                </c:pt>
                <c:pt idx="4">
                  <c:v>0.5</c:v>
                </c:pt>
                <c:pt idx="5">
                  <c:v>0.57399999999999995</c:v>
                </c:pt>
                <c:pt idx="6">
                  <c:v>0.51900000000000002</c:v>
                </c:pt>
                <c:pt idx="7">
                  <c:v>0.52100000000000002</c:v>
                </c:pt>
                <c:pt idx="8">
                  <c:v>0.36399999999999999</c:v>
                </c:pt>
                <c:pt idx="9">
                  <c:v>0.51900000000000002</c:v>
                </c:pt>
              </c:numCache>
            </c:numRef>
          </c:val>
          <c:smooth val="0"/>
        </c:ser>
        <c:ser>
          <c:idx val="7"/>
          <c:order val="7"/>
          <c:tx>
            <c:strRef>
              <c:f>Sheet1!$A$9</c:f>
              <c:strCache>
                <c:ptCount val="1"/>
                <c:pt idx="0">
                  <c:v>COT</c:v>
                </c:pt>
              </c:strCache>
            </c:strRef>
          </c:tx>
          <c:spPr>
            <a:ln w="50800" cap="rnd">
              <a:solidFill>
                <a:srgbClr val="0033CC"/>
              </a:solidFill>
              <a:round/>
            </a:ln>
            <a:effectLst/>
          </c:spPr>
          <c:marker>
            <c:symbol val="none"/>
          </c:marker>
          <c:cat>
            <c:strRef>
              <c:f>Sheet1!$B$1:$K$1</c:f>
              <c:strCache>
                <c:ptCount val="10"/>
                <c:pt idx="0">
                  <c:v>Dec10</c:v>
                </c:pt>
                <c:pt idx="1">
                  <c:v>May11</c:v>
                </c:pt>
                <c:pt idx="2">
                  <c:v>Dec11</c:v>
                </c:pt>
                <c:pt idx="3">
                  <c:v>May12</c:v>
                </c:pt>
                <c:pt idx="4">
                  <c:v>Dec12</c:v>
                </c:pt>
                <c:pt idx="5">
                  <c:v>May13</c:v>
                </c:pt>
                <c:pt idx="6">
                  <c:v>Dec13</c:v>
                </c:pt>
                <c:pt idx="7">
                  <c:v>May14</c:v>
                </c:pt>
                <c:pt idx="8">
                  <c:v>Dec14</c:v>
                </c:pt>
                <c:pt idx="9">
                  <c:v>May15</c:v>
                </c:pt>
              </c:strCache>
            </c:strRef>
          </c:cat>
          <c:val>
            <c:numRef>
              <c:f>Sheet1!$B$9:$K$9</c:f>
              <c:numCache>
                <c:formatCode>0%</c:formatCode>
                <c:ptCount val="10"/>
                <c:pt idx="0">
                  <c:v>0.66700000000000004</c:v>
                </c:pt>
                <c:pt idx="1">
                  <c:v>0.66400000000000003</c:v>
                </c:pt>
                <c:pt idx="2">
                  <c:v>0.72299999999999998</c:v>
                </c:pt>
                <c:pt idx="3">
                  <c:v>0.66200000000000003</c:v>
                </c:pt>
                <c:pt idx="4">
                  <c:v>0.436</c:v>
                </c:pt>
                <c:pt idx="5">
                  <c:v>0.55700000000000005</c:v>
                </c:pt>
                <c:pt idx="6">
                  <c:v>0.47799999999999998</c:v>
                </c:pt>
                <c:pt idx="7">
                  <c:v>0.63600000000000001</c:v>
                </c:pt>
                <c:pt idx="8">
                  <c:v>0.5</c:v>
                </c:pt>
                <c:pt idx="9">
                  <c:v>0.68600000000000005</c:v>
                </c:pt>
              </c:numCache>
            </c:numRef>
          </c:val>
          <c:smooth val="0"/>
        </c:ser>
        <c:ser>
          <c:idx val="8"/>
          <c:order val="8"/>
          <c:tx>
            <c:strRef>
              <c:f>Sheet1!$A$10</c:f>
              <c:strCache>
                <c:ptCount val="1"/>
                <c:pt idx="0">
                  <c:v>PCOM</c:v>
                </c:pt>
              </c:strCache>
            </c:strRef>
          </c:tx>
          <c:spPr>
            <a:ln w="50800" cap="rnd">
              <a:solidFill>
                <a:srgbClr val="006600"/>
              </a:solidFill>
              <a:round/>
            </a:ln>
            <a:effectLst/>
          </c:spPr>
          <c:marker>
            <c:symbol val="none"/>
          </c:marker>
          <c:cat>
            <c:strRef>
              <c:f>Sheet1!$B$1:$K$1</c:f>
              <c:strCache>
                <c:ptCount val="10"/>
                <c:pt idx="0">
                  <c:v>Dec10</c:v>
                </c:pt>
                <c:pt idx="1">
                  <c:v>May11</c:v>
                </c:pt>
                <c:pt idx="2">
                  <c:v>Dec11</c:v>
                </c:pt>
                <c:pt idx="3">
                  <c:v>May12</c:v>
                </c:pt>
                <c:pt idx="4">
                  <c:v>Dec12</c:v>
                </c:pt>
                <c:pt idx="5">
                  <c:v>May13</c:v>
                </c:pt>
                <c:pt idx="6">
                  <c:v>Dec13</c:v>
                </c:pt>
                <c:pt idx="7">
                  <c:v>May14</c:v>
                </c:pt>
                <c:pt idx="8">
                  <c:v>Dec14</c:v>
                </c:pt>
                <c:pt idx="9">
                  <c:v>May15</c:v>
                </c:pt>
              </c:strCache>
            </c:strRef>
          </c:cat>
          <c:val>
            <c:numRef>
              <c:f>Sheet1!$B$10:$K$10</c:f>
              <c:numCache>
                <c:formatCode>0%</c:formatCode>
                <c:ptCount val="10"/>
                <c:pt idx="0">
                  <c:v>0.84699999999999998</c:v>
                </c:pt>
                <c:pt idx="1">
                  <c:v>0.94899999999999995</c:v>
                </c:pt>
                <c:pt idx="2">
                  <c:v>0.72599999999999998</c:v>
                </c:pt>
                <c:pt idx="3">
                  <c:v>0.63100000000000001</c:v>
                </c:pt>
                <c:pt idx="4">
                  <c:v>0.51500000000000001</c:v>
                </c:pt>
                <c:pt idx="5">
                  <c:v>0.57999999999999996</c:v>
                </c:pt>
                <c:pt idx="6">
                  <c:v>0.53900000000000003</c:v>
                </c:pt>
                <c:pt idx="7">
                  <c:v>0.55900000000000005</c:v>
                </c:pt>
                <c:pt idx="8">
                  <c:v>0.52200000000000002</c:v>
                </c:pt>
                <c:pt idx="9">
                  <c:v>0.60099999999999998</c:v>
                </c:pt>
              </c:numCache>
            </c:numRef>
          </c:val>
          <c:smooth val="0"/>
        </c:ser>
        <c:ser>
          <c:idx val="9"/>
          <c:order val="9"/>
          <c:tx>
            <c:strRef>
              <c:f>Sheet1!$A$11</c:f>
              <c:strCache>
                <c:ptCount val="1"/>
                <c:pt idx="0">
                  <c:v>DASA</c:v>
                </c:pt>
              </c:strCache>
            </c:strRef>
          </c:tx>
          <c:spPr>
            <a:ln w="50800" cap="rnd">
              <a:solidFill>
                <a:srgbClr val="66FFFF"/>
              </a:solidFill>
              <a:round/>
            </a:ln>
            <a:effectLst/>
          </c:spPr>
          <c:marker>
            <c:symbol val="none"/>
          </c:marker>
          <c:cat>
            <c:strRef>
              <c:f>Sheet1!$B$1:$K$1</c:f>
              <c:strCache>
                <c:ptCount val="10"/>
                <c:pt idx="0">
                  <c:v>Dec10</c:v>
                </c:pt>
                <c:pt idx="1">
                  <c:v>May11</c:v>
                </c:pt>
                <c:pt idx="2">
                  <c:v>Dec11</c:v>
                </c:pt>
                <c:pt idx="3">
                  <c:v>May12</c:v>
                </c:pt>
                <c:pt idx="4">
                  <c:v>Dec12</c:v>
                </c:pt>
                <c:pt idx="5">
                  <c:v>May13</c:v>
                </c:pt>
                <c:pt idx="6">
                  <c:v>Dec13</c:v>
                </c:pt>
                <c:pt idx="7">
                  <c:v>May14</c:v>
                </c:pt>
                <c:pt idx="8">
                  <c:v>Dec14</c:v>
                </c:pt>
                <c:pt idx="9">
                  <c:v>May15</c:v>
                </c:pt>
              </c:strCache>
            </c:strRef>
          </c:cat>
          <c:val>
            <c:numRef>
              <c:f>Sheet1!$B$11:$K$11</c:f>
              <c:numCache>
                <c:formatCode>General</c:formatCode>
                <c:ptCount val="10"/>
                <c:pt idx="2" formatCode="0%">
                  <c:v>0.5</c:v>
                </c:pt>
                <c:pt idx="3" formatCode="0%">
                  <c:v>1</c:v>
                </c:pt>
                <c:pt idx="4" formatCode="0%">
                  <c:v>1</c:v>
                </c:pt>
                <c:pt idx="5" formatCode="0%">
                  <c:v>0.5</c:v>
                </c:pt>
                <c:pt idx="6" formatCode="0%">
                  <c:v>0.57099999999999995</c:v>
                </c:pt>
                <c:pt idx="7" formatCode="0%">
                  <c:v>0.65200000000000002</c:v>
                </c:pt>
                <c:pt idx="8" formatCode="0%">
                  <c:v>0.5</c:v>
                </c:pt>
                <c:pt idx="9" formatCode="0%">
                  <c:v>0.51400000000000001</c:v>
                </c:pt>
              </c:numCache>
            </c:numRef>
          </c:val>
          <c:smooth val="0"/>
        </c:ser>
        <c:ser>
          <c:idx val="10"/>
          <c:order val="10"/>
          <c:tx>
            <c:strRef>
              <c:f>Sheet1!$A$12</c:f>
              <c:strCache>
                <c:ptCount val="1"/>
                <c:pt idx="0">
                  <c:v>Total</c:v>
                </c:pt>
              </c:strCache>
            </c:strRef>
          </c:tx>
          <c:spPr>
            <a:ln w="152400" cap="rnd">
              <a:solidFill>
                <a:schemeClr val="bg1">
                  <a:lumMod val="75000"/>
                </a:schemeClr>
              </a:solidFill>
              <a:round/>
            </a:ln>
            <a:effectLst/>
          </c:spPr>
          <c:marker>
            <c:symbol val="none"/>
          </c:marker>
          <c:dLbls>
            <c:dLbl>
              <c:idx val="0"/>
              <c:layout>
                <c:manualLayout>
                  <c:x val="-1.0903426791277258E-2"/>
                  <c:y val="-8.474576271186440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6728971962616819E-3"/>
                  <c:y val="2.8248587570621469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6728971962616819E-3"/>
                  <c:y val="1.4124293785310734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0249221183800622E-2"/>
                  <c:y val="-1.129943502824869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0903426791277258E-2"/>
                  <c:y val="0"/>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4.6728971962616819E-3"/>
                  <c:y val="-1.4124293785310734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9.3457943925233638E-3"/>
                  <c:y val="5.6497175141242938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5576323987539055E-2"/>
                  <c:y val="-5.649717514124293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overflow" horzOverflow="overflow"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Dec10</c:v>
                </c:pt>
                <c:pt idx="1">
                  <c:v>May11</c:v>
                </c:pt>
                <c:pt idx="2">
                  <c:v>Dec11</c:v>
                </c:pt>
                <c:pt idx="3">
                  <c:v>May12</c:v>
                </c:pt>
                <c:pt idx="4">
                  <c:v>Dec12</c:v>
                </c:pt>
                <c:pt idx="5">
                  <c:v>May13</c:v>
                </c:pt>
                <c:pt idx="6">
                  <c:v>Dec13</c:v>
                </c:pt>
                <c:pt idx="7">
                  <c:v>May14</c:v>
                </c:pt>
                <c:pt idx="8">
                  <c:v>Dec14</c:v>
                </c:pt>
                <c:pt idx="9">
                  <c:v>May15</c:v>
                </c:pt>
              </c:strCache>
            </c:strRef>
          </c:cat>
          <c:val>
            <c:numRef>
              <c:f>Sheet1!$B$12:$K$12</c:f>
              <c:numCache>
                <c:formatCode>0%</c:formatCode>
                <c:ptCount val="10"/>
                <c:pt idx="0">
                  <c:v>0.55800000000000005</c:v>
                </c:pt>
                <c:pt idx="1">
                  <c:v>0.60699999999999998</c:v>
                </c:pt>
                <c:pt idx="2">
                  <c:v>0.60199999999999998</c:v>
                </c:pt>
                <c:pt idx="3">
                  <c:v>0.56299999999999994</c:v>
                </c:pt>
                <c:pt idx="4">
                  <c:v>0.46899999999999997</c:v>
                </c:pt>
                <c:pt idx="5">
                  <c:v>0.53100000000000003</c:v>
                </c:pt>
                <c:pt idx="6">
                  <c:v>0.51100000000000001</c:v>
                </c:pt>
                <c:pt idx="7">
                  <c:v>0.56599999999999995</c:v>
                </c:pt>
                <c:pt idx="8">
                  <c:v>0.50900000000000001</c:v>
                </c:pt>
                <c:pt idx="9">
                  <c:v>0.57099999999999995</c:v>
                </c:pt>
              </c:numCache>
            </c:numRef>
          </c:val>
          <c:smooth val="0"/>
        </c:ser>
        <c:dLbls>
          <c:showLegendKey val="0"/>
          <c:showVal val="0"/>
          <c:showCatName val="0"/>
          <c:showSerName val="0"/>
          <c:showPercent val="0"/>
          <c:showBubbleSize val="0"/>
        </c:dLbls>
        <c:smooth val="0"/>
        <c:axId val="-956939920"/>
        <c:axId val="-924431872"/>
      </c:lineChart>
      <c:catAx>
        <c:axId val="-95693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924431872"/>
        <c:crosses val="autoZero"/>
        <c:auto val="1"/>
        <c:lblAlgn val="ctr"/>
        <c:lblOffset val="100"/>
        <c:noMultiLvlLbl val="0"/>
      </c:catAx>
      <c:valAx>
        <c:axId val="-924431872"/>
        <c:scaling>
          <c:orientation val="minMax"/>
          <c:max val="1"/>
          <c:min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956939920"/>
        <c:crosses val="autoZero"/>
        <c:crossBetween val="between"/>
      </c:valAx>
      <c:spPr>
        <a:noFill/>
        <a:ln>
          <a:noFill/>
        </a:ln>
        <a:effectLst/>
      </c:spPr>
    </c:plotArea>
    <c:legend>
      <c:legendPos val="r"/>
      <c:legendEntry>
        <c:idx val="2"/>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DE1672A7-9966-4047-97C9-66797C09E1A9}" type="datetimeFigureOut">
              <a:rPr lang="en-US" smtClean="0"/>
              <a:t>8/30/2016</a:t>
            </a:fld>
            <a:endParaRPr lang="en-US"/>
          </a:p>
        </p:txBody>
      </p:sp>
      <p:sp>
        <p:nvSpPr>
          <p:cNvPr id="4" name="Footer Placeholder 3"/>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BE9E34EA-FA04-4EBA-94FF-D03FA2D68578}" type="slidenum">
              <a:rPr lang="en-US" smtClean="0"/>
              <a:t>‹#›</a:t>
            </a:fld>
            <a:endParaRPr lang="en-US"/>
          </a:p>
        </p:txBody>
      </p:sp>
    </p:spTree>
    <p:extLst>
      <p:ext uri="{BB962C8B-B14F-4D97-AF65-F5344CB8AC3E}">
        <p14:creationId xmlns:p14="http://schemas.microsoft.com/office/powerpoint/2010/main" val="1047778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72F92574-94F4-4CC4-BB81-71FACED1FE4B}" type="datetimeFigureOut">
              <a:rPr lang="en-US" smtClean="0"/>
              <a:t>8/30/2016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3F0B5B9D-8989-4224-88DA-AA27127A4931}" type="slidenum">
              <a:rPr lang="en-US" smtClean="0"/>
              <a:t>‹#›</a:t>
            </a:fld>
            <a:endParaRPr lang="en-US"/>
          </a:p>
        </p:txBody>
      </p:sp>
    </p:spTree>
    <p:extLst>
      <p:ext uri="{BB962C8B-B14F-4D97-AF65-F5344CB8AC3E}">
        <p14:creationId xmlns:p14="http://schemas.microsoft.com/office/powerpoint/2010/main" val="331115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1</a:t>
            </a:fld>
            <a:endParaRPr lang="en-US"/>
          </a:p>
        </p:txBody>
      </p:sp>
    </p:spTree>
    <p:extLst>
      <p:ext uri="{BB962C8B-B14F-4D97-AF65-F5344CB8AC3E}">
        <p14:creationId xmlns:p14="http://schemas.microsoft.com/office/powerpoint/2010/main" val="72979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14</a:t>
            </a:fld>
            <a:endParaRPr lang="en-US"/>
          </a:p>
        </p:txBody>
      </p:sp>
    </p:spTree>
    <p:extLst>
      <p:ext uri="{BB962C8B-B14F-4D97-AF65-F5344CB8AC3E}">
        <p14:creationId xmlns:p14="http://schemas.microsoft.com/office/powerpoint/2010/main" val="132360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B5B9D-8989-4224-88DA-AA27127A4931}" type="slidenum">
              <a:rPr lang="en-US" smtClean="0"/>
              <a:t>16</a:t>
            </a:fld>
            <a:endParaRPr lang="en-US"/>
          </a:p>
        </p:txBody>
      </p:sp>
    </p:spTree>
    <p:extLst>
      <p:ext uri="{BB962C8B-B14F-4D97-AF65-F5344CB8AC3E}">
        <p14:creationId xmlns:p14="http://schemas.microsoft.com/office/powerpoint/2010/main" val="624033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B5B9D-8989-4224-88DA-AA27127A4931}" type="slidenum">
              <a:rPr lang="en-US" smtClean="0"/>
              <a:t>17</a:t>
            </a:fld>
            <a:endParaRPr lang="en-US"/>
          </a:p>
        </p:txBody>
      </p:sp>
    </p:spTree>
    <p:extLst>
      <p:ext uri="{BB962C8B-B14F-4D97-AF65-F5344CB8AC3E}">
        <p14:creationId xmlns:p14="http://schemas.microsoft.com/office/powerpoint/2010/main" val="729837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B5B9D-8989-4224-88DA-AA27127A4931}" type="slidenum">
              <a:rPr lang="en-US" smtClean="0"/>
              <a:t>18</a:t>
            </a:fld>
            <a:endParaRPr lang="en-US"/>
          </a:p>
        </p:txBody>
      </p:sp>
    </p:spTree>
    <p:extLst>
      <p:ext uri="{BB962C8B-B14F-4D97-AF65-F5344CB8AC3E}">
        <p14:creationId xmlns:p14="http://schemas.microsoft.com/office/powerpoint/2010/main" val="2249649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B5B9D-8989-4224-88DA-AA27127A4931}" type="slidenum">
              <a:rPr lang="en-US" smtClean="0"/>
              <a:t>19</a:t>
            </a:fld>
            <a:endParaRPr lang="en-US"/>
          </a:p>
        </p:txBody>
      </p:sp>
    </p:spTree>
    <p:extLst>
      <p:ext uri="{BB962C8B-B14F-4D97-AF65-F5344CB8AC3E}">
        <p14:creationId xmlns:p14="http://schemas.microsoft.com/office/powerpoint/2010/main" val="3564886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B5B9D-8989-4224-88DA-AA27127A4931}" type="slidenum">
              <a:rPr lang="en-US" smtClean="0"/>
              <a:t>20</a:t>
            </a:fld>
            <a:endParaRPr lang="en-US"/>
          </a:p>
        </p:txBody>
      </p:sp>
    </p:spTree>
    <p:extLst>
      <p:ext uri="{BB962C8B-B14F-4D97-AF65-F5344CB8AC3E}">
        <p14:creationId xmlns:p14="http://schemas.microsoft.com/office/powerpoint/2010/main" val="3072692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B5B9D-8989-4224-88DA-AA27127A4931}" type="slidenum">
              <a:rPr lang="en-US" smtClean="0"/>
              <a:t>21</a:t>
            </a:fld>
            <a:endParaRPr lang="en-US"/>
          </a:p>
        </p:txBody>
      </p:sp>
    </p:spTree>
    <p:extLst>
      <p:ext uri="{BB962C8B-B14F-4D97-AF65-F5344CB8AC3E}">
        <p14:creationId xmlns:p14="http://schemas.microsoft.com/office/powerpoint/2010/main" val="414144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B5B9D-8989-4224-88DA-AA27127A4931}" type="slidenum">
              <a:rPr lang="en-US" smtClean="0"/>
              <a:t>22</a:t>
            </a:fld>
            <a:endParaRPr lang="en-US"/>
          </a:p>
        </p:txBody>
      </p:sp>
    </p:spTree>
    <p:extLst>
      <p:ext uri="{BB962C8B-B14F-4D97-AF65-F5344CB8AC3E}">
        <p14:creationId xmlns:p14="http://schemas.microsoft.com/office/powerpoint/2010/main" val="2785885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B5B9D-8989-4224-88DA-AA27127A4931}" type="slidenum">
              <a:rPr lang="en-US" smtClean="0"/>
              <a:t>23</a:t>
            </a:fld>
            <a:endParaRPr lang="en-US"/>
          </a:p>
        </p:txBody>
      </p:sp>
    </p:spTree>
    <p:extLst>
      <p:ext uri="{BB962C8B-B14F-4D97-AF65-F5344CB8AC3E}">
        <p14:creationId xmlns:p14="http://schemas.microsoft.com/office/powerpoint/2010/main" val="3939809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25</a:t>
            </a:fld>
            <a:endParaRPr lang="en-US"/>
          </a:p>
        </p:txBody>
      </p:sp>
    </p:spTree>
    <p:extLst>
      <p:ext uri="{BB962C8B-B14F-4D97-AF65-F5344CB8AC3E}">
        <p14:creationId xmlns:p14="http://schemas.microsoft.com/office/powerpoint/2010/main" val="189009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2</a:t>
            </a:fld>
            <a:endParaRPr lang="en-US"/>
          </a:p>
        </p:txBody>
      </p:sp>
    </p:spTree>
    <p:extLst>
      <p:ext uri="{BB962C8B-B14F-4D97-AF65-F5344CB8AC3E}">
        <p14:creationId xmlns:p14="http://schemas.microsoft.com/office/powerpoint/2010/main" val="1713491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26</a:t>
            </a:fld>
            <a:endParaRPr lang="en-US"/>
          </a:p>
        </p:txBody>
      </p:sp>
    </p:spTree>
    <p:extLst>
      <p:ext uri="{BB962C8B-B14F-4D97-AF65-F5344CB8AC3E}">
        <p14:creationId xmlns:p14="http://schemas.microsoft.com/office/powerpoint/2010/main" val="372594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27</a:t>
            </a:fld>
            <a:endParaRPr lang="en-US"/>
          </a:p>
        </p:txBody>
      </p:sp>
    </p:spTree>
    <p:extLst>
      <p:ext uri="{BB962C8B-B14F-4D97-AF65-F5344CB8AC3E}">
        <p14:creationId xmlns:p14="http://schemas.microsoft.com/office/powerpoint/2010/main" val="2307331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28</a:t>
            </a:fld>
            <a:endParaRPr lang="en-US"/>
          </a:p>
        </p:txBody>
      </p:sp>
    </p:spTree>
    <p:extLst>
      <p:ext uri="{BB962C8B-B14F-4D97-AF65-F5344CB8AC3E}">
        <p14:creationId xmlns:p14="http://schemas.microsoft.com/office/powerpoint/2010/main" val="393805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29</a:t>
            </a:fld>
            <a:endParaRPr lang="en-US"/>
          </a:p>
        </p:txBody>
      </p:sp>
    </p:spTree>
    <p:extLst>
      <p:ext uri="{BB962C8B-B14F-4D97-AF65-F5344CB8AC3E}">
        <p14:creationId xmlns:p14="http://schemas.microsoft.com/office/powerpoint/2010/main" val="2263819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30</a:t>
            </a:fld>
            <a:endParaRPr lang="en-US"/>
          </a:p>
        </p:txBody>
      </p:sp>
    </p:spTree>
    <p:extLst>
      <p:ext uri="{BB962C8B-B14F-4D97-AF65-F5344CB8AC3E}">
        <p14:creationId xmlns:p14="http://schemas.microsoft.com/office/powerpoint/2010/main" val="192102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31</a:t>
            </a:fld>
            <a:endParaRPr lang="en-US"/>
          </a:p>
        </p:txBody>
      </p:sp>
    </p:spTree>
    <p:extLst>
      <p:ext uri="{BB962C8B-B14F-4D97-AF65-F5344CB8AC3E}">
        <p14:creationId xmlns:p14="http://schemas.microsoft.com/office/powerpoint/2010/main" val="1056557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32</a:t>
            </a:fld>
            <a:endParaRPr lang="en-US"/>
          </a:p>
        </p:txBody>
      </p:sp>
    </p:spTree>
    <p:extLst>
      <p:ext uri="{BB962C8B-B14F-4D97-AF65-F5344CB8AC3E}">
        <p14:creationId xmlns:p14="http://schemas.microsoft.com/office/powerpoint/2010/main" val="1455260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36</a:t>
            </a:fld>
            <a:endParaRPr lang="en-US"/>
          </a:p>
        </p:txBody>
      </p:sp>
    </p:spTree>
    <p:extLst>
      <p:ext uri="{BB962C8B-B14F-4D97-AF65-F5344CB8AC3E}">
        <p14:creationId xmlns:p14="http://schemas.microsoft.com/office/powerpoint/2010/main" val="354865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5</a:t>
            </a:fld>
            <a:endParaRPr lang="en-US"/>
          </a:p>
        </p:txBody>
      </p:sp>
    </p:spTree>
    <p:extLst>
      <p:ext uri="{BB962C8B-B14F-4D97-AF65-F5344CB8AC3E}">
        <p14:creationId xmlns:p14="http://schemas.microsoft.com/office/powerpoint/2010/main" val="383918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6</a:t>
            </a:fld>
            <a:endParaRPr lang="en-US"/>
          </a:p>
        </p:txBody>
      </p:sp>
    </p:spTree>
    <p:extLst>
      <p:ext uri="{BB962C8B-B14F-4D97-AF65-F5344CB8AC3E}">
        <p14:creationId xmlns:p14="http://schemas.microsoft.com/office/powerpoint/2010/main" val="2543380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7</a:t>
            </a:fld>
            <a:endParaRPr lang="en-US"/>
          </a:p>
        </p:txBody>
      </p:sp>
    </p:spTree>
    <p:extLst>
      <p:ext uri="{BB962C8B-B14F-4D97-AF65-F5344CB8AC3E}">
        <p14:creationId xmlns:p14="http://schemas.microsoft.com/office/powerpoint/2010/main" val="2544349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8</a:t>
            </a:fld>
            <a:endParaRPr lang="en-US"/>
          </a:p>
        </p:txBody>
      </p:sp>
    </p:spTree>
    <p:extLst>
      <p:ext uri="{BB962C8B-B14F-4D97-AF65-F5344CB8AC3E}">
        <p14:creationId xmlns:p14="http://schemas.microsoft.com/office/powerpoint/2010/main" val="2921425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9</a:t>
            </a:fld>
            <a:endParaRPr lang="en-US"/>
          </a:p>
        </p:txBody>
      </p:sp>
    </p:spTree>
    <p:extLst>
      <p:ext uri="{BB962C8B-B14F-4D97-AF65-F5344CB8AC3E}">
        <p14:creationId xmlns:p14="http://schemas.microsoft.com/office/powerpoint/2010/main" val="202263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10</a:t>
            </a:fld>
            <a:endParaRPr lang="en-US"/>
          </a:p>
        </p:txBody>
      </p:sp>
    </p:spTree>
    <p:extLst>
      <p:ext uri="{BB962C8B-B14F-4D97-AF65-F5344CB8AC3E}">
        <p14:creationId xmlns:p14="http://schemas.microsoft.com/office/powerpoint/2010/main" val="634402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B5B9D-8989-4224-88DA-AA27127A4931}" type="slidenum">
              <a:rPr lang="en-US" smtClean="0"/>
              <a:t>13</a:t>
            </a:fld>
            <a:endParaRPr lang="en-US"/>
          </a:p>
        </p:txBody>
      </p:sp>
    </p:spTree>
    <p:extLst>
      <p:ext uri="{BB962C8B-B14F-4D97-AF65-F5344CB8AC3E}">
        <p14:creationId xmlns:p14="http://schemas.microsoft.com/office/powerpoint/2010/main" val="394365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fld id="{34C39BD9-1959-4EC5-9FF6-61AF94FF2515}" type="datetimeFigureOut">
              <a:rPr lang="en-US" smtClean="0"/>
              <a:t>8/30/2016</a:t>
            </a:fld>
            <a:endParaRPr lang="en-US"/>
          </a:p>
        </p:txBody>
      </p:sp>
      <p:sp>
        <p:nvSpPr>
          <p:cNvPr id="17" name="Footer Placeholder 16"/>
          <p:cNvSpPr>
            <a:spLocks noGrp="1"/>
          </p:cNvSpPr>
          <p:nvPr>
            <p:ph type="ftr" sz="quarter" idx="11"/>
          </p:nvPr>
        </p:nvSpPr>
        <p:spPr>
          <a:xfrm>
            <a:off x="2085393" y="236540"/>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FE0BB7C-AE3E-4608-994F-4B93DC098E4C}" type="slidenum">
              <a:rPr lang="en-US" smtClean="0"/>
              <a:t>‹#›</a:t>
            </a:fld>
            <a:endParaRPr lang="en-US"/>
          </a:p>
        </p:txBody>
      </p:sp>
    </p:spTree>
    <p:extLst>
      <p:ext uri="{BB962C8B-B14F-4D97-AF65-F5344CB8AC3E}">
        <p14:creationId xmlns:p14="http://schemas.microsoft.com/office/powerpoint/2010/main" val="33344634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C39BD9-1959-4EC5-9FF6-61AF94FF2515}"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0BB7C-AE3E-4608-994F-4B93DC098E4C}" type="slidenum">
              <a:rPr lang="en-US" smtClean="0"/>
              <a:t>‹#›</a:t>
            </a:fld>
            <a:endParaRPr lang="en-US"/>
          </a:p>
        </p:txBody>
      </p:sp>
    </p:spTree>
    <p:extLst>
      <p:ext uri="{BB962C8B-B14F-4D97-AF65-F5344CB8AC3E}">
        <p14:creationId xmlns:p14="http://schemas.microsoft.com/office/powerpoint/2010/main" val="1933765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2"/>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4"/>
            <a:ext cx="2209800" cy="365125"/>
          </a:xfrm>
        </p:spPr>
        <p:txBody>
          <a:bodyPr/>
          <a:lstStyle/>
          <a:p>
            <a:fld id="{34C39BD9-1959-4EC5-9FF6-61AF94FF2515}" type="datetimeFigureOut">
              <a:rPr lang="en-US" smtClean="0"/>
              <a:t>8/30/2016</a:t>
            </a:fld>
            <a:endParaRPr lang="en-US"/>
          </a:p>
        </p:txBody>
      </p:sp>
      <p:sp>
        <p:nvSpPr>
          <p:cNvPr id="5" name="Footer Placeholder 4"/>
          <p:cNvSpPr>
            <a:spLocks noGrp="1"/>
          </p:cNvSpPr>
          <p:nvPr>
            <p:ph type="ftr" sz="quarter" idx="11"/>
          </p:nvPr>
        </p:nvSpPr>
        <p:spPr>
          <a:xfrm>
            <a:off x="457202" y="6248209"/>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6" name="Slide Number Placeholder 5"/>
          <p:cNvSpPr>
            <a:spLocks noGrp="1"/>
          </p:cNvSpPr>
          <p:nvPr>
            <p:ph type="sldNum" sz="quarter" idx="12"/>
          </p:nvPr>
        </p:nvSpPr>
        <p:spPr>
          <a:xfrm rot="5400000">
            <a:off x="5989638" y="144462"/>
            <a:ext cx="533400" cy="244476"/>
          </a:xfrm>
        </p:spPr>
        <p:txBody>
          <a:bodyPr/>
          <a:lstStyle/>
          <a:p>
            <a:fld id="{5FE0BB7C-AE3E-4608-994F-4B93DC098E4C}" type="slidenum">
              <a:rPr lang="en-US" smtClean="0"/>
              <a:t>‹#›</a:t>
            </a:fld>
            <a:endParaRPr lang="en-US"/>
          </a:p>
        </p:txBody>
      </p:sp>
    </p:spTree>
    <p:extLst>
      <p:ext uri="{BB962C8B-B14F-4D97-AF65-F5344CB8AC3E}">
        <p14:creationId xmlns:p14="http://schemas.microsoft.com/office/powerpoint/2010/main" val="35291433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4C39BD9-1959-4EC5-9FF6-61AF94FF2515}"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FE0BB7C-AE3E-4608-994F-4B93DC098E4C}"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411972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marL="0" indent="0">
              <a:buNone/>
              <a:defRPr sz="21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1371600" y="1600200"/>
            <a:ext cx="7620000" cy="990600"/>
          </a:xfrm>
        </p:spPr>
        <p:txBody>
          <a:bodyPr/>
          <a:lstStyle>
            <a:lvl1pPr algn="l">
              <a:buNone/>
              <a:defRPr sz="33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4C39BD9-1959-4EC5-9FF6-61AF94FF2515}" type="datetimeFigureOut">
              <a:rPr lang="en-US" smtClean="0"/>
              <a:t>8/30/2016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1800">
                <a:solidFill>
                  <a:srgbClr val="FFFFFF"/>
                </a:solidFill>
              </a:defRPr>
            </a:lvl1pPr>
          </a:lstStyle>
          <a:p>
            <a:fld id="{5FE0BB7C-AE3E-4608-994F-4B93DC098E4C}"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6972281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4C39BD9-1959-4EC5-9FF6-61AF94FF2515}" type="datetimeFigureOut">
              <a:rPr lang="en-US" smtClean="0"/>
              <a:t>8/30/2016</a:t>
            </a:fld>
            <a:endParaRPr lang="en-US"/>
          </a:p>
        </p:txBody>
      </p:sp>
      <p:sp>
        <p:nvSpPr>
          <p:cNvPr id="10" name="Slide Number Placeholder 9"/>
          <p:cNvSpPr>
            <a:spLocks noGrp="1"/>
          </p:cNvSpPr>
          <p:nvPr>
            <p:ph type="sldNum" sz="quarter" idx="16"/>
          </p:nvPr>
        </p:nvSpPr>
        <p:spPr/>
        <p:txBody>
          <a:bodyPr rtlCol="0"/>
          <a:lstStyle/>
          <a:p>
            <a:fld id="{5FE0BB7C-AE3E-4608-994F-4B93DC098E4C}"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36984744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4C39BD9-1959-4EC5-9FF6-61AF94FF2515}" type="datetimeFigureOut">
              <a:rPr lang="en-US" smtClean="0"/>
              <a:t>8/30/2016</a:t>
            </a:fld>
            <a:endParaRPr lang="en-US"/>
          </a:p>
        </p:txBody>
      </p:sp>
      <p:sp>
        <p:nvSpPr>
          <p:cNvPr id="12" name="Slide Number Placeholder 11"/>
          <p:cNvSpPr>
            <a:spLocks noGrp="1"/>
          </p:cNvSpPr>
          <p:nvPr>
            <p:ph type="sldNum" sz="quarter" idx="16"/>
          </p:nvPr>
        </p:nvSpPr>
        <p:spPr/>
        <p:txBody>
          <a:bodyPr rtlCol="0"/>
          <a:lstStyle/>
          <a:p>
            <a:fld id="{5FE0BB7C-AE3E-4608-994F-4B93DC098E4C}"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15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15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7314703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4C39BD9-1959-4EC5-9FF6-61AF94FF2515}" type="datetimeFigureOut">
              <a:rPr lang="en-US" smtClean="0"/>
              <a:t>8/30/2016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FE0BB7C-AE3E-4608-994F-4B93DC098E4C}" type="slidenum">
              <a:rPr lang="en-US" smtClean="0"/>
              <a:t>‹#›</a:t>
            </a:fld>
            <a:endParaRPr lang="en-US"/>
          </a:p>
        </p:txBody>
      </p:sp>
    </p:spTree>
    <p:extLst>
      <p:ext uri="{BB962C8B-B14F-4D97-AF65-F5344CB8AC3E}">
        <p14:creationId xmlns:p14="http://schemas.microsoft.com/office/powerpoint/2010/main" val="575899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39BD9-1959-4EC5-9FF6-61AF94FF2515}" type="datetimeFigureOut">
              <a:rPr lang="en-US" smtClean="0"/>
              <a:t>8/30/2016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FE0BB7C-AE3E-4608-994F-4B93DC098E4C}" type="slidenum">
              <a:rPr lang="en-US" smtClean="0"/>
              <a:t>‹#›</a:t>
            </a:fld>
            <a:endParaRPr lang="en-US"/>
          </a:p>
        </p:txBody>
      </p:sp>
    </p:spTree>
    <p:extLst>
      <p:ext uri="{BB962C8B-B14F-4D97-AF65-F5344CB8AC3E}">
        <p14:creationId xmlns:p14="http://schemas.microsoft.com/office/powerpoint/2010/main" val="41942888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33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4C39BD9-1959-4EC5-9FF6-61AF94FF2515}"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FE0BB7C-AE3E-4608-994F-4B93DC098E4C}"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309595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1600200" y="4648200"/>
            <a:ext cx="7315200" cy="685800"/>
          </a:xfrm>
        </p:spPr>
        <p:txBody>
          <a:bodyPr anchor="ctr"/>
          <a:lstStyle>
            <a:lvl1pPr algn="l">
              <a:buNone/>
              <a:defRPr sz="21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Date Placeholder 11"/>
          <p:cNvSpPr>
            <a:spLocks noGrp="1"/>
          </p:cNvSpPr>
          <p:nvPr>
            <p:ph type="dt" sz="half" idx="10"/>
          </p:nvPr>
        </p:nvSpPr>
        <p:spPr>
          <a:xfrm>
            <a:off x="6248400" y="6248402"/>
            <a:ext cx="2667000" cy="365125"/>
          </a:xfrm>
        </p:spPr>
        <p:txBody>
          <a:bodyPr rtlCol="0"/>
          <a:lstStyle/>
          <a:p>
            <a:fld id="{34C39BD9-1959-4EC5-9FF6-61AF94FF2515}" type="datetimeFigureOut">
              <a:rPr lang="en-US" smtClean="0"/>
              <a:t>8/30/2016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100"/>
            </a:lvl1pPr>
          </a:lstStyle>
          <a:p>
            <a:fld id="{5FE0BB7C-AE3E-4608-994F-4B93DC098E4C}" type="slidenum">
              <a:rPr lang="en-US" smtClean="0"/>
              <a:t>‹#›</a:t>
            </a:fld>
            <a:endParaRPr lang="en-US"/>
          </a:p>
        </p:txBody>
      </p:sp>
      <p:sp>
        <p:nvSpPr>
          <p:cNvPr id="14" name="Footer Placeholder 13"/>
          <p:cNvSpPr>
            <a:spLocks noGrp="1"/>
          </p:cNvSpPr>
          <p:nvPr>
            <p:ph type="ftr" sz="quarter" idx="12"/>
          </p:nvPr>
        </p:nvSpPr>
        <p:spPr>
          <a:xfrm>
            <a:off x="1600200" y="6248208"/>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2400"/>
            </a:lvl1pPr>
          </a:lstStyle>
          <a:p>
            <a:r>
              <a:rPr kumimoji="0" lang="en-US" smtClean="0"/>
              <a:t>Click icon to add picture</a:t>
            </a:r>
            <a:endParaRPr kumimoji="0" lang="en-US" dirty="0"/>
          </a:p>
        </p:txBody>
      </p:sp>
    </p:spTree>
    <p:extLst>
      <p:ext uri="{BB962C8B-B14F-4D97-AF65-F5344CB8AC3E}">
        <p14:creationId xmlns:p14="http://schemas.microsoft.com/office/powerpoint/2010/main" val="35013740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050">
                <a:solidFill>
                  <a:schemeClr val="tx2"/>
                </a:solidFill>
              </a:defRPr>
            </a:lvl1pPr>
          </a:lstStyle>
          <a:p>
            <a:fld id="{34C39BD9-1959-4EC5-9FF6-61AF94FF2515}" type="datetimeFigureOut">
              <a:rPr lang="en-US" smtClean="0"/>
              <a:t>8/30/2016</a:t>
            </a:fld>
            <a:endParaRPr lang="en-US"/>
          </a:p>
        </p:txBody>
      </p:sp>
      <p:sp>
        <p:nvSpPr>
          <p:cNvPr id="3" name="Footer Placeholder 2"/>
          <p:cNvSpPr>
            <a:spLocks noGrp="1"/>
          </p:cNvSpPr>
          <p:nvPr>
            <p:ph type="ftr" sz="quarter" idx="3"/>
          </p:nvPr>
        </p:nvSpPr>
        <p:spPr>
          <a:xfrm>
            <a:off x="609601" y="6248208"/>
            <a:ext cx="5421083" cy="365125"/>
          </a:xfrm>
          <a:prstGeom prst="rect">
            <a:avLst/>
          </a:prstGeom>
        </p:spPr>
        <p:txBody>
          <a:bodyPr vert="horz" anchor="ctr"/>
          <a:lstStyle>
            <a:lvl1pPr algn="r" eaLnBrk="1" latinLnBrk="0" hangingPunct="1">
              <a:defRPr kumimoji="0" sz="105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050" b="1">
                <a:solidFill>
                  <a:srgbClr val="FFFFFF"/>
                </a:solidFill>
              </a:defRPr>
            </a:lvl1pPr>
          </a:lstStyle>
          <a:p>
            <a:fld id="{5FE0BB7C-AE3E-4608-994F-4B93DC098E4C}" type="slidenum">
              <a:rPr lang="en-US" smtClean="0"/>
              <a:t>‹#›</a:t>
            </a:fld>
            <a:endParaRPr lang="en-US"/>
          </a:p>
        </p:txBody>
      </p:sp>
    </p:spTree>
    <p:extLst>
      <p:ext uri="{BB962C8B-B14F-4D97-AF65-F5344CB8AC3E}">
        <p14:creationId xmlns:p14="http://schemas.microsoft.com/office/powerpoint/2010/main" val="3588224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3300" kern="1200">
          <a:solidFill>
            <a:schemeClr val="tx2"/>
          </a:solidFill>
          <a:latin typeface="+mj-lt"/>
          <a:ea typeface="+mj-ea"/>
          <a:cs typeface="+mj-cs"/>
        </a:defRPr>
      </a:lvl1pPr>
    </p:titleStyle>
    <p:body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oirp.ncsu.edu/may-2015-future-plans-surve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apps.oirp.ncsu.edu/pgem/index.cfm?action=main.summar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NC State University</a:t>
            </a:r>
            <a:br>
              <a:rPr lang="en-US" dirty="0" smtClean="0"/>
            </a:br>
            <a:r>
              <a:rPr lang="en-US" dirty="0" smtClean="0"/>
              <a:t>Future Plans Survey:</a:t>
            </a:r>
            <a:br>
              <a:rPr lang="en-US" dirty="0" smtClean="0"/>
            </a:br>
            <a:r>
              <a:rPr lang="en-US" dirty="0" smtClean="0"/>
              <a:t>What, when, how, who, and why?</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t>Nancy Whelchel, PhD</a:t>
            </a:r>
          </a:p>
          <a:p>
            <a:r>
              <a:rPr lang="en-US" dirty="0" smtClean="0"/>
              <a:t>Director for Survey Research</a:t>
            </a:r>
          </a:p>
          <a:p>
            <a:r>
              <a:rPr lang="en-US" dirty="0" smtClean="0"/>
              <a:t>Office of Institutional Research and Planning</a:t>
            </a:r>
            <a:endParaRPr lang="en-US" dirty="0"/>
          </a:p>
        </p:txBody>
      </p:sp>
    </p:spTree>
    <p:extLst>
      <p:ext uri="{BB962C8B-B14F-4D97-AF65-F5344CB8AC3E}">
        <p14:creationId xmlns:p14="http://schemas.microsoft.com/office/powerpoint/2010/main" val="1559029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are students informed about the survey?</a:t>
            </a:r>
            <a:endParaRPr lang="en-US" dirty="0"/>
          </a:p>
        </p:txBody>
      </p:sp>
      <p:sp>
        <p:nvSpPr>
          <p:cNvPr id="3" name="Content Placeholder 2"/>
          <p:cNvSpPr>
            <a:spLocks noGrp="1"/>
          </p:cNvSpPr>
          <p:nvPr>
            <p:ph sz="quarter" idx="1"/>
          </p:nvPr>
        </p:nvSpPr>
        <p:spPr/>
        <p:txBody>
          <a:bodyPr>
            <a:normAutofit fontScale="32500" lnSpcReduction="20000"/>
          </a:bodyPr>
          <a:lstStyle/>
          <a:p>
            <a:r>
              <a:rPr lang="en-US" sz="6000" dirty="0" smtClean="0"/>
              <a:t>Emails*</a:t>
            </a:r>
          </a:p>
          <a:p>
            <a:pPr lvl="1"/>
            <a:r>
              <a:rPr lang="en-US" sz="5000" dirty="0" smtClean="0"/>
              <a:t>Invitation: Chancellor</a:t>
            </a:r>
          </a:p>
          <a:p>
            <a:pPr lvl="1"/>
            <a:r>
              <a:rPr lang="en-US" sz="5000" dirty="0" smtClean="0"/>
              <a:t>Follow-up 1**: </a:t>
            </a:r>
            <a:r>
              <a:rPr lang="en-US" sz="5000" dirty="0"/>
              <a:t>College Dean</a:t>
            </a:r>
          </a:p>
          <a:p>
            <a:pPr lvl="1"/>
            <a:r>
              <a:rPr lang="en-US" sz="5000" dirty="0" smtClean="0"/>
              <a:t>Follow-up 2: College Associate Dean for Academic Programs</a:t>
            </a:r>
          </a:p>
          <a:p>
            <a:pPr lvl="1"/>
            <a:r>
              <a:rPr lang="en-US" sz="5000" dirty="0" smtClean="0"/>
              <a:t>Follow-up 3: Director of the Career Development Center</a:t>
            </a:r>
          </a:p>
          <a:p>
            <a:pPr lvl="1"/>
            <a:r>
              <a:rPr lang="en-US" sz="5000" dirty="0" smtClean="0"/>
              <a:t>Follow-up 4: Office of Institutional Research and Planning</a:t>
            </a:r>
          </a:p>
          <a:p>
            <a:r>
              <a:rPr lang="en-US" sz="6000" dirty="0" smtClean="0"/>
              <a:t>Electronic </a:t>
            </a:r>
            <a:r>
              <a:rPr lang="en-US" sz="6000" dirty="0"/>
              <a:t>Bulletin Boards</a:t>
            </a:r>
          </a:p>
          <a:p>
            <a:pPr lvl="1"/>
            <a:r>
              <a:rPr lang="en-US" sz="5000" dirty="0"/>
              <a:t>E.g., </a:t>
            </a:r>
            <a:r>
              <a:rPr lang="en-US" sz="5000" dirty="0" smtClean="0"/>
              <a:t>Dining halls, C-Stores, bookstore</a:t>
            </a:r>
            <a:r>
              <a:rPr lang="en-US" sz="5000" dirty="0"/>
              <a:t>, </a:t>
            </a:r>
            <a:r>
              <a:rPr lang="en-US" sz="5000" dirty="0" smtClean="0"/>
              <a:t>libraries</a:t>
            </a:r>
            <a:r>
              <a:rPr lang="en-US" sz="5000" dirty="0"/>
              <a:t>, </a:t>
            </a:r>
            <a:r>
              <a:rPr lang="en-US" sz="5000" dirty="0" smtClean="0"/>
              <a:t>academic buildings, residence halls</a:t>
            </a:r>
            <a:endParaRPr lang="en-US" sz="5000" dirty="0"/>
          </a:p>
          <a:p>
            <a:r>
              <a:rPr lang="en-US" sz="6000" dirty="0"/>
              <a:t>Flyers </a:t>
            </a:r>
          </a:p>
          <a:p>
            <a:pPr lvl="1"/>
            <a:r>
              <a:rPr lang="en-US" sz="5000" dirty="0" smtClean="0"/>
              <a:t>Posted around campus and sent </a:t>
            </a:r>
            <a:r>
              <a:rPr lang="en-US" sz="5000" dirty="0"/>
              <a:t>to academic </a:t>
            </a:r>
            <a:r>
              <a:rPr lang="en-US" sz="5000" dirty="0" smtClean="0"/>
              <a:t>departments</a:t>
            </a:r>
          </a:p>
          <a:p>
            <a:r>
              <a:rPr lang="en-US" sz="6000" dirty="0" smtClean="0"/>
              <a:t>Announcements/information at (some) commencement ceremonies</a:t>
            </a:r>
          </a:p>
          <a:p>
            <a:r>
              <a:rPr lang="en-US" sz="6000" dirty="0" smtClean="0"/>
              <a:t>Information on R&amp;R “Graduation Check-List”</a:t>
            </a:r>
          </a:p>
          <a:p>
            <a:r>
              <a:rPr lang="en-US" sz="6000" dirty="0" smtClean="0"/>
              <a:t>Academic departments encouraged to contact their students…</a:t>
            </a:r>
          </a:p>
          <a:p>
            <a:pPr marL="0" indent="0">
              <a:buNone/>
            </a:pPr>
            <a:endParaRPr lang="en-US" sz="4300" dirty="0" smtClean="0"/>
          </a:p>
          <a:p>
            <a:pPr marL="0" indent="0">
              <a:buNone/>
            </a:pPr>
            <a:r>
              <a:rPr lang="en-US" sz="4300" dirty="0" smtClean="0"/>
              <a:t>*   The SRG includes on the email invitation and follow-up reminders</a:t>
            </a:r>
            <a:endParaRPr lang="en-US" sz="4300" dirty="0"/>
          </a:p>
          <a:p>
            <a:pPr marL="0" indent="0">
              <a:buNone/>
            </a:pPr>
            <a:r>
              <a:rPr lang="en-US" sz="4300" dirty="0" smtClean="0"/>
              <a:t>** Follow-ups are sent to non-respondents only</a:t>
            </a:r>
            <a:endParaRPr lang="en-US" sz="4300" dirty="0"/>
          </a:p>
          <a:p>
            <a:endParaRPr lang="en-US" dirty="0"/>
          </a:p>
        </p:txBody>
      </p:sp>
    </p:spTree>
    <p:extLst>
      <p:ext uri="{BB962C8B-B14F-4D97-AF65-F5344CB8AC3E}">
        <p14:creationId xmlns:p14="http://schemas.microsoft.com/office/powerpoint/2010/main" val="2843823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E-Board message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93208" y="1600200"/>
            <a:ext cx="7992533" cy="4495800"/>
          </a:xfrm>
          <a:prstGeom prst="rect">
            <a:avLst/>
          </a:prstGeom>
        </p:spPr>
      </p:pic>
    </p:spTree>
    <p:extLst>
      <p:ext uri="{BB962C8B-B14F-4D97-AF65-F5344CB8AC3E}">
        <p14:creationId xmlns:p14="http://schemas.microsoft.com/office/powerpoint/2010/main" val="2714701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Flyer</a:t>
            </a:r>
            <a:endParaRPr lang="en-US" dirty="0"/>
          </a:p>
        </p:txBody>
      </p:sp>
      <p:pic>
        <p:nvPicPr>
          <p:cNvPr id="5" name="Content Placeholder 4"/>
          <p:cNvPicPr>
            <a:picLocks noGrp="1" noChangeAspect="1"/>
          </p:cNvPicPr>
          <p:nvPr>
            <p:ph sz="quarter" idx="1"/>
          </p:nvPr>
        </p:nvPicPr>
        <p:blipFill>
          <a:blip r:embed="rId2"/>
          <a:stretch>
            <a:fillRect/>
          </a:stretch>
        </p:blipFill>
        <p:spPr>
          <a:xfrm>
            <a:off x="1998921" y="1552353"/>
            <a:ext cx="4976037" cy="5039833"/>
          </a:xfrm>
          <a:prstGeom prst="rect">
            <a:avLst/>
          </a:prstGeom>
        </p:spPr>
      </p:pic>
    </p:spTree>
    <p:extLst>
      <p:ext uri="{BB962C8B-B14F-4D97-AF65-F5344CB8AC3E}">
        <p14:creationId xmlns:p14="http://schemas.microsoft.com/office/powerpoint/2010/main" val="1571421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incentives are used?</a:t>
            </a:r>
            <a:endParaRPr lang="en-US" dirty="0"/>
          </a:p>
        </p:txBody>
      </p:sp>
      <p:sp>
        <p:nvSpPr>
          <p:cNvPr id="3" name="Content Placeholder 2"/>
          <p:cNvSpPr>
            <a:spLocks noGrp="1"/>
          </p:cNvSpPr>
          <p:nvPr>
            <p:ph sz="quarter" idx="1"/>
          </p:nvPr>
        </p:nvSpPr>
        <p:spPr/>
        <p:txBody>
          <a:bodyPr>
            <a:normAutofit/>
          </a:bodyPr>
          <a:lstStyle/>
          <a:p>
            <a:r>
              <a:rPr lang="en-US" sz="2800" dirty="0" smtClean="0"/>
              <a:t>Incentives for each FPS and the SRG</a:t>
            </a:r>
          </a:p>
          <a:p>
            <a:pPr lvl="1"/>
            <a:r>
              <a:rPr lang="en-US" sz="2400" dirty="0" smtClean="0"/>
              <a:t>Random drawings for Amazon.com gift cards</a:t>
            </a:r>
          </a:p>
          <a:p>
            <a:pPr lvl="2"/>
            <a:r>
              <a:rPr lang="en-US" sz="2000" dirty="0" smtClean="0"/>
              <a:t>8 * $25 for early responders</a:t>
            </a:r>
          </a:p>
          <a:p>
            <a:pPr lvl="3"/>
            <a:r>
              <a:rPr lang="en-US" sz="1775" dirty="0" smtClean="0"/>
              <a:t>Graduation day for FPS</a:t>
            </a:r>
          </a:p>
          <a:p>
            <a:pPr lvl="3"/>
            <a:r>
              <a:rPr lang="en-US" sz="1775" dirty="0" smtClean="0"/>
              <a:t>@Day 10 for SRG</a:t>
            </a:r>
          </a:p>
          <a:p>
            <a:pPr lvl="2"/>
            <a:r>
              <a:rPr lang="en-US" sz="2000" dirty="0" smtClean="0"/>
              <a:t>1 * $100 for all responding by the close of the survey</a:t>
            </a:r>
          </a:p>
        </p:txBody>
      </p:sp>
    </p:spTree>
    <p:extLst>
      <p:ext uri="{BB962C8B-B14F-4D97-AF65-F5344CB8AC3E}">
        <p14:creationId xmlns:p14="http://schemas.microsoft.com/office/powerpoint/2010/main" val="1675933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IRB?</a:t>
            </a:r>
            <a:endParaRPr lang="en-US" dirty="0"/>
          </a:p>
        </p:txBody>
      </p:sp>
      <p:sp>
        <p:nvSpPr>
          <p:cNvPr id="3" name="Content Placeholder 2"/>
          <p:cNvSpPr>
            <a:spLocks noGrp="1"/>
          </p:cNvSpPr>
          <p:nvPr>
            <p:ph sz="quarter" idx="1"/>
          </p:nvPr>
        </p:nvSpPr>
        <p:spPr/>
        <p:txBody>
          <a:bodyPr>
            <a:normAutofit/>
          </a:bodyPr>
          <a:lstStyle/>
          <a:p>
            <a:r>
              <a:rPr lang="en-US" sz="2800" dirty="0" smtClean="0"/>
              <a:t>IRB Review</a:t>
            </a:r>
          </a:p>
          <a:p>
            <a:pPr lvl="1"/>
            <a:r>
              <a:rPr lang="en-US" sz="2400" dirty="0" smtClean="0"/>
              <a:t>Because the FPS &amp; SRG are for internal program assessment purposes they do not meet the federal definition of “research,” and therefore do not fall under the purview of IRB</a:t>
            </a:r>
          </a:p>
          <a:p>
            <a:pPr lvl="1"/>
            <a:r>
              <a:rPr lang="en-US" sz="2400" dirty="0" smtClean="0">
                <a:solidFill>
                  <a:srgbClr val="FF0000"/>
                </a:solidFill>
              </a:rPr>
              <a:t>HOWEVER</a:t>
            </a:r>
            <a:r>
              <a:rPr lang="en-US" sz="2400" dirty="0" smtClean="0"/>
              <a:t>, OIRP follows all IRB criteria for administering a survey</a:t>
            </a:r>
          </a:p>
          <a:p>
            <a:pPr lvl="2"/>
            <a:r>
              <a:rPr lang="en-US" sz="1775" dirty="0" smtClean="0"/>
              <a:t>E.g., equitable selection of survey population, voluntary participation, informed consent (passive), confidentiality, data security, reporting</a:t>
            </a:r>
          </a:p>
        </p:txBody>
      </p:sp>
    </p:spTree>
    <p:extLst>
      <p:ext uri="{BB962C8B-B14F-4D97-AF65-F5344CB8AC3E}">
        <p14:creationId xmlns:p14="http://schemas.microsoft.com/office/powerpoint/2010/main" val="1502610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Response Rates</a:t>
            </a:r>
            <a:endParaRPr lang="en-US" dirty="0"/>
          </a:p>
        </p:txBody>
      </p:sp>
    </p:spTree>
    <p:extLst>
      <p:ext uri="{BB962C8B-B14F-4D97-AF65-F5344CB8AC3E}">
        <p14:creationId xmlns:p14="http://schemas.microsoft.com/office/powerpoint/2010/main" val="515101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response rate for the FPS?</a:t>
            </a:r>
            <a:endParaRPr lang="en-US" dirty="0"/>
          </a:p>
        </p:txBody>
      </p:sp>
      <p:graphicFrame>
        <p:nvGraphicFramePr>
          <p:cNvPr id="25" name="Content Placeholder 24"/>
          <p:cNvGraphicFramePr>
            <a:graphicFrameLocks noGrp="1"/>
          </p:cNvGraphicFramePr>
          <p:nvPr>
            <p:ph sz="quarter" idx="1"/>
            <p:extLst>
              <p:ext uri="{D42A27DB-BD31-4B8C-83A1-F6EECF244321}">
                <p14:modId xmlns:p14="http://schemas.microsoft.com/office/powerpoint/2010/main" val="3688952009"/>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4780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FPS response rates vary by college?</a:t>
            </a:r>
            <a:endParaRPr lang="en-US" dirty="0"/>
          </a:p>
        </p:txBody>
      </p:sp>
      <p:graphicFrame>
        <p:nvGraphicFramePr>
          <p:cNvPr id="25" name="Content Placeholder 24"/>
          <p:cNvGraphicFramePr>
            <a:graphicFrameLocks noGrp="1"/>
          </p:cNvGraphicFramePr>
          <p:nvPr>
            <p:ph sz="quarter" idx="1"/>
            <p:extLst>
              <p:ext uri="{D42A27DB-BD31-4B8C-83A1-F6EECF244321}">
                <p14:modId xmlns:p14="http://schemas.microsoft.com/office/powerpoint/2010/main" val="3201929107"/>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5317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07" y="196702"/>
            <a:ext cx="8681265" cy="990600"/>
          </a:xfrm>
        </p:spPr>
        <p:txBody>
          <a:bodyPr>
            <a:normAutofit/>
          </a:bodyPr>
          <a:lstStyle/>
          <a:p>
            <a:r>
              <a:rPr lang="en-US" dirty="0"/>
              <a:t>How do </a:t>
            </a:r>
            <a:r>
              <a:rPr lang="en-US" dirty="0" smtClean="0"/>
              <a:t>FPS response </a:t>
            </a:r>
            <a:r>
              <a:rPr lang="en-US" dirty="0"/>
              <a:t>rates vary by college</a:t>
            </a:r>
            <a:r>
              <a:rPr lang="en-US" dirty="0" smtClean="0"/>
              <a:t>? </a:t>
            </a:r>
            <a:br>
              <a:rPr lang="en-US" dirty="0" smtClean="0"/>
            </a:br>
            <a:r>
              <a:rPr lang="en-US" sz="2200" i="1" dirty="0" smtClean="0"/>
              <a:t>(an example)</a:t>
            </a:r>
            <a:endParaRPr lang="en-US" sz="2200" i="1" dirty="0"/>
          </a:p>
        </p:txBody>
      </p:sp>
      <p:sp>
        <p:nvSpPr>
          <p:cNvPr id="3" name="Content Placeholder 2"/>
          <p:cNvSpPr>
            <a:spLocks noGrp="1"/>
          </p:cNvSpPr>
          <p:nvPr>
            <p:ph sz="quarter" idx="1"/>
          </p:nvPr>
        </p:nvSpPr>
        <p:spPr/>
        <p:txBody>
          <a:bodyPr/>
          <a:lstStyle/>
          <a:p>
            <a:r>
              <a:rPr lang="en-US" sz="2000" dirty="0" smtClean="0"/>
              <a:t>1,977 of the 3,465 applicants for graduation in May 2015 submitted the survey (57%), but response rates varied by college - - meaning that some colleges are slightly overrepresented in results, and some slightly underrepresented</a:t>
            </a:r>
          </a:p>
          <a:p>
            <a:endParaRPr lang="en-US" dirty="0"/>
          </a:p>
        </p:txBody>
      </p:sp>
      <p:pic>
        <p:nvPicPr>
          <p:cNvPr id="5" name="Picture 4"/>
          <p:cNvPicPr>
            <a:picLocks noChangeAspect="1"/>
          </p:cNvPicPr>
          <p:nvPr/>
        </p:nvPicPr>
        <p:blipFill>
          <a:blip r:embed="rId3"/>
          <a:stretch>
            <a:fillRect/>
          </a:stretch>
        </p:blipFill>
        <p:spPr>
          <a:xfrm>
            <a:off x="388307" y="2892055"/>
            <a:ext cx="8193734" cy="3764177"/>
          </a:xfrm>
          <a:prstGeom prst="rect">
            <a:avLst/>
          </a:prstGeom>
        </p:spPr>
      </p:pic>
    </p:spTree>
    <p:extLst>
      <p:ext uri="{BB962C8B-B14F-4D97-AF65-F5344CB8AC3E}">
        <p14:creationId xmlns:p14="http://schemas.microsoft.com/office/powerpoint/2010/main" val="3637653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many alumni are invited to participate in the SRG? </a:t>
            </a:r>
            <a:r>
              <a:rPr lang="en-US" sz="2200" i="1" dirty="0" smtClean="0"/>
              <a:t>(an example)</a:t>
            </a:r>
            <a:endParaRPr lang="en-US" sz="2200" i="1" dirty="0"/>
          </a:p>
        </p:txBody>
      </p:sp>
      <p:sp>
        <p:nvSpPr>
          <p:cNvPr id="3" name="Content Placeholder 2"/>
          <p:cNvSpPr>
            <a:spLocks noGrp="1"/>
          </p:cNvSpPr>
          <p:nvPr>
            <p:ph sz="quarter" idx="1"/>
          </p:nvPr>
        </p:nvSpPr>
        <p:spPr>
          <a:xfrm>
            <a:off x="612648" y="1600200"/>
            <a:ext cx="8153400" cy="5257800"/>
          </a:xfrm>
        </p:spPr>
        <p:txBody>
          <a:bodyPr>
            <a:normAutofit fontScale="85000" lnSpcReduction="20000"/>
          </a:bodyPr>
          <a:lstStyle/>
          <a:p>
            <a:r>
              <a:rPr lang="en-US" sz="2200" dirty="0" smtClean="0"/>
              <a:t>Just over two-thirds of those graduating in December 2015, just under two-thirds of those graduating in May 2016, and essentially all of those graduating in Summer 1 were asked to participate in the September 2015 SRG</a:t>
            </a:r>
          </a:p>
          <a:p>
            <a:r>
              <a:rPr lang="en-US" sz="2200" dirty="0" smtClean="0"/>
              <a:t>The December and May graduate invitees are twice as likely to be in the population because they did not respond to their FPS than because they did not have confirmed plans when they submitted their FPS</a:t>
            </a:r>
          </a:p>
          <a:p>
            <a:endParaRPr lang="en-US" sz="2200" dirty="0" smtClean="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pPr marL="0" indent="0">
              <a:buNone/>
            </a:pPr>
            <a:endParaRPr lang="en-US" sz="1200" dirty="0" smtClean="0"/>
          </a:p>
          <a:p>
            <a:pPr marL="0" indent="0">
              <a:buNone/>
            </a:pPr>
            <a:r>
              <a:rPr lang="en-US" sz="1200" dirty="0" smtClean="0"/>
              <a:t>*</a:t>
            </a:r>
            <a:r>
              <a:rPr lang="en-US" sz="1200" dirty="0"/>
              <a:t>FPS respondents who indicated that at the time they completed the FPS they had not yet found full-time employment, had not yet decided on or been accepted into graduate school, or were still undecided on their plans</a:t>
            </a:r>
            <a:r>
              <a:rPr lang="en-US" sz="1200" dirty="0" smtClean="0"/>
              <a:t>.</a:t>
            </a:r>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3213944444"/>
              </p:ext>
            </p:extLst>
          </p:nvPr>
        </p:nvGraphicFramePr>
        <p:xfrm>
          <a:off x="612648" y="3147238"/>
          <a:ext cx="7787073" cy="3200401"/>
        </p:xfrm>
        <a:graphic>
          <a:graphicData uri="http://schemas.openxmlformats.org/drawingml/2006/table">
            <a:tbl>
              <a:tblPr firstRow="1" firstCol="1" bandRow="1">
                <a:tableStyleId>{5C22544A-7EE6-4342-B048-85BDC9FD1C3A}</a:tableStyleId>
              </a:tblPr>
              <a:tblGrid>
                <a:gridCol w="1492599"/>
                <a:gridCol w="1063255"/>
                <a:gridCol w="882503"/>
                <a:gridCol w="839972"/>
                <a:gridCol w="882502"/>
                <a:gridCol w="839972"/>
                <a:gridCol w="839972"/>
                <a:gridCol w="946298"/>
              </a:tblGrid>
              <a:tr h="362445">
                <a:tc rowSpan="3">
                  <a:txBody>
                    <a:bodyPr/>
                    <a:lstStyle/>
                    <a:p>
                      <a:pPr marL="0" marR="0" algn="ctr">
                        <a:lnSpc>
                          <a:spcPct val="115000"/>
                        </a:lnSpc>
                        <a:spcBef>
                          <a:spcPts val="0"/>
                        </a:spcBef>
                        <a:spcAft>
                          <a:spcPts val="0"/>
                        </a:spcAft>
                      </a:pPr>
                      <a:r>
                        <a:rPr lang="en-US" sz="1600" dirty="0">
                          <a:effectLst/>
                          <a:latin typeface="+mn-lt"/>
                        </a:rPr>
                        <a:t>Semester Graduated</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15000"/>
                        </a:lnSpc>
                        <a:spcBef>
                          <a:spcPts val="0"/>
                        </a:spcBef>
                        <a:spcAft>
                          <a:spcPts val="0"/>
                        </a:spcAft>
                      </a:pPr>
                      <a:r>
                        <a:rPr lang="en-US" sz="1600" dirty="0" smtClean="0">
                          <a:effectLst/>
                          <a:latin typeface="+mn-lt"/>
                        </a:rPr>
                        <a:t>Total Graduates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gridSpan="4">
                  <a:txBody>
                    <a:bodyPr/>
                    <a:lstStyle/>
                    <a:p>
                      <a:pPr marL="0" marR="0" algn="ctr">
                        <a:lnSpc>
                          <a:spcPct val="115000"/>
                        </a:lnSpc>
                        <a:spcBef>
                          <a:spcPts val="0"/>
                        </a:spcBef>
                        <a:spcAft>
                          <a:spcPts val="0"/>
                        </a:spcAft>
                      </a:pPr>
                      <a:r>
                        <a:rPr lang="en-US" sz="1600" dirty="0">
                          <a:effectLst/>
                        </a:rPr>
                        <a:t>Invited to take SRG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marL="0" marR="0" algn="ctr">
                        <a:lnSpc>
                          <a:spcPct val="115000"/>
                        </a:lnSpc>
                        <a:spcBef>
                          <a:spcPts val="0"/>
                        </a:spcBef>
                        <a:spcAft>
                          <a:spcPts val="0"/>
                        </a:spcAft>
                      </a:pPr>
                      <a:r>
                        <a:rPr lang="en-US" sz="1600" dirty="0">
                          <a:effectLst/>
                          <a:latin typeface="+mn-lt"/>
                        </a:rPr>
                        <a:t>Total invited to take SRG</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rowSpan="2" hMerge="1">
                  <a:txBody>
                    <a:bodyPr/>
                    <a:lstStyle/>
                    <a:p>
                      <a:endParaRPr lang="en-US"/>
                    </a:p>
                  </a:txBody>
                  <a:tcPr/>
                </a:tc>
              </a:tr>
              <a:tr h="746916">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r>
                        <a:rPr lang="en-US" sz="1600" dirty="0">
                          <a:effectLst/>
                          <a:latin typeface="+mn-lt"/>
                        </a:rPr>
                        <a:t>Dec/May FPS </a:t>
                      </a:r>
                      <a:r>
                        <a:rPr lang="en-US" sz="1600" dirty="0" err="1">
                          <a:effectLst/>
                          <a:latin typeface="+mn-lt"/>
                        </a:rPr>
                        <a:t>Nonrespondents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600" dirty="0">
                          <a:effectLst/>
                          <a:latin typeface="+mn-lt"/>
                        </a:rPr>
                        <a:t>Dec/May FPS Respondents*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vMerge="1">
                  <a:txBody>
                    <a:bodyPr/>
                    <a:lstStyle/>
                    <a:p>
                      <a:endParaRPr lang="en-US"/>
                    </a:p>
                  </a:txBody>
                  <a:tcPr/>
                </a:tc>
                <a:tc hMerge="1" vMerge="1">
                  <a:txBody>
                    <a:bodyPr/>
                    <a:lstStyle/>
                    <a:p>
                      <a:endParaRPr lang="en-US"/>
                    </a:p>
                  </a:txBody>
                  <a:tcPr/>
                </a:tc>
              </a:tr>
              <a:tr h="418208">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mn-lt"/>
                        </a:rPr>
                        <a:t>N</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mn-lt"/>
                        </a:rPr>
                        <a:t>N</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N</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N</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mn-lt"/>
                        </a:rPr>
                        <a:t>%</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r>
              <a:tr h="418208">
                <a:tc>
                  <a:txBody>
                    <a:bodyPr/>
                    <a:lstStyle/>
                    <a:p>
                      <a:pPr marL="0" marR="0">
                        <a:lnSpc>
                          <a:spcPct val="115000"/>
                        </a:lnSpc>
                        <a:spcBef>
                          <a:spcPts val="0"/>
                        </a:spcBef>
                        <a:spcAft>
                          <a:spcPts val="0"/>
                        </a:spcAft>
                      </a:pPr>
                      <a:r>
                        <a:rPr lang="en-US" sz="1600">
                          <a:effectLst/>
                          <a:latin typeface="+mn-lt"/>
                        </a:rPr>
                        <a:t>December 2014</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latin typeface="+mn-lt"/>
                        </a:rPr>
                        <a:t>1,369</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mn-lt"/>
                        </a:rPr>
                        <a:t>652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fontAlgn="ctr"/>
                      <a:r>
                        <a:rPr lang="en-US" sz="1600" b="0" i="0" u="none" strike="noStrike">
                          <a:solidFill>
                            <a:srgbClr val="000000"/>
                          </a:solidFill>
                          <a:effectLst/>
                          <a:latin typeface="+mn-lt"/>
                        </a:rPr>
                        <a:t>47.6%</a:t>
                      </a:r>
                    </a:p>
                  </a:txBody>
                  <a:tcPr marL="7620" marR="7620" marT="7620" marB="0" anchor="ctr"/>
                </a:tc>
                <a:tc>
                  <a:txBody>
                    <a:bodyPr/>
                    <a:lstStyle/>
                    <a:p>
                      <a:pPr marL="0" marR="0" algn="r">
                        <a:lnSpc>
                          <a:spcPct val="115000"/>
                        </a:lnSpc>
                        <a:spcBef>
                          <a:spcPts val="0"/>
                        </a:spcBef>
                        <a:spcAft>
                          <a:spcPts val="0"/>
                        </a:spcAft>
                      </a:pPr>
                      <a:r>
                        <a:rPr lang="en-US" sz="1600" dirty="0">
                          <a:effectLst/>
                          <a:latin typeface="+mn-lt"/>
                        </a:rPr>
                        <a:t>303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fontAlgn="ctr"/>
                      <a:r>
                        <a:rPr lang="en-US" sz="1600" b="0" i="0" u="none" strike="noStrike" dirty="0">
                          <a:solidFill>
                            <a:srgbClr val="000000"/>
                          </a:solidFill>
                          <a:effectLst/>
                          <a:latin typeface="+mn-lt"/>
                        </a:rPr>
                        <a:t>22.1%</a:t>
                      </a:r>
                    </a:p>
                  </a:txBody>
                  <a:tcPr marL="7620" marR="7620" marT="7620" marB="0" anchor="ctr"/>
                </a:tc>
                <a:tc>
                  <a:txBody>
                    <a:bodyPr/>
                    <a:lstStyle/>
                    <a:p>
                      <a:pPr marL="0" marR="0" algn="r">
                        <a:lnSpc>
                          <a:spcPct val="115000"/>
                        </a:lnSpc>
                        <a:spcBef>
                          <a:spcPts val="0"/>
                        </a:spcBef>
                        <a:spcAft>
                          <a:spcPts val="0"/>
                        </a:spcAft>
                      </a:pPr>
                      <a:r>
                        <a:rPr lang="en-US" sz="1600" dirty="0">
                          <a:effectLst/>
                          <a:latin typeface="+mn-lt"/>
                        </a:rPr>
                        <a:t>955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fontAlgn="ctr"/>
                      <a:r>
                        <a:rPr lang="en-US" sz="1600" b="0" i="0" u="none" strike="noStrike">
                          <a:solidFill>
                            <a:srgbClr val="000000"/>
                          </a:solidFill>
                          <a:effectLst/>
                          <a:latin typeface="+mn-lt"/>
                        </a:rPr>
                        <a:t>69.8%</a:t>
                      </a:r>
                    </a:p>
                  </a:txBody>
                  <a:tcPr marL="7620" marR="7620" marT="7620" marB="0" anchor="ctr"/>
                </a:tc>
              </a:tr>
              <a:tr h="418208">
                <a:tc>
                  <a:txBody>
                    <a:bodyPr/>
                    <a:lstStyle/>
                    <a:p>
                      <a:pPr marL="0" marR="0">
                        <a:lnSpc>
                          <a:spcPct val="115000"/>
                        </a:lnSpc>
                        <a:spcBef>
                          <a:spcPts val="0"/>
                        </a:spcBef>
                        <a:spcAft>
                          <a:spcPts val="0"/>
                        </a:spcAft>
                      </a:pPr>
                      <a:r>
                        <a:rPr lang="en-US" sz="1600">
                          <a:effectLst/>
                          <a:latin typeface="+mn-lt"/>
                        </a:rPr>
                        <a:t>May 2015</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latin typeface="+mn-lt"/>
                        </a:rPr>
                        <a:t>3,326</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latin typeface="+mn-lt"/>
                        </a:rPr>
                        <a:t>1,392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fontAlgn="ctr"/>
                      <a:r>
                        <a:rPr lang="en-US" sz="1600" b="0" i="0" u="none" strike="noStrike">
                          <a:solidFill>
                            <a:srgbClr val="000000"/>
                          </a:solidFill>
                          <a:effectLst/>
                          <a:latin typeface="+mn-lt"/>
                        </a:rPr>
                        <a:t>41.9%</a:t>
                      </a:r>
                    </a:p>
                  </a:txBody>
                  <a:tcPr marL="7620" marR="7620" marT="7620" marB="0" anchor="ctr"/>
                </a:tc>
                <a:tc>
                  <a:txBody>
                    <a:bodyPr/>
                    <a:lstStyle/>
                    <a:p>
                      <a:pPr marL="0" marR="0" algn="r">
                        <a:lnSpc>
                          <a:spcPct val="115000"/>
                        </a:lnSpc>
                        <a:spcBef>
                          <a:spcPts val="0"/>
                        </a:spcBef>
                        <a:spcAft>
                          <a:spcPts val="0"/>
                        </a:spcAft>
                      </a:pPr>
                      <a:r>
                        <a:rPr lang="en-US" sz="1600">
                          <a:effectLst/>
                          <a:latin typeface="+mn-lt"/>
                        </a:rPr>
                        <a:t>674</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fontAlgn="ctr"/>
                      <a:r>
                        <a:rPr lang="en-US" sz="1600" b="0" i="0" u="none" strike="noStrike" dirty="0">
                          <a:solidFill>
                            <a:srgbClr val="000000"/>
                          </a:solidFill>
                          <a:effectLst/>
                          <a:latin typeface="+mn-lt"/>
                        </a:rPr>
                        <a:t>20.3%</a:t>
                      </a:r>
                    </a:p>
                  </a:txBody>
                  <a:tcPr marL="7620" marR="7620" marT="7620" marB="0" anchor="ctr"/>
                </a:tc>
                <a:tc>
                  <a:txBody>
                    <a:bodyPr/>
                    <a:lstStyle/>
                    <a:p>
                      <a:pPr marL="0" marR="0" algn="r">
                        <a:lnSpc>
                          <a:spcPct val="115000"/>
                        </a:lnSpc>
                        <a:spcBef>
                          <a:spcPts val="0"/>
                        </a:spcBef>
                        <a:spcAft>
                          <a:spcPts val="0"/>
                        </a:spcAft>
                      </a:pPr>
                      <a:r>
                        <a:rPr lang="en-US" sz="1600" dirty="0">
                          <a:effectLst/>
                          <a:latin typeface="+mn-lt"/>
                        </a:rPr>
                        <a:t>2,066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fontAlgn="ctr"/>
                      <a:r>
                        <a:rPr lang="en-US" sz="1600" b="0" i="0" u="none" strike="noStrike" dirty="0">
                          <a:solidFill>
                            <a:srgbClr val="000000"/>
                          </a:solidFill>
                          <a:effectLst/>
                          <a:latin typeface="+mn-lt"/>
                        </a:rPr>
                        <a:t>62.1%</a:t>
                      </a:r>
                    </a:p>
                  </a:txBody>
                  <a:tcPr marL="7620" marR="7620" marT="7620" marB="0" anchor="ctr"/>
                </a:tc>
              </a:tr>
              <a:tr h="418208">
                <a:tc>
                  <a:txBody>
                    <a:bodyPr/>
                    <a:lstStyle/>
                    <a:p>
                      <a:pPr marL="0" marR="0">
                        <a:lnSpc>
                          <a:spcPct val="115000"/>
                        </a:lnSpc>
                        <a:spcBef>
                          <a:spcPts val="0"/>
                        </a:spcBef>
                        <a:spcAft>
                          <a:spcPts val="0"/>
                        </a:spcAft>
                      </a:pPr>
                      <a:r>
                        <a:rPr lang="en-US" sz="1600">
                          <a:effectLst/>
                          <a:latin typeface="+mn-lt"/>
                        </a:rPr>
                        <a:t>Summer I 2015</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latin typeface="+mn-lt"/>
                        </a:rPr>
                        <a:t>171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latin typeface="+mn-lt"/>
                        </a:rPr>
                        <a:t>159</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fontAlgn="ctr"/>
                      <a:r>
                        <a:rPr lang="en-US" sz="1600" b="0" i="0" u="none" strike="noStrike">
                          <a:solidFill>
                            <a:srgbClr val="000000"/>
                          </a:solidFill>
                          <a:effectLst/>
                          <a:latin typeface="+mn-lt"/>
                        </a:rPr>
                        <a:t>93.0%</a:t>
                      </a:r>
                    </a:p>
                  </a:txBody>
                  <a:tcPr marL="7620" marR="7620" marT="7620" marB="0" anchor="ctr"/>
                </a:tc>
                <a:tc>
                  <a:txBody>
                    <a:bodyPr/>
                    <a:lstStyle/>
                    <a:p>
                      <a:pPr marL="0" marR="0" algn="r">
                        <a:lnSpc>
                          <a:spcPct val="115000"/>
                        </a:lnSpc>
                        <a:spcBef>
                          <a:spcPts val="0"/>
                        </a:spcBef>
                        <a:spcAft>
                          <a:spcPts val="0"/>
                        </a:spcAft>
                      </a:pPr>
                      <a:r>
                        <a:rPr lang="en-US" sz="1600">
                          <a:effectLst/>
                          <a:latin typeface="+mn-lt"/>
                        </a:rPr>
                        <a:t>7</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fontAlgn="ctr"/>
                      <a:r>
                        <a:rPr lang="en-US" sz="1600" b="0" i="0" u="none" strike="noStrike">
                          <a:solidFill>
                            <a:srgbClr val="000000"/>
                          </a:solidFill>
                          <a:effectLst/>
                          <a:latin typeface="+mn-lt"/>
                        </a:rPr>
                        <a:t>4.1%</a:t>
                      </a:r>
                    </a:p>
                  </a:txBody>
                  <a:tcPr marL="7620" marR="7620" marT="7620" marB="0" anchor="ctr"/>
                </a:tc>
                <a:tc>
                  <a:txBody>
                    <a:bodyPr/>
                    <a:lstStyle/>
                    <a:p>
                      <a:pPr marL="0" marR="0" algn="r">
                        <a:lnSpc>
                          <a:spcPct val="115000"/>
                        </a:lnSpc>
                        <a:spcBef>
                          <a:spcPts val="0"/>
                        </a:spcBef>
                        <a:spcAft>
                          <a:spcPts val="0"/>
                        </a:spcAft>
                      </a:pPr>
                      <a:r>
                        <a:rPr lang="en-US" sz="1600" dirty="0">
                          <a:effectLst/>
                          <a:latin typeface="+mn-lt"/>
                        </a:rPr>
                        <a:t>166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fontAlgn="ctr"/>
                      <a:r>
                        <a:rPr lang="en-US" sz="1600" b="0" i="0" u="none" strike="noStrike" dirty="0">
                          <a:solidFill>
                            <a:srgbClr val="000000"/>
                          </a:solidFill>
                          <a:effectLst/>
                          <a:latin typeface="+mn-lt"/>
                        </a:rPr>
                        <a:t>97.1%</a:t>
                      </a:r>
                    </a:p>
                  </a:txBody>
                  <a:tcPr marL="7620" marR="7620" marT="7620" marB="0" anchor="ctr"/>
                </a:tc>
              </a:tr>
              <a:tr h="418208">
                <a:tc>
                  <a:txBody>
                    <a:bodyPr/>
                    <a:lstStyle/>
                    <a:p>
                      <a:pPr marL="0" marR="0">
                        <a:lnSpc>
                          <a:spcPct val="115000"/>
                        </a:lnSpc>
                        <a:spcBef>
                          <a:spcPts val="0"/>
                        </a:spcBef>
                        <a:spcAft>
                          <a:spcPts val="0"/>
                        </a:spcAft>
                      </a:pPr>
                      <a:r>
                        <a:rPr lang="en-US" sz="1600" dirty="0">
                          <a:effectLst/>
                          <a:latin typeface="+mn-lt"/>
                        </a:rPr>
                        <a:t>Total</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latin typeface="+mn-lt"/>
                        </a:rPr>
                        <a:t>4,866</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latin typeface="+mn-lt"/>
                        </a:rPr>
                        <a:t>2,203</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fontAlgn="ctr"/>
                      <a:r>
                        <a:rPr lang="en-US" sz="1600" b="0" i="0" u="none" strike="noStrike" dirty="0">
                          <a:solidFill>
                            <a:srgbClr val="000000"/>
                          </a:solidFill>
                          <a:effectLst/>
                          <a:latin typeface="+mn-lt"/>
                        </a:rPr>
                        <a:t>45.3%</a:t>
                      </a:r>
                    </a:p>
                  </a:txBody>
                  <a:tcPr marL="7620" marR="7620" marT="7620" marB="0" anchor="ctr"/>
                </a:tc>
                <a:tc>
                  <a:txBody>
                    <a:bodyPr/>
                    <a:lstStyle/>
                    <a:p>
                      <a:pPr marL="0" marR="0" algn="r">
                        <a:lnSpc>
                          <a:spcPct val="115000"/>
                        </a:lnSpc>
                        <a:spcBef>
                          <a:spcPts val="0"/>
                        </a:spcBef>
                        <a:spcAft>
                          <a:spcPts val="0"/>
                        </a:spcAft>
                      </a:pPr>
                      <a:r>
                        <a:rPr lang="en-US" sz="1600">
                          <a:effectLst/>
                          <a:latin typeface="+mn-lt"/>
                        </a:rPr>
                        <a:t>984</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fontAlgn="ctr"/>
                      <a:r>
                        <a:rPr lang="en-US" sz="1600" b="0" i="0" u="none" strike="noStrike" dirty="0">
                          <a:solidFill>
                            <a:srgbClr val="000000"/>
                          </a:solidFill>
                          <a:effectLst/>
                          <a:latin typeface="+mn-lt"/>
                        </a:rPr>
                        <a:t>20.2%</a:t>
                      </a:r>
                    </a:p>
                  </a:txBody>
                  <a:tcPr marL="7620" marR="7620" marT="7620" marB="0" anchor="ctr"/>
                </a:tc>
                <a:tc>
                  <a:txBody>
                    <a:bodyPr/>
                    <a:lstStyle/>
                    <a:p>
                      <a:pPr marL="0" marR="0" algn="r">
                        <a:lnSpc>
                          <a:spcPct val="115000"/>
                        </a:lnSpc>
                        <a:spcBef>
                          <a:spcPts val="0"/>
                        </a:spcBef>
                        <a:spcAft>
                          <a:spcPts val="0"/>
                        </a:spcAft>
                      </a:pPr>
                      <a:r>
                        <a:rPr lang="en-US" sz="1600" dirty="0">
                          <a:effectLst/>
                          <a:latin typeface="+mn-lt"/>
                        </a:rPr>
                        <a:t>3,187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fontAlgn="ctr"/>
                      <a:r>
                        <a:rPr lang="en-US" sz="1600" b="0" i="0" u="none" strike="noStrike" dirty="0">
                          <a:solidFill>
                            <a:srgbClr val="000000"/>
                          </a:solidFill>
                          <a:effectLst/>
                          <a:latin typeface="+mn-lt"/>
                        </a:rPr>
                        <a:t>65.5%</a:t>
                      </a:r>
                    </a:p>
                  </a:txBody>
                  <a:tcPr marL="7620" marR="7620" marT="7620" marB="0" anchor="ctr"/>
                </a:tc>
              </a:tr>
            </a:tbl>
          </a:graphicData>
        </a:graphic>
      </p:graphicFrame>
    </p:spTree>
    <p:extLst>
      <p:ext uri="{BB962C8B-B14F-4D97-AF65-F5344CB8AC3E}">
        <p14:creationId xmlns:p14="http://schemas.microsoft.com/office/powerpoint/2010/main" val="281801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Future Plans Survey?</a:t>
            </a:r>
            <a:endParaRPr lang="en-US" dirty="0"/>
          </a:p>
        </p:txBody>
      </p:sp>
      <p:sp>
        <p:nvSpPr>
          <p:cNvPr id="3" name="Content Placeholder 2"/>
          <p:cNvSpPr>
            <a:spLocks noGrp="1"/>
          </p:cNvSpPr>
          <p:nvPr>
            <p:ph sz="quarter" idx="1"/>
          </p:nvPr>
        </p:nvSpPr>
        <p:spPr/>
        <p:txBody>
          <a:bodyPr>
            <a:normAutofit/>
          </a:bodyPr>
          <a:lstStyle/>
          <a:p>
            <a:r>
              <a:rPr lang="en-US" dirty="0" smtClean="0"/>
              <a:t>Future Plans Survey (FPS) with follow-up Survey of Recent Graduates (SRG)</a:t>
            </a:r>
          </a:p>
          <a:p>
            <a:r>
              <a:rPr lang="en-US" dirty="0" smtClean="0"/>
              <a:t>Developed and administered by the Office of Institutional Research and Planning</a:t>
            </a:r>
          </a:p>
          <a:p>
            <a:pPr lvl="1"/>
            <a:r>
              <a:rPr lang="en-US" dirty="0" smtClean="0"/>
              <a:t>In consultation with career center professionals and senior leadership in colleges/departments</a:t>
            </a:r>
          </a:p>
          <a:p>
            <a:r>
              <a:rPr lang="en-US" dirty="0" smtClean="0"/>
              <a:t>For Fall &amp; Spring semester grads since December 2010</a:t>
            </a:r>
          </a:p>
          <a:p>
            <a:pPr lvl="1"/>
            <a:r>
              <a:rPr lang="en-US" i="1" dirty="0" smtClean="0"/>
              <a:t>FPS/SRG replaced long-standing survey efforts by the Career Development Center</a:t>
            </a:r>
          </a:p>
          <a:p>
            <a:pPr lvl="2"/>
            <a:endParaRPr lang="en-US" dirty="0"/>
          </a:p>
        </p:txBody>
      </p:sp>
    </p:spTree>
    <p:extLst>
      <p:ext uri="{BB962C8B-B14F-4D97-AF65-F5344CB8AC3E}">
        <p14:creationId xmlns:p14="http://schemas.microsoft.com/office/powerpoint/2010/main" val="3761193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SRG population align with those from the respective graduating classes? </a:t>
            </a:r>
            <a:r>
              <a:rPr lang="en-US" sz="2200" i="1" dirty="0"/>
              <a:t>(an example)</a:t>
            </a:r>
            <a:endParaRPr lang="en-US" sz="2200" dirty="0"/>
          </a:p>
        </p:txBody>
      </p:sp>
      <p:sp>
        <p:nvSpPr>
          <p:cNvPr id="3" name="Content Placeholder 2"/>
          <p:cNvSpPr>
            <a:spLocks noGrp="1"/>
          </p:cNvSpPr>
          <p:nvPr>
            <p:ph sz="quarter" idx="1"/>
          </p:nvPr>
        </p:nvSpPr>
        <p:spPr>
          <a:xfrm>
            <a:off x="612648" y="1600200"/>
            <a:ext cx="8153400" cy="5257800"/>
          </a:xfrm>
        </p:spPr>
        <p:txBody>
          <a:bodyPr>
            <a:normAutofit fontScale="92500" lnSpcReduction="10000"/>
          </a:bodyPr>
          <a:lstStyle/>
          <a:p>
            <a:r>
              <a:rPr lang="en-US" sz="2600" dirty="0" smtClean="0"/>
              <a:t>Those invited to participate in the September 2015 SRG closely mirror the distribution of the graduating classes in AY14-15, with 30% of invitees having graduated in December, 65% in May, and 5% in Summer 1 </a:t>
            </a:r>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pPr marL="0" indent="0">
              <a:buNone/>
            </a:pPr>
            <a:r>
              <a:rPr lang="en-US" sz="1200" dirty="0" smtClean="0"/>
              <a:t>*</a:t>
            </a:r>
            <a:r>
              <a:rPr lang="en-US" sz="1200" dirty="0"/>
              <a:t>FPS respondents who indicated that at the time they completed the FPS they had not yet found full-time employment, had not yet decided on or been accepted into graduate school, or were still undecided on their plans.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11422227"/>
              </p:ext>
            </p:extLst>
          </p:nvPr>
        </p:nvGraphicFramePr>
        <p:xfrm>
          <a:off x="612648" y="2987749"/>
          <a:ext cx="7602279" cy="3200401"/>
        </p:xfrm>
        <a:graphic>
          <a:graphicData uri="http://schemas.openxmlformats.org/drawingml/2006/table">
            <a:tbl>
              <a:tblPr firstRow="1" firstCol="1" bandRow="1">
                <a:tableStyleId>{5C22544A-7EE6-4342-B048-85BDC9FD1C3A}</a:tableStyleId>
              </a:tblPr>
              <a:tblGrid>
                <a:gridCol w="1504617"/>
                <a:gridCol w="712714"/>
                <a:gridCol w="871094"/>
                <a:gridCol w="871094"/>
                <a:gridCol w="791904"/>
                <a:gridCol w="712714"/>
                <a:gridCol w="712714"/>
                <a:gridCol w="712714"/>
                <a:gridCol w="712714"/>
              </a:tblGrid>
              <a:tr h="362445">
                <a:tc rowSpan="3">
                  <a:txBody>
                    <a:bodyPr/>
                    <a:lstStyle/>
                    <a:p>
                      <a:pPr marL="0" marR="0" algn="ctr">
                        <a:lnSpc>
                          <a:spcPct val="115000"/>
                        </a:lnSpc>
                        <a:spcBef>
                          <a:spcPts val="0"/>
                        </a:spcBef>
                        <a:spcAft>
                          <a:spcPts val="0"/>
                        </a:spcAft>
                      </a:pPr>
                      <a:r>
                        <a:rPr lang="en-US" sz="1600" dirty="0">
                          <a:effectLst/>
                        </a:rPr>
                        <a:t>Semester Graduated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gridSpan="2">
                  <a:txBody>
                    <a:bodyPr/>
                    <a:lstStyle/>
                    <a:p>
                      <a:pPr marL="0" marR="0" algn="ctr">
                        <a:lnSpc>
                          <a:spcPct val="115000"/>
                        </a:lnSpc>
                        <a:spcBef>
                          <a:spcPts val="0"/>
                        </a:spcBef>
                        <a:spcAft>
                          <a:spcPts val="0"/>
                        </a:spcAft>
                      </a:pPr>
                      <a:r>
                        <a:rPr lang="en-US" sz="1600" dirty="0" smtClean="0">
                          <a:effectLst/>
                        </a:rPr>
                        <a:t>Total Graduates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hMerge="1">
                  <a:txBody>
                    <a:bodyPr/>
                    <a:lstStyle/>
                    <a:p>
                      <a:endParaRPr lang="en-US"/>
                    </a:p>
                  </a:txBody>
                  <a:tcPr/>
                </a:tc>
                <a:tc gridSpan="4">
                  <a:txBody>
                    <a:bodyPr/>
                    <a:lstStyle/>
                    <a:p>
                      <a:pPr marL="0" marR="0" algn="ctr">
                        <a:lnSpc>
                          <a:spcPct val="115000"/>
                        </a:lnSpc>
                        <a:spcBef>
                          <a:spcPts val="0"/>
                        </a:spcBef>
                        <a:spcAft>
                          <a:spcPts val="0"/>
                        </a:spcAft>
                      </a:pPr>
                      <a:r>
                        <a:rPr lang="en-US" sz="1600">
                          <a:effectLst/>
                        </a:rPr>
                        <a:t>Invited to take SRG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marL="0" marR="0" algn="ctr">
                        <a:lnSpc>
                          <a:spcPct val="115000"/>
                        </a:lnSpc>
                        <a:spcBef>
                          <a:spcPts val="0"/>
                        </a:spcBef>
                        <a:spcAft>
                          <a:spcPts val="0"/>
                        </a:spcAft>
                      </a:pPr>
                      <a:r>
                        <a:rPr lang="en-US" sz="1600">
                          <a:effectLst/>
                        </a:rPr>
                        <a:t>Total invited to take SRG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hMerge="1">
                  <a:txBody>
                    <a:bodyPr/>
                    <a:lstStyle/>
                    <a:p>
                      <a:endParaRPr lang="en-US"/>
                    </a:p>
                  </a:txBody>
                  <a:tcPr/>
                </a:tc>
              </a:tr>
              <a:tr h="746916">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algn="ctr">
                        <a:lnSpc>
                          <a:spcPct val="115000"/>
                        </a:lnSpc>
                        <a:spcBef>
                          <a:spcPts val="0"/>
                        </a:spcBef>
                        <a:spcAft>
                          <a:spcPts val="0"/>
                        </a:spcAft>
                      </a:pPr>
                      <a:r>
                        <a:rPr lang="en-US" sz="1600" dirty="0">
                          <a:effectLst/>
                        </a:rPr>
                        <a:t>Dec/May FPS </a:t>
                      </a:r>
                      <a:r>
                        <a:rPr lang="en-US" sz="1600" dirty="0" err="1">
                          <a:effectLst/>
                        </a:rPr>
                        <a:t>Nonrespondents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600" dirty="0">
                          <a:effectLst/>
                        </a:rPr>
                        <a:t>Dec/May FPS Respondents*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vMerge="1">
                  <a:txBody>
                    <a:bodyPr/>
                    <a:lstStyle/>
                    <a:p>
                      <a:endParaRPr lang="en-US"/>
                    </a:p>
                  </a:txBody>
                  <a:tcPr/>
                </a:tc>
                <a:tc hMerge="1" vMerge="1">
                  <a:txBody>
                    <a:bodyPr/>
                    <a:lstStyle/>
                    <a:p>
                      <a:endParaRPr lang="en-US"/>
                    </a:p>
                  </a:txBody>
                  <a:tcPr/>
                </a:tc>
              </a:tr>
              <a:tr h="418208">
                <a:tc vMerge="1">
                  <a:txBody>
                    <a:bodyPr/>
                    <a:lstStyle/>
                    <a:p>
                      <a:endParaRPr lang="en-US"/>
                    </a:p>
                  </a:txBody>
                  <a:tcPr/>
                </a:tc>
                <a:tc>
                  <a:txBody>
                    <a:bodyPr/>
                    <a:lstStyle/>
                    <a:p>
                      <a:pPr marL="0" marR="0" algn="ctr">
                        <a:lnSpc>
                          <a:spcPct val="115000"/>
                        </a:lnSpc>
                        <a:spcBef>
                          <a:spcPts val="0"/>
                        </a:spcBef>
                        <a:spcAft>
                          <a:spcPts val="0"/>
                        </a:spcAft>
                      </a:pPr>
                      <a:r>
                        <a:rPr lang="en-US" sz="1600">
                          <a:effectLst/>
                        </a:rPr>
                        <a:t>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8208">
                <a:tc>
                  <a:txBody>
                    <a:bodyPr/>
                    <a:lstStyle/>
                    <a:p>
                      <a:pPr marL="0" marR="0">
                        <a:lnSpc>
                          <a:spcPct val="115000"/>
                        </a:lnSpc>
                        <a:spcBef>
                          <a:spcPts val="0"/>
                        </a:spcBef>
                        <a:spcAft>
                          <a:spcPts val="0"/>
                        </a:spcAft>
                      </a:pPr>
                      <a:r>
                        <a:rPr lang="en-US" sz="1600">
                          <a:effectLst/>
                        </a:rPr>
                        <a:t>December 2014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1,369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28.1%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652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29.6%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rPr>
                        <a:t>303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rPr>
                        <a:t>30.8%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rPr>
                        <a:t>955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rPr>
                        <a:t>30.0%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8208">
                <a:tc>
                  <a:txBody>
                    <a:bodyPr/>
                    <a:lstStyle/>
                    <a:p>
                      <a:pPr marL="0" marR="0">
                        <a:lnSpc>
                          <a:spcPct val="115000"/>
                        </a:lnSpc>
                        <a:spcBef>
                          <a:spcPts val="0"/>
                        </a:spcBef>
                        <a:spcAft>
                          <a:spcPts val="0"/>
                        </a:spcAft>
                      </a:pPr>
                      <a:r>
                        <a:rPr lang="en-US" sz="1600">
                          <a:effectLst/>
                        </a:rPr>
                        <a:t>May 2015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3,326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68.4%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1,392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63.2%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674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68.5%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rPr>
                        <a:t>2,066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rPr>
                        <a:t>64.8%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8208">
                <a:tc>
                  <a:txBody>
                    <a:bodyPr/>
                    <a:lstStyle/>
                    <a:p>
                      <a:pPr marL="0" marR="0">
                        <a:lnSpc>
                          <a:spcPct val="115000"/>
                        </a:lnSpc>
                        <a:spcBef>
                          <a:spcPts val="0"/>
                        </a:spcBef>
                        <a:spcAft>
                          <a:spcPts val="0"/>
                        </a:spcAft>
                      </a:pPr>
                      <a:r>
                        <a:rPr lang="en-US" sz="1600">
                          <a:effectLst/>
                        </a:rPr>
                        <a:t>Summer I 2015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171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159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7.2%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0.7%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rPr>
                        <a:t>166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rPr>
                        <a:t>5.2%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8208">
                <a:tc>
                  <a:txBody>
                    <a:bodyPr/>
                    <a:lstStyle/>
                    <a:p>
                      <a:pPr marL="0" marR="0">
                        <a:lnSpc>
                          <a:spcPct val="115000"/>
                        </a:lnSpc>
                        <a:spcBef>
                          <a:spcPts val="0"/>
                        </a:spcBef>
                        <a:spcAft>
                          <a:spcPts val="0"/>
                        </a:spcAft>
                      </a:pPr>
                      <a:r>
                        <a:rPr lang="en-US" sz="1600">
                          <a:effectLst/>
                        </a:rPr>
                        <a:t>Total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4,866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2,203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984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3,187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400945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response rate for the SRG? </a:t>
            </a:r>
            <a:r>
              <a:rPr lang="en-US" sz="2200" i="1" dirty="0"/>
              <a:t>(an example)</a:t>
            </a:r>
            <a:endParaRPr lang="en-US" sz="2200" dirty="0"/>
          </a:p>
        </p:txBody>
      </p:sp>
      <p:sp>
        <p:nvSpPr>
          <p:cNvPr id="3" name="Content Placeholder 2"/>
          <p:cNvSpPr>
            <a:spLocks noGrp="1"/>
          </p:cNvSpPr>
          <p:nvPr>
            <p:ph sz="quarter" idx="1"/>
          </p:nvPr>
        </p:nvSpPr>
        <p:spPr>
          <a:xfrm>
            <a:off x="612648" y="1600200"/>
            <a:ext cx="8153400" cy="5257800"/>
          </a:xfrm>
        </p:spPr>
        <p:txBody>
          <a:bodyPr>
            <a:normAutofit fontScale="92500" lnSpcReduction="20000"/>
          </a:bodyPr>
          <a:lstStyle/>
          <a:p>
            <a:r>
              <a:rPr lang="en-US" sz="2600" dirty="0" smtClean="0"/>
              <a:t>About one-third of the alumni asked to participate in the September 2015 SRG submitted the survey</a:t>
            </a:r>
          </a:p>
          <a:p>
            <a:r>
              <a:rPr lang="en-US" sz="2600" dirty="0" smtClean="0"/>
              <a:t>Alumni who had previously submitted the FPS (and were unsure of their post-graduation plans at that time) were more than twice as likely as those who had not submitted the FPS to respond to the request to complete the SRG.</a:t>
            </a:r>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pPr marL="0" indent="0">
              <a:buNone/>
            </a:pPr>
            <a:r>
              <a:rPr lang="en-US" sz="1200" dirty="0" smtClean="0"/>
              <a:t>*</a:t>
            </a:r>
            <a:r>
              <a:rPr lang="en-US" sz="1200" dirty="0"/>
              <a:t>FPS respondents who indicated that at the time they completed the FPS they had not yet found full-time employment, had not yet decided on or been accepted into graduate school, or were still undecided on their plans.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91796408"/>
              </p:ext>
            </p:extLst>
          </p:nvPr>
        </p:nvGraphicFramePr>
        <p:xfrm>
          <a:off x="1041989" y="3604439"/>
          <a:ext cx="6145618" cy="2360426"/>
        </p:xfrm>
        <a:graphic>
          <a:graphicData uri="http://schemas.openxmlformats.org/drawingml/2006/table">
            <a:tbl>
              <a:tblPr/>
              <a:tblGrid>
                <a:gridCol w="2267521"/>
                <a:gridCol w="1292699"/>
                <a:gridCol w="1292699"/>
                <a:gridCol w="1292699"/>
              </a:tblGrid>
              <a:tr h="758798">
                <a:tc>
                  <a:txBody>
                    <a:bodyPr/>
                    <a:lstStyle/>
                    <a:p>
                      <a:pPr algn="l" fontAlgn="b"/>
                      <a:r>
                        <a:rPr lang="en-US" sz="1800" b="1" i="0" u="none" strike="noStrike" dirty="0">
                          <a:solidFill>
                            <a:srgbClr val="000000"/>
                          </a:solidFill>
                          <a:effectLst/>
                          <a:latin typeface="Calibri" panose="020F0502020204030204" pitchFamily="34" charset="0"/>
                        </a:rPr>
                        <a:t>Group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800" b="1" i="0" u="none" strike="noStrike" dirty="0">
                          <a:solidFill>
                            <a:srgbClr val="000000"/>
                          </a:solidFill>
                          <a:effectLst/>
                          <a:latin typeface="Calibri" panose="020F0502020204030204" pitchFamily="34" charset="0"/>
                        </a:rPr>
                        <a:t>N            Invited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800" b="1" i="0" u="none" strike="noStrike" dirty="0">
                          <a:solidFill>
                            <a:srgbClr val="000000"/>
                          </a:solidFill>
                          <a:effectLst/>
                          <a:latin typeface="Calibri" panose="020F0502020204030204" pitchFamily="34" charset="0"/>
                        </a:rPr>
                        <a:t>N Responding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800" b="1" i="0" u="none" strike="noStrike" dirty="0">
                          <a:solidFill>
                            <a:srgbClr val="000000"/>
                          </a:solidFill>
                          <a:effectLst/>
                          <a:latin typeface="Calibri" panose="020F0502020204030204" pitchFamily="34" charset="0"/>
                        </a:rPr>
                        <a:t>Response Rate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400407">
                <a:tc>
                  <a:txBody>
                    <a:bodyPr/>
                    <a:lstStyle/>
                    <a:p>
                      <a:pPr algn="l" fontAlgn="b"/>
                      <a:r>
                        <a:rPr lang="en-US" sz="1800" b="0" i="0" u="none" strike="noStrike" dirty="0">
                          <a:solidFill>
                            <a:srgbClr val="000000"/>
                          </a:solidFill>
                          <a:effectLst/>
                          <a:latin typeface="Calibri" panose="020F0502020204030204" pitchFamily="34" charset="0"/>
                        </a:rPr>
                        <a:t>FPS </a:t>
                      </a:r>
                      <a:r>
                        <a:rPr lang="en-US" sz="1800" b="0" i="0" u="none" strike="noStrike" dirty="0" smtClean="0">
                          <a:solidFill>
                            <a:srgbClr val="000000"/>
                          </a:solidFill>
                          <a:effectLst/>
                          <a:latin typeface="Calibri" panose="020F0502020204030204" pitchFamily="34" charset="0"/>
                        </a:rPr>
                        <a:t>Respondents*</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977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513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52.5%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407">
                <a:tc>
                  <a:txBody>
                    <a:bodyPr/>
                    <a:lstStyle/>
                    <a:p>
                      <a:pPr algn="l" fontAlgn="b"/>
                      <a:r>
                        <a:rPr lang="en-US" sz="1800" b="0" i="0" u="none" strike="noStrike">
                          <a:solidFill>
                            <a:srgbClr val="000000"/>
                          </a:solidFill>
                          <a:effectLst/>
                          <a:latin typeface="Calibri" panose="020F0502020204030204" pitchFamily="34" charset="0"/>
                        </a:rPr>
                        <a:t>FPS Nonrespondnets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Calibri" panose="020F0502020204030204" pitchFamily="34" charset="0"/>
                        </a:rPr>
                        <a:t>2,044</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432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407">
                <a:tc>
                  <a:txBody>
                    <a:bodyPr/>
                    <a:lstStyle/>
                    <a:p>
                      <a:pPr algn="l" fontAlgn="b"/>
                      <a:r>
                        <a:rPr lang="en-US" sz="1800" b="0" i="0" u="none" strike="noStrike">
                          <a:solidFill>
                            <a:srgbClr val="000000"/>
                          </a:solidFill>
                          <a:effectLst/>
                          <a:latin typeface="Calibri" panose="020F0502020204030204" pitchFamily="34" charset="0"/>
                        </a:rPr>
                        <a:t>Summer 1 graduates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41.6%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407">
                <a:tc>
                  <a:txBody>
                    <a:bodyPr/>
                    <a:lstStyle/>
                    <a:p>
                      <a:pPr algn="l" fontAlgn="b"/>
                      <a:r>
                        <a:rPr lang="en-US" sz="1800" b="1" i="0" u="none" strike="noStrike">
                          <a:solidFill>
                            <a:srgbClr val="000000"/>
                          </a:solidFill>
                          <a:effectLst/>
                          <a:latin typeface="Calibri" panose="020F0502020204030204" pitchFamily="34" charset="0"/>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smtClean="0">
                          <a:solidFill>
                            <a:srgbClr val="000000"/>
                          </a:solidFill>
                          <a:effectLst/>
                          <a:latin typeface="Calibri" panose="020F0502020204030204" pitchFamily="34" charset="0"/>
                        </a:rPr>
                        <a:t>3,187</a:t>
                      </a:r>
                      <a:endParaRPr lang="en-US" sz="18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smtClean="0">
                          <a:solidFill>
                            <a:srgbClr val="000000"/>
                          </a:solidFill>
                          <a:effectLst/>
                          <a:latin typeface="Calibri" panose="020F0502020204030204" pitchFamily="34" charset="0"/>
                        </a:rPr>
                        <a:t>1,014</a:t>
                      </a:r>
                      <a:endParaRPr lang="en-US" sz="18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alibri" panose="020F0502020204030204" pitchFamily="34" charset="0"/>
                        </a:rPr>
                        <a:t>31.8%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51880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what percentage of students graduating in an academic year do we have FPS/SRG data? </a:t>
            </a:r>
            <a:r>
              <a:rPr lang="en-US" sz="2200" i="1" dirty="0"/>
              <a:t>(an example)</a:t>
            </a:r>
            <a:endParaRPr lang="en-US" sz="2200" dirty="0"/>
          </a:p>
        </p:txBody>
      </p:sp>
      <p:sp>
        <p:nvSpPr>
          <p:cNvPr id="3" name="Content Placeholder 2"/>
          <p:cNvSpPr>
            <a:spLocks noGrp="1"/>
          </p:cNvSpPr>
          <p:nvPr>
            <p:ph sz="quarter" idx="1"/>
          </p:nvPr>
        </p:nvSpPr>
        <p:spPr>
          <a:xfrm>
            <a:off x="612648" y="1600200"/>
            <a:ext cx="8153400" cy="5257800"/>
          </a:xfrm>
        </p:spPr>
        <p:txBody>
          <a:bodyPr>
            <a:normAutofit/>
          </a:bodyPr>
          <a:lstStyle/>
          <a:p>
            <a:r>
              <a:rPr lang="en-US" sz="2400" dirty="0" smtClean="0"/>
              <a:t>Two-thirds of the AY14-15 graduating seniors completed either the FPS or the SRG, with participation ranging from 55% to 85% for the individual colleges</a:t>
            </a:r>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97785987"/>
              </p:ext>
            </p:extLst>
          </p:nvPr>
        </p:nvGraphicFramePr>
        <p:xfrm>
          <a:off x="612648" y="3075768"/>
          <a:ext cx="7495953" cy="3543610"/>
        </p:xfrm>
        <a:graphic>
          <a:graphicData uri="http://schemas.openxmlformats.org/drawingml/2006/table">
            <a:tbl>
              <a:tblPr/>
              <a:tblGrid>
                <a:gridCol w="3476653"/>
                <a:gridCol w="705906"/>
                <a:gridCol w="705906"/>
                <a:gridCol w="705906"/>
                <a:gridCol w="950791"/>
                <a:gridCol w="950791"/>
              </a:tblGrid>
              <a:tr h="506230">
                <a:tc rowSpan="2">
                  <a:txBody>
                    <a:bodyPr/>
                    <a:lstStyle/>
                    <a:p>
                      <a:pPr marL="0" marR="0" algn="ctr">
                        <a:lnSpc>
                          <a:spcPct val="115000"/>
                        </a:lnSpc>
                        <a:spcBef>
                          <a:spcPts val="300"/>
                        </a:spcBef>
                        <a:spcAft>
                          <a:spcPts val="300"/>
                        </a:spcAft>
                      </a:pPr>
                      <a:r>
                        <a:rPr lang="en-US" sz="1400" b="1" dirty="0">
                          <a:solidFill>
                            <a:srgbClr val="CC0000"/>
                          </a:solidFill>
                          <a:effectLst/>
                          <a:latin typeface="Arial" panose="020B0604020202020204" pitchFamily="34" charset="0"/>
                          <a:ea typeface="Calibri" panose="020F0502020204030204" pitchFamily="34" charset="0"/>
                          <a:cs typeface="Times New Roman" panose="02020603050405020304" pitchFamily="18" charset="0"/>
                        </a:rPr>
                        <a:t>College/School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lnSpc>
                          <a:spcPct val="115000"/>
                        </a:lnSpc>
                        <a:spcBef>
                          <a:spcPts val="300"/>
                        </a:spcBef>
                        <a:spcAft>
                          <a:spcPts val="300"/>
                        </a:spcAft>
                      </a:pPr>
                      <a:r>
                        <a:rPr lang="en-US" sz="1400" b="1">
                          <a:solidFill>
                            <a:srgbClr val="CC0000"/>
                          </a:solidFill>
                          <a:effectLst/>
                          <a:latin typeface="Arial" panose="020B0604020202020204" pitchFamily="34" charset="0"/>
                          <a:ea typeface="Calibri" panose="020F0502020204030204" pitchFamily="34" charset="0"/>
                          <a:cs typeface="Times New Roman" panose="02020603050405020304" pitchFamily="18" charset="0"/>
                        </a:rPr>
                        <a:t>AY 14-15 Population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ctr">
                        <a:lnSpc>
                          <a:spcPct val="115000"/>
                        </a:lnSpc>
                        <a:spcBef>
                          <a:spcPts val="300"/>
                        </a:spcBef>
                        <a:spcAft>
                          <a:spcPts val="300"/>
                        </a:spcAft>
                      </a:pPr>
                      <a:r>
                        <a:rPr lang="en-US" sz="1400" b="1">
                          <a:solidFill>
                            <a:srgbClr val="CC0000"/>
                          </a:solidFill>
                          <a:effectLst/>
                          <a:latin typeface="Arial" panose="020B0604020202020204" pitchFamily="34" charset="0"/>
                          <a:ea typeface="Calibri" panose="020F0502020204030204" pitchFamily="34" charset="0"/>
                          <a:cs typeface="Times New Roman" panose="02020603050405020304" pitchFamily="18" charset="0"/>
                        </a:rPr>
                        <a:t>FPS/SRG Respondents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300"/>
                        </a:spcBef>
                        <a:spcAft>
                          <a:spcPts val="300"/>
                        </a:spcAft>
                      </a:pPr>
                      <a:r>
                        <a:rPr lang="en-US" sz="1400" b="1">
                          <a:solidFill>
                            <a:srgbClr val="CC0000"/>
                          </a:solidFill>
                          <a:effectLst/>
                          <a:latin typeface="Arial" panose="020B0604020202020204" pitchFamily="34" charset="0"/>
                          <a:ea typeface="Calibri" panose="020F0502020204030204" pitchFamily="34" charset="0"/>
                          <a:cs typeface="Times New Roman" panose="02020603050405020304" pitchFamily="18" charset="0"/>
                        </a:rPr>
                        <a:t>Response Rate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3115">
                <a:tc vMerge="1">
                  <a:txBody>
                    <a:bodyPr/>
                    <a:lstStyle/>
                    <a:p>
                      <a:endParaRPr lang="en-US"/>
                    </a:p>
                  </a:txBody>
                  <a:tcPr/>
                </a:tc>
                <a:tc>
                  <a:txBody>
                    <a:bodyPr/>
                    <a:lstStyle/>
                    <a:p>
                      <a:pPr marL="0" marR="0" algn="ctr">
                        <a:lnSpc>
                          <a:spcPct val="115000"/>
                        </a:lnSpc>
                        <a:spcBef>
                          <a:spcPts val="300"/>
                        </a:spcBef>
                        <a:spcAft>
                          <a:spcPts val="300"/>
                        </a:spcAft>
                      </a:pPr>
                      <a:r>
                        <a:rPr lang="en-US" sz="1400" dirty="0">
                          <a:solidFill>
                            <a:srgbClr val="CC0000"/>
                          </a:solidFill>
                          <a:effectLst/>
                          <a:latin typeface="Arial" panose="020B0604020202020204" pitchFamily="34" charset="0"/>
                          <a:ea typeface="Calibri" panose="020F0502020204030204" pitchFamily="34" charset="0"/>
                          <a:cs typeface="Times New Roman" panose="02020603050405020304" pitchFamily="18" charset="0"/>
                        </a:rPr>
                        <a:t>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1400" dirty="0">
                          <a:solidFill>
                            <a:srgbClr val="CC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1400">
                          <a:solidFill>
                            <a:srgbClr val="CC0000"/>
                          </a:solidFill>
                          <a:effectLst/>
                          <a:latin typeface="Arial" panose="020B0604020202020204" pitchFamily="34" charset="0"/>
                          <a:ea typeface="Calibri" panose="020F0502020204030204" pitchFamily="34" charset="0"/>
                          <a:cs typeface="Times New Roman" panose="02020603050405020304" pitchFamily="18" charset="0"/>
                        </a:rPr>
                        <a:t>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1400">
                          <a:solidFill>
                            <a:srgbClr val="CC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1400">
                          <a:solidFill>
                            <a:srgbClr val="CC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3115">
                <a:tc>
                  <a:txBody>
                    <a:bodyPr/>
                    <a:lstStyle/>
                    <a:p>
                      <a:pPr marL="0" marR="0">
                        <a:lnSpc>
                          <a:spcPct val="115000"/>
                        </a:lnSpc>
                        <a:spcBef>
                          <a:spcPts val="300"/>
                        </a:spcBef>
                        <a:spcAft>
                          <a:spcPts val="300"/>
                        </a:spcAft>
                      </a:pPr>
                      <a:r>
                        <a:rPr lang="en-US" sz="140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College of Agriculture and Life Sciences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3115">
                <a:tc>
                  <a:txBody>
                    <a:bodyPr/>
                    <a:lstStyle/>
                    <a:p>
                      <a:pPr marL="0" marR="0">
                        <a:lnSpc>
                          <a:spcPct val="115000"/>
                        </a:lnSpc>
                        <a:spcBef>
                          <a:spcPts val="300"/>
                        </a:spcBef>
                        <a:spcAft>
                          <a:spcPts val="300"/>
                        </a:spcAft>
                      </a:pPr>
                      <a:r>
                        <a:rPr lang="en-US" sz="140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College of Design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3115">
                <a:tc>
                  <a:txBody>
                    <a:bodyPr/>
                    <a:lstStyle/>
                    <a:p>
                      <a:pPr marL="0" marR="0">
                        <a:lnSpc>
                          <a:spcPct val="115000"/>
                        </a:lnSpc>
                        <a:spcBef>
                          <a:spcPts val="300"/>
                        </a:spcBef>
                        <a:spcAft>
                          <a:spcPts val="300"/>
                        </a:spcAft>
                      </a:pPr>
                      <a:r>
                        <a:rPr lang="en-US" sz="140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College of Education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3115">
                <a:tc>
                  <a:txBody>
                    <a:bodyPr/>
                    <a:lstStyle/>
                    <a:p>
                      <a:pPr marL="0" marR="0">
                        <a:lnSpc>
                          <a:spcPct val="115000"/>
                        </a:lnSpc>
                        <a:spcBef>
                          <a:spcPts val="300"/>
                        </a:spcBef>
                        <a:spcAft>
                          <a:spcPts val="300"/>
                        </a:spcAft>
                      </a:pPr>
                      <a:r>
                        <a:rPr lang="en-US" sz="140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College of Engineering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1,093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3115">
                <a:tc>
                  <a:txBody>
                    <a:bodyPr/>
                    <a:lstStyle/>
                    <a:p>
                      <a:pPr marL="0" marR="0">
                        <a:lnSpc>
                          <a:spcPct val="115000"/>
                        </a:lnSpc>
                        <a:spcBef>
                          <a:spcPts val="300"/>
                        </a:spcBef>
                        <a:spcAft>
                          <a:spcPts val="300"/>
                        </a:spcAft>
                      </a:pPr>
                      <a:r>
                        <a:rPr lang="en-US" sz="140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College of Natural Resources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3115">
                <a:tc>
                  <a:txBody>
                    <a:bodyPr/>
                    <a:lstStyle/>
                    <a:p>
                      <a:pPr marL="0" marR="0">
                        <a:lnSpc>
                          <a:spcPct val="115000"/>
                        </a:lnSpc>
                        <a:spcBef>
                          <a:spcPts val="300"/>
                        </a:spcBef>
                        <a:spcAft>
                          <a:spcPts val="300"/>
                        </a:spcAft>
                      </a:pPr>
                      <a:r>
                        <a:rPr lang="en-US" sz="140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College of Humanities and Social Sciences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3115">
                <a:tc>
                  <a:txBody>
                    <a:bodyPr/>
                    <a:lstStyle/>
                    <a:p>
                      <a:pPr marL="0" marR="0">
                        <a:lnSpc>
                          <a:spcPct val="115000"/>
                        </a:lnSpc>
                        <a:spcBef>
                          <a:spcPts val="300"/>
                        </a:spcBef>
                        <a:spcAft>
                          <a:spcPts val="300"/>
                        </a:spcAft>
                      </a:pPr>
                      <a:r>
                        <a:rPr lang="en-US" sz="140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College of Sciences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59.1%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3115">
                <a:tc>
                  <a:txBody>
                    <a:bodyPr/>
                    <a:lstStyle/>
                    <a:p>
                      <a:pPr marL="0" marR="0">
                        <a:lnSpc>
                          <a:spcPct val="115000"/>
                        </a:lnSpc>
                        <a:spcBef>
                          <a:spcPts val="300"/>
                        </a:spcBef>
                        <a:spcAft>
                          <a:spcPts val="300"/>
                        </a:spcAft>
                      </a:pPr>
                      <a:r>
                        <a:rPr lang="en-US" sz="140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College of Textiles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3115">
                <a:tc>
                  <a:txBody>
                    <a:bodyPr/>
                    <a:lstStyle/>
                    <a:p>
                      <a:pPr marL="0" marR="0">
                        <a:lnSpc>
                          <a:spcPct val="115000"/>
                        </a:lnSpc>
                        <a:spcBef>
                          <a:spcPts val="300"/>
                        </a:spcBef>
                        <a:spcAft>
                          <a:spcPts val="300"/>
                        </a:spcAft>
                      </a:pPr>
                      <a:r>
                        <a:rPr lang="en-US" sz="140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Poole College of Management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3115">
                <a:tc>
                  <a:txBody>
                    <a:bodyPr/>
                    <a:lstStyle/>
                    <a:p>
                      <a:pPr marL="0" marR="0">
                        <a:lnSpc>
                          <a:spcPct val="115000"/>
                        </a:lnSpc>
                        <a:spcBef>
                          <a:spcPts val="300"/>
                        </a:spcBef>
                        <a:spcAft>
                          <a:spcPts val="300"/>
                        </a:spcAft>
                      </a:pPr>
                      <a:r>
                        <a:rPr lang="en-US" sz="140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Division of Academic and Student Affairs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68.2%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3115">
                <a:tc>
                  <a:txBody>
                    <a:bodyPr/>
                    <a:lstStyle/>
                    <a:p>
                      <a:pPr marL="0" marR="0">
                        <a:lnSpc>
                          <a:spcPct val="115000"/>
                        </a:lnSpc>
                        <a:spcBef>
                          <a:spcPts val="300"/>
                        </a:spcBef>
                        <a:spcAft>
                          <a:spcPts val="300"/>
                        </a:spcAft>
                      </a:pPr>
                      <a:r>
                        <a:rPr lang="en-US" sz="140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4,866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3,162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238118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297436" cy="990600"/>
          </a:xfrm>
        </p:spPr>
        <p:txBody>
          <a:bodyPr>
            <a:normAutofit fontScale="90000"/>
          </a:bodyPr>
          <a:lstStyle/>
          <a:p>
            <a:r>
              <a:rPr lang="en-US" dirty="0" smtClean="0"/>
              <a:t>What is the final make-up of the survey respondents included in the combined FPS/SRG report? </a:t>
            </a:r>
            <a:r>
              <a:rPr lang="en-US" sz="2200" i="1" dirty="0"/>
              <a:t>(an example)</a:t>
            </a:r>
            <a:endParaRPr lang="en-US" sz="2200" dirty="0"/>
          </a:p>
        </p:txBody>
      </p:sp>
      <p:sp>
        <p:nvSpPr>
          <p:cNvPr id="3" name="Content Placeholder 2"/>
          <p:cNvSpPr>
            <a:spLocks noGrp="1"/>
          </p:cNvSpPr>
          <p:nvPr>
            <p:ph sz="quarter" idx="1"/>
          </p:nvPr>
        </p:nvSpPr>
        <p:spPr>
          <a:xfrm>
            <a:off x="612648" y="1600200"/>
            <a:ext cx="8153400" cy="5257800"/>
          </a:xfrm>
        </p:spPr>
        <p:txBody>
          <a:bodyPr>
            <a:normAutofit/>
          </a:bodyPr>
          <a:lstStyle/>
          <a:p>
            <a:r>
              <a:rPr lang="en-US" sz="2000" dirty="0" smtClean="0"/>
              <a:t>In the combined report for AY14-15, about one-third of the responses are from those who submitted the SRG (evenly divided between those who had not responded to their FPS and those who did not have confirmed post-graduation plans when they submitted their FPS), half of the responses are from the May FPS, and 18% from the December FPS.</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25537555"/>
              </p:ext>
            </p:extLst>
          </p:nvPr>
        </p:nvGraphicFramePr>
        <p:xfrm>
          <a:off x="372143" y="3413052"/>
          <a:ext cx="8393905" cy="3252773"/>
        </p:xfrm>
        <a:graphic>
          <a:graphicData uri="http://schemas.openxmlformats.org/drawingml/2006/table">
            <a:tbl>
              <a:tblPr firstRow="1" firstCol="1" bandRow="1">
                <a:tableStyleId>{5C22544A-7EE6-4342-B048-85BDC9FD1C3A}</a:tableStyleId>
              </a:tblPr>
              <a:tblGrid>
                <a:gridCol w="2955851"/>
                <a:gridCol w="723014"/>
                <a:gridCol w="723014"/>
                <a:gridCol w="754911"/>
                <a:gridCol w="637954"/>
                <a:gridCol w="723014"/>
                <a:gridCol w="669851"/>
                <a:gridCol w="555379"/>
                <a:gridCol w="650917"/>
              </a:tblGrid>
              <a:tr h="854738">
                <a:tc>
                  <a:txBody>
                    <a:bodyPr/>
                    <a:lstStyle/>
                    <a:p>
                      <a:pPr marL="0" marR="0" algn="ctr">
                        <a:lnSpc>
                          <a:spcPct val="115000"/>
                        </a:lnSpc>
                        <a:spcBef>
                          <a:spcPts val="0"/>
                        </a:spcBef>
                        <a:spcAft>
                          <a:spcPts val="0"/>
                        </a:spcAft>
                      </a:pPr>
                      <a:r>
                        <a:rPr lang="en-US" sz="1400" dirty="0">
                          <a:effectLst/>
                        </a:rPr>
                        <a:t>Survey Results Included in Report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gridSpan="2">
                  <a:txBody>
                    <a:bodyPr/>
                    <a:lstStyle/>
                    <a:p>
                      <a:pPr marL="0" marR="0" algn="ctr">
                        <a:lnSpc>
                          <a:spcPct val="115000"/>
                        </a:lnSpc>
                        <a:spcBef>
                          <a:spcPts val="0"/>
                        </a:spcBef>
                        <a:spcAft>
                          <a:spcPts val="0"/>
                        </a:spcAft>
                      </a:pPr>
                      <a:r>
                        <a:rPr lang="en-US" sz="1400" dirty="0">
                          <a:effectLst/>
                        </a:rPr>
                        <a:t>Graduated</a:t>
                      </a:r>
                      <a:br>
                        <a:rPr lang="en-US" sz="1400" dirty="0">
                          <a:effectLst/>
                        </a:rPr>
                      </a:br>
                      <a:r>
                        <a:rPr lang="en-US" sz="1400" dirty="0">
                          <a:effectLst/>
                        </a:rPr>
                        <a:t>December 2014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400">
                          <a:effectLst/>
                        </a:rPr>
                        <a:t>Graduated</a:t>
                      </a:r>
                      <a:br>
                        <a:rPr lang="en-US" sz="1400">
                          <a:effectLst/>
                        </a:rPr>
                      </a:br>
                      <a:r>
                        <a:rPr lang="en-US" sz="1400">
                          <a:effectLst/>
                        </a:rPr>
                        <a:t>May 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400">
                          <a:effectLst/>
                        </a:rPr>
                        <a:t>Graduated</a:t>
                      </a:r>
                      <a:br>
                        <a:rPr lang="en-US" sz="1400">
                          <a:effectLst/>
                        </a:rPr>
                      </a:br>
                      <a:r>
                        <a:rPr lang="en-US" sz="1400">
                          <a:effectLst/>
                        </a:rPr>
                        <a:t>Summer I 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4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hMerge="1">
                  <a:txBody>
                    <a:bodyPr/>
                    <a:lstStyle/>
                    <a:p>
                      <a:endParaRPr lang="en-US"/>
                    </a:p>
                  </a:txBody>
                  <a:tcPr/>
                </a:tc>
              </a:tr>
              <a:tr h="347345">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ctr">
                        <a:lnSpc>
                          <a:spcPct val="115000"/>
                        </a:lnSpc>
                        <a:spcBef>
                          <a:spcPts val="0"/>
                        </a:spcBef>
                        <a:spcAft>
                          <a:spcPts val="0"/>
                        </a:spcAft>
                      </a:pPr>
                      <a:r>
                        <a:rPr lang="en-US" sz="1400" dirty="0">
                          <a:effectLst/>
                        </a:rPr>
                        <a:t>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ctr">
                        <a:lnSpc>
                          <a:spcPct val="115000"/>
                        </a:lnSpc>
                        <a:spcBef>
                          <a:spcPts val="0"/>
                        </a:spcBef>
                        <a:spcAft>
                          <a:spcPts val="0"/>
                        </a:spcAft>
                      </a:pPr>
                      <a:r>
                        <a:rPr lang="en-US" sz="1400">
                          <a:effectLst/>
                        </a:rPr>
                        <a:t>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ctr">
                        <a:lnSpc>
                          <a:spcPct val="115000"/>
                        </a:lnSpc>
                        <a:spcBef>
                          <a:spcPts val="0"/>
                        </a:spcBef>
                        <a:spcAft>
                          <a:spcPts val="0"/>
                        </a:spcAft>
                      </a:pPr>
                      <a:r>
                        <a:rPr lang="en-US" sz="1400">
                          <a:effectLst/>
                        </a:rPr>
                        <a:t>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tc>
                <a:tc>
                  <a:txBody>
                    <a:bodyPr/>
                    <a:lstStyle/>
                    <a:p>
                      <a:pPr marL="0" marR="0" algn="ctr">
                        <a:lnSpc>
                          <a:spcPct val="115000"/>
                        </a:lnSpc>
                        <a:spcBef>
                          <a:spcPts val="0"/>
                        </a:spcBef>
                        <a:spcAft>
                          <a:spcPts val="0"/>
                        </a:spcAft>
                      </a:pPr>
                      <a:r>
                        <a:rPr lang="en-US" sz="1400">
                          <a:effectLst/>
                        </a:rPr>
                        <a:t>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r>
              <a:tr h="347345">
                <a:tc>
                  <a:txBody>
                    <a:bodyPr/>
                    <a:lstStyle/>
                    <a:p>
                      <a:pPr marL="0" marR="0">
                        <a:lnSpc>
                          <a:spcPct val="115000"/>
                        </a:lnSpc>
                        <a:spcBef>
                          <a:spcPts val="0"/>
                        </a:spcBef>
                        <a:spcAft>
                          <a:spcPts val="0"/>
                        </a:spcAft>
                      </a:pPr>
                      <a:r>
                        <a:rPr lang="en-US" sz="1400">
                          <a:effectLst/>
                        </a:rPr>
                        <a:t>December FPS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570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dirty="0">
                          <a:effectLst/>
                        </a:rPr>
                        <a:t>68.0%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571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18.1%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r>
              <a:tr h="347345">
                <a:tc>
                  <a:txBody>
                    <a:bodyPr/>
                    <a:lstStyle/>
                    <a:p>
                      <a:pPr marL="0" marR="0">
                        <a:lnSpc>
                          <a:spcPct val="115000"/>
                        </a:lnSpc>
                        <a:spcBef>
                          <a:spcPts val="0"/>
                        </a:spcBef>
                        <a:spcAft>
                          <a:spcPts val="0"/>
                        </a:spcAft>
                      </a:pPr>
                      <a:r>
                        <a:rPr lang="en-US" sz="1400">
                          <a:effectLst/>
                        </a:rPr>
                        <a:t>May FPS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dirty="0">
                          <a:effectLst/>
                        </a:rPr>
                        <a:t>1,569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dirty="0">
                          <a:effectLst/>
                        </a:rPr>
                        <a:t>69.6%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11.6%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1,577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 49.9%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r>
              <a:tr h="347345">
                <a:tc>
                  <a:txBody>
                    <a:bodyPr/>
                    <a:lstStyle/>
                    <a:p>
                      <a:pPr marL="0" marR="0">
                        <a:lnSpc>
                          <a:spcPct val="115000"/>
                        </a:lnSpc>
                        <a:spcBef>
                          <a:spcPts val="0"/>
                        </a:spcBef>
                        <a:spcAft>
                          <a:spcPts val="0"/>
                        </a:spcAft>
                      </a:pPr>
                      <a:r>
                        <a:rPr lang="en-US" sz="1400">
                          <a:effectLst/>
                        </a:rPr>
                        <a:t>September SRG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268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32.0%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686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dirty="0">
                          <a:effectLst/>
                        </a:rPr>
                        <a:t>30.4%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dirty="0">
                          <a:effectLst/>
                        </a:rPr>
                        <a:t>60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87.0%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1,014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32.1%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r>
              <a:tr h="330655">
                <a:tc>
                  <a:txBody>
                    <a:bodyPr/>
                    <a:lstStyle/>
                    <a:p>
                      <a:pPr marL="0" marR="0">
                        <a:lnSpc>
                          <a:spcPct val="115000"/>
                        </a:lnSpc>
                        <a:spcBef>
                          <a:spcPts val="0"/>
                        </a:spcBef>
                        <a:spcAft>
                          <a:spcPts val="0"/>
                        </a:spcAft>
                      </a:pPr>
                      <a:r>
                        <a:rPr lang="en-US" sz="1400" i="1" dirty="0">
                          <a:effectLst/>
                        </a:rPr>
                        <a:t>   September SRG: FPS </a:t>
                      </a:r>
                      <a:r>
                        <a:rPr lang="en-US" sz="1400" i="1" dirty="0" smtClean="0">
                          <a:effectLst/>
                        </a:rPr>
                        <a:t>respondent</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i="1">
                          <a:effectLst/>
                        </a:rPr>
                        <a:t>145</a:t>
                      </a:r>
                      <a:endParaRPr lang="en-US" sz="1400" i="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i="1">
                          <a:effectLst/>
                        </a:rPr>
                        <a:t>17.3%</a:t>
                      </a:r>
                      <a:endParaRPr lang="en-US" sz="1400" i="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i="1">
                          <a:effectLst/>
                        </a:rPr>
                        <a:t>365</a:t>
                      </a:r>
                      <a:endParaRPr lang="en-US" sz="1400" i="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i="1">
                          <a:effectLst/>
                        </a:rPr>
                        <a:t>16.2%</a:t>
                      </a:r>
                      <a:endParaRPr lang="en-US" sz="1400" i="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i="1" dirty="0">
                          <a:effectLst/>
                        </a:rPr>
                        <a:t>3</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i="1" dirty="0">
                          <a:effectLst/>
                        </a:rPr>
                        <a:t>4.3%</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i="1" dirty="0">
                          <a:effectLst/>
                        </a:rPr>
                        <a:t>513</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i="1">
                          <a:effectLst/>
                        </a:rPr>
                        <a:t>16.2%</a:t>
                      </a:r>
                      <a:endParaRPr lang="en-US" sz="1400" i="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r>
              <a:tr h="330655">
                <a:tc>
                  <a:txBody>
                    <a:bodyPr/>
                    <a:lstStyle/>
                    <a:p>
                      <a:pPr marL="0" marR="0">
                        <a:lnSpc>
                          <a:spcPct val="115000"/>
                        </a:lnSpc>
                        <a:spcBef>
                          <a:spcPts val="0"/>
                        </a:spcBef>
                        <a:spcAft>
                          <a:spcPts val="0"/>
                        </a:spcAft>
                      </a:pPr>
                      <a:r>
                        <a:rPr lang="en-US" sz="1400" i="1" dirty="0">
                          <a:effectLst/>
                        </a:rPr>
                        <a:t>   September SRG: </a:t>
                      </a:r>
                      <a:r>
                        <a:rPr lang="en-US" sz="1400" i="1" dirty="0" smtClean="0">
                          <a:effectLst/>
                        </a:rPr>
                        <a:t>FPS</a:t>
                      </a:r>
                      <a:r>
                        <a:rPr lang="en-US" sz="1400" i="1" baseline="0" dirty="0" smtClean="0">
                          <a:effectLst/>
                        </a:rPr>
                        <a:t> </a:t>
                      </a:r>
                      <a:r>
                        <a:rPr lang="en-US" sz="1400" i="1" baseline="0" dirty="0" err="1" smtClean="0">
                          <a:effectLst/>
                        </a:rPr>
                        <a:t>n</a:t>
                      </a:r>
                      <a:r>
                        <a:rPr lang="en-US" sz="1400" i="1" dirty="0" err="1" smtClean="0">
                          <a:effectLst/>
                        </a:rPr>
                        <a:t>onrespondent</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i="1" dirty="0">
                          <a:effectLst/>
                        </a:rPr>
                        <a:t>123</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i="1" dirty="0">
                          <a:effectLst/>
                        </a:rPr>
                        <a:t>14.7%</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i="1" dirty="0">
                          <a:effectLst/>
                        </a:rPr>
                        <a:t>321</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i="1" dirty="0">
                          <a:effectLst/>
                        </a:rPr>
                        <a:t>14.2%</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i="1" dirty="0">
                          <a:effectLst/>
                        </a:rPr>
                        <a:t>57</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i="1" dirty="0">
                          <a:effectLst/>
                        </a:rPr>
                        <a:t>82.6%</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i="1" dirty="0">
                          <a:effectLst/>
                        </a:rPr>
                        <a:t>501</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i="1" dirty="0">
                          <a:effectLst/>
                        </a:rPr>
                        <a:t>15.8%</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r>
              <a:tr h="347345">
                <a:tc>
                  <a:txBody>
                    <a:bodyPr/>
                    <a:lstStyle/>
                    <a:p>
                      <a:pPr marL="0" marR="0">
                        <a:lnSpc>
                          <a:spcPct val="115000"/>
                        </a:lnSpc>
                        <a:spcBef>
                          <a:spcPts val="0"/>
                        </a:spcBef>
                        <a:spcAft>
                          <a:spcPts val="0"/>
                        </a:spcAft>
                      </a:pPr>
                      <a:r>
                        <a:rPr lang="en-US" sz="14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838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26.5%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dirty="0">
                          <a:effectLst/>
                        </a:rPr>
                        <a:t>2,255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70.4%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a:effectLst/>
                        </a:rPr>
                        <a:t>3,162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c>
                  <a:txBody>
                    <a:bodyPr/>
                    <a:lstStyle/>
                    <a:p>
                      <a:pPr marL="0" marR="0" algn="r">
                        <a:lnSpc>
                          <a:spcPct val="115000"/>
                        </a:lnSpc>
                        <a:spcBef>
                          <a:spcPts val="0"/>
                        </a:spcBef>
                        <a:spcAft>
                          <a:spcPts val="0"/>
                        </a:spcAft>
                      </a:pPr>
                      <a:r>
                        <a:rPr lang="en-US" sz="14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tc>
              </a:tr>
            </a:tbl>
          </a:graphicData>
        </a:graphic>
      </p:graphicFrame>
    </p:spTree>
    <p:extLst>
      <p:ext uri="{BB962C8B-B14F-4D97-AF65-F5344CB8AC3E}">
        <p14:creationId xmlns:p14="http://schemas.microsoft.com/office/powerpoint/2010/main" val="2963980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Sharing the Results</a:t>
            </a:r>
            <a:endParaRPr lang="en-US" dirty="0"/>
          </a:p>
        </p:txBody>
      </p:sp>
    </p:spTree>
    <p:extLst>
      <p:ext uri="{BB962C8B-B14F-4D97-AF65-F5344CB8AC3E}">
        <p14:creationId xmlns:p14="http://schemas.microsoft.com/office/powerpoint/2010/main" val="3733394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reports are provided for the FPS?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sz="2800" dirty="0" smtClean="0"/>
              <a:t>Online </a:t>
            </a:r>
            <a:r>
              <a:rPr lang="en-US" sz="2000" b="1" dirty="0">
                <a:solidFill>
                  <a:srgbClr val="FF0000"/>
                </a:solidFill>
                <a:hlinkClick r:id="rId3"/>
              </a:rPr>
              <a:t>https://</a:t>
            </a:r>
            <a:r>
              <a:rPr lang="en-US" sz="2000" b="1" dirty="0" smtClean="0">
                <a:solidFill>
                  <a:srgbClr val="FF0000"/>
                </a:solidFill>
                <a:hlinkClick r:id="rId3"/>
              </a:rPr>
              <a:t>oirp.ncsu.edu/may-2015-future-plans-survey</a:t>
            </a:r>
            <a:endParaRPr lang="en-US" sz="2000" b="1" dirty="0" smtClean="0">
              <a:solidFill>
                <a:srgbClr val="FF0000"/>
              </a:solidFill>
            </a:endParaRPr>
          </a:p>
          <a:p>
            <a:pPr lvl="1"/>
            <a:r>
              <a:rPr lang="en-US" sz="2400" dirty="0" smtClean="0"/>
              <a:t>Methods &amp; Response Rates</a:t>
            </a:r>
          </a:p>
          <a:p>
            <a:pPr lvl="1"/>
            <a:r>
              <a:rPr lang="en-US" sz="2400" dirty="0" smtClean="0"/>
              <a:t>Detailed tables/charts of results for all respondents, with text </a:t>
            </a:r>
            <a:r>
              <a:rPr lang="en-US" sz="2400" dirty="0"/>
              <a:t>summaries </a:t>
            </a:r>
            <a:endParaRPr lang="en-US" sz="2400" dirty="0" smtClean="0"/>
          </a:p>
          <a:p>
            <a:pPr lvl="1"/>
            <a:r>
              <a:rPr lang="en-US" sz="2400" dirty="0" smtClean="0"/>
              <a:t>Detailed tables of results for most questions </a:t>
            </a:r>
            <a:r>
              <a:rPr lang="en-US" sz="2400" dirty="0"/>
              <a:t>by </a:t>
            </a:r>
            <a:r>
              <a:rPr lang="en-US" sz="2400" dirty="0" smtClean="0"/>
              <a:t>college</a:t>
            </a:r>
          </a:p>
          <a:p>
            <a:pPr lvl="1"/>
            <a:r>
              <a:rPr lang="en-US" sz="2400" dirty="0"/>
              <a:t>College </a:t>
            </a:r>
            <a:r>
              <a:rPr lang="en-US" sz="2400" dirty="0" smtClean="0"/>
              <a:t>summary tables</a:t>
            </a:r>
            <a:endParaRPr lang="en-US" sz="2400" dirty="0"/>
          </a:p>
          <a:p>
            <a:pPr lvl="2"/>
            <a:r>
              <a:rPr lang="en-US" sz="1700" dirty="0"/>
              <a:t>R</a:t>
            </a:r>
            <a:r>
              <a:rPr lang="en-US" sz="1700" dirty="0" smtClean="0"/>
              <a:t>esults </a:t>
            </a:r>
            <a:r>
              <a:rPr lang="en-US" sz="1700" dirty="0"/>
              <a:t>by department</a:t>
            </a:r>
          </a:p>
          <a:p>
            <a:pPr lvl="3"/>
            <a:r>
              <a:rPr lang="en-US" sz="1700" dirty="0"/>
              <a:t>Response rate</a:t>
            </a:r>
          </a:p>
          <a:p>
            <a:pPr lvl="3"/>
            <a:r>
              <a:rPr lang="en-US" sz="1700" dirty="0"/>
              <a:t>N w/ full-time job</a:t>
            </a:r>
          </a:p>
          <a:p>
            <a:pPr lvl="3"/>
            <a:r>
              <a:rPr lang="en-US" sz="1700" dirty="0"/>
              <a:t>N going to grad/prof school</a:t>
            </a:r>
          </a:p>
          <a:p>
            <a:pPr lvl="3"/>
            <a:r>
              <a:rPr lang="en-US" sz="1700" dirty="0"/>
              <a:t>Salary (25</a:t>
            </a:r>
            <a:r>
              <a:rPr lang="en-US" sz="1700" baseline="30000" dirty="0"/>
              <a:t>th</a:t>
            </a:r>
            <a:r>
              <a:rPr lang="en-US" sz="1700" dirty="0"/>
              <a:t> percentile, median, 75</a:t>
            </a:r>
            <a:r>
              <a:rPr lang="en-US" sz="1700" baseline="30000" dirty="0"/>
              <a:t>th</a:t>
            </a:r>
            <a:r>
              <a:rPr lang="en-US" sz="1700" dirty="0"/>
              <a:t> percentile, average)</a:t>
            </a:r>
          </a:p>
          <a:p>
            <a:pPr lvl="2"/>
            <a:r>
              <a:rPr lang="en-US" sz="1700" dirty="0" smtClean="0"/>
              <a:t>Employment </a:t>
            </a:r>
            <a:r>
              <a:rPr lang="en-US" sz="1700" dirty="0"/>
              <a:t>information</a:t>
            </a:r>
          </a:p>
          <a:p>
            <a:pPr lvl="3"/>
            <a:r>
              <a:rPr lang="en-US" sz="1700" dirty="0"/>
              <a:t>Company, location, job title, helpful resources</a:t>
            </a:r>
          </a:p>
          <a:p>
            <a:pPr lvl="2"/>
            <a:r>
              <a:rPr lang="en-US" sz="1700" dirty="0" smtClean="0"/>
              <a:t>Graduate/professional </a:t>
            </a:r>
            <a:r>
              <a:rPr lang="en-US" sz="1700" dirty="0"/>
              <a:t>school information</a:t>
            </a:r>
          </a:p>
          <a:p>
            <a:pPr lvl="3"/>
            <a:r>
              <a:rPr lang="en-US" sz="1700" dirty="0"/>
              <a:t>Institution, location, degree, </a:t>
            </a:r>
            <a:r>
              <a:rPr lang="en-US" sz="1700" dirty="0" smtClean="0"/>
              <a:t>program</a:t>
            </a:r>
          </a:p>
          <a:p>
            <a:pPr lvl="1"/>
            <a:r>
              <a:rPr lang="en-US" sz="2150" dirty="0" smtClean="0"/>
              <a:t>Questionnaire</a:t>
            </a:r>
            <a:endParaRPr lang="en-US" sz="2150" dirty="0"/>
          </a:p>
        </p:txBody>
      </p:sp>
    </p:spTree>
    <p:extLst>
      <p:ext uri="{BB962C8B-B14F-4D97-AF65-F5344CB8AC3E}">
        <p14:creationId xmlns:p14="http://schemas.microsoft.com/office/powerpoint/2010/main" val="2073182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reports are provided for the FPS</a:t>
            </a:r>
            <a:r>
              <a:rPr lang="en-US" dirty="0" smtClean="0"/>
              <a:t>? </a:t>
            </a:r>
            <a:r>
              <a:rPr lang="en-US" sz="1800" i="1" dirty="0" smtClean="0"/>
              <a:t>(continued)</a:t>
            </a:r>
            <a:endParaRPr lang="en-US" sz="1800" i="1" dirty="0"/>
          </a:p>
        </p:txBody>
      </p:sp>
      <p:sp>
        <p:nvSpPr>
          <p:cNvPr id="3" name="Content Placeholder 2"/>
          <p:cNvSpPr>
            <a:spLocks noGrp="1"/>
          </p:cNvSpPr>
          <p:nvPr>
            <p:ph sz="quarter" idx="1"/>
          </p:nvPr>
        </p:nvSpPr>
        <p:spPr/>
        <p:txBody>
          <a:bodyPr>
            <a:normAutofit/>
          </a:bodyPr>
          <a:lstStyle/>
          <a:p>
            <a:r>
              <a:rPr lang="en-US" dirty="0" smtClean="0"/>
              <a:t>Interactive point and click interface </a:t>
            </a:r>
            <a:r>
              <a:rPr lang="en-US" i="1" dirty="0" smtClean="0"/>
              <a:t>(May FPS only)</a:t>
            </a:r>
            <a:r>
              <a:rPr lang="en-US" b="1" i="1" dirty="0" smtClean="0">
                <a:solidFill>
                  <a:srgbClr val="FF0000"/>
                </a:solidFill>
              </a:rPr>
              <a:t>  </a:t>
            </a:r>
            <a:r>
              <a:rPr lang="en-US" dirty="0" smtClean="0">
                <a:hlinkClick r:id="rId3"/>
              </a:rPr>
              <a:t>http</a:t>
            </a:r>
            <a:r>
              <a:rPr lang="en-US" dirty="0">
                <a:hlinkClick r:id="rId3"/>
              </a:rPr>
              <a:t>://</a:t>
            </a:r>
            <a:r>
              <a:rPr lang="en-US" dirty="0" smtClean="0">
                <a:hlinkClick r:id="rId3"/>
              </a:rPr>
              <a:t>apps.oirp.ncsu.edu/pgem/index.cfm?action=main.summary</a:t>
            </a:r>
            <a:endParaRPr lang="en-US" dirty="0" smtClean="0"/>
          </a:p>
          <a:p>
            <a:pPr lvl="1"/>
            <a:r>
              <a:rPr lang="en-US" dirty="0" smtClean="0"/>
              <a:t>College</a:t>
            </a:r>
            <a:r>
              <a:rPr lang="en-US" dirty="0"/>
              <a:t>, department, academic </a:t>
            </a:r>
            <a:r>
              <a:rPr lang="en-US" dirty="0" smtClean="0"/>
              <a:t>program results</a:t>
            </a:r>
          </a:p>
          <a:p>
            <a:pPr lvl="2"/>
            <a:r>
              <a:rPr lang="en-US" dirty="0" smtClean="0"/>
              <a:t>Response rates</a:t>
            </a:r>
          </a:p>
          <a:p>
            <a:pPr lvl="2"/>
            <a:r>
              <a:rPr lang="en-US" dirty="0" smtClean="0"/>
              <a:t>N Attending graduate/professional school</a:t>
            </a:r>
          </a:p>
          <a:p>
            <a:pPr lvl="2"/>
            <a:r>
              <a:rPr lang="en-US" dirty="0" smtClean="0"/>
              <a:t>N w/ full-time job</a:t>
            </a:r>
          </a:p>
          <a:p>
            <a:pPr lvl="2"/>
            <a:r>
              <a:rPr lang="en-US" dirty="0" smtClean="0"/>
              <a:t>N reporting salary</a:t>
            </a:r>
          </a:p>
          <a:p>
            <a:pPr lvl="2"/>
            <a:r>
              <a:rPr lang="en-US" dirty="0" smtClean="0"/>
              <a:t>Average and median starting salary</a:t>
            </a:r>
          </a:p>
        </p:txBody>
      </p:sp>
    </p:spTree>
    <p:extLst>
      <p:ext uri="{BB962C8B-B14F-4D97-AF65-F5344CB8AC3E}">
        <p14:creationId xmlns:p14="http://schemas.microsoft.com/office/powerpoint/2010/main" val="271886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25127" y="147863"/>
            <a:ext cx="8913727" cy="6217267"/>
          </a:xfrm>
          <a:prstGeom prst="rect">
            <a:avLst/>
          </a:prstGeom>
        </p:spPr>
      </p:pic>
    </p:spTree>
    <p:extLst>
      <p:ext uri="{BB962C8B-B14F-4D97-AF65-F5344CB8AC3E}">
        <p14:creationId xmlns:p14="http://schemas.microsoft.com/office/powerpoint/2010/main" val="252696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3739" y="177945"/>
            <a:ext cx="8693951" cy="6680055"/>
          </a:xfrm>
          <a:prstGeom prst="rect">
            <a:avLst/>
          </a:prstGeom>
        </p:spPr>
      </p:pic>
    </p:spTree>
    <p:extLst>
      <p:ext uri="{BB962C8B-B14F-4D97-AF65-F5344CB8AC3E}">
        <p14:creationId xmlns:p14="http://schemas.microsoft.com/office/powerpoint/2010/main" val="1682790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reports are provided for the FPS</a:t>
            </a:r>
            <a:r>
              <a:rPr lang="en-US" dirty="0" smtClean="0"/>
              <a:t>? </a:t>
            </a:r>
            <a:r>
              <a:rPr lang="en-US" sz="1800" i="1" dirty="0" smtClean="0"/>
              <a:t>(</a:t>
            </a:r>
            <a:r>
              <a:rPr lang="en-US" sz="1800" i="1" dirty="0"/>
              <a:t>continued)</a:t>
            </a:r>
            <a:endParaRPr lang="en-US" dirty="0"/>
          </a:p>
        </p:txBody>
      </p:sp>
      <p:sp>
        <p:nvSpPr>
          <p:cNvPr id="3" name="Content Placeholder 2"/>
          <p:cNvSpPr>
            <a:spLocks noGrp="1"/>
          </p:cNvSpPr>
          <p:nvPr>
            <p:ph sz="quarter" idx="1"/>
          </p:nvPr>
        </p:nvSpPr>
        <p:spPr/>
        <p:txBody>
          <a:bodyPr/>
          <a:lstStyle/>
          <a:p>
            <a:r>
              <a:rPr lang="en-US" dirty="0" smtClean="0"/>
              <a:t>Excel files w/ data and documentation</a:t>
            </a:r>
          </a:p>
          <a:p>
            <a:pPr lvl="1"/>
            <a:r>
              <a:rPr lang="en-US" dirty="0" smtClean="0"/>
              <a:t>Provided directly to Career Development Center and to respective Colleges/Departments</a:t>
            </a:r>
          </a:p>
          <a:p>
            <a:pPr lvl="1"/>
            <a:r>
              <a:rPr lang="en-US" dirty="0" smtClean="0"/>
              <a:t>Unit record results</a:t>
            </a:r>
          </a:p>
          <a:p>
            <a:pPr lvl="2"/>
            <a:r>
              <a:rPr lang="en-US" dirty="0" smtClean="0"/>
              <a:t>1 record per person</a:t>
            </a:r>
          </a:p>
          <a:p>
            <a:pPr lvl="2"/>
            <a:r>
              <a:rPr lang="en-US" dirty="0" smtClean="0"/>
              <a:t>Responses to all closed-end questions</a:t>
            </a:r>
          </a:p>
          <a:p>
            <a:pPr lvl="3"/>
            <a:r>
              <a:rPr lang="en-US" dirty="0" smtClean="0"/>
              <a:t>Recoded and/or cleaned</a:t>
            </a:r>
            <a:endParaRPr lang="en-US" dirty="0"/>
          </a:p>
          <a:p>
            <a:pPr lvl="2"/>
            <a:r>
              <a:rPr lang="en-US" dirty="0" smtClean="0"/>
              <a:t>Responses to all open-end questions (cleaned)</a:t>
            </a:r>
          </a:p>
          <a:p>
            <a:pPr lvl="2"/>
            <a:r>
              <a:rPr lang="en-US" dirty="0" smtClean="0"/>
              <a:t>Demographic information</a:t>
            </a:r>
          </a:p>
          <a:p>
            <a:pPr lvl="3"/>
            <a:r>
              <a:rPr lang="en-US" dirty="0" smtClean="0"/>
              <a:t>College, department, plan (major), </a:t>
            </a:r>
            <a:r>
              <a:rPr lang="en-US" dirty="0" err="1" smtClean="0"/>
              <a:t>subplan</a:t>
            </a:r>
            <a:endParaRPr lang="en-US" dirty="0" smtClean="0"/>
          </a:p>
          <a:p>
            <a:pPr lvl="1"/>
            <a:r>
              <a:rPr lang="en-US" dirty="0" smtClean="0"/>
              <a:t>Codebook</a:t>
            </a:r>
            <a:endParaRPr lang="en-US" dirty="0"/>
          </a:p>
        </p:txBody>
      </p:sp>
    </p:spTree>
    <p:extLst>
      <p:ext uri="{BB962C8B-B14F-4D97-AF65-F5344CB8AC3E}">
        <p14:creationId xmlns:p14="http://schemas.microsoft.com/office/powerpoint/2010/main" val="944390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are the results used? </a:t>
            </a:r>
            <a:r>
              <a:rPr lang="en-US" sz="2200" i="1" dirty="0" smtClean="0"/>
              <a:t>(just a few examples)</a:t>
            </a:r>
            <a:endParaRPr lang="en-US" sz="2200" i="1" dirty="0"/>
          </a:p>
        </p:txBody>
      </p:sp>
      <p:sp>
        <p:nvSpPr>
          <p:cNvPr id="3" name="Content Placeholder 2"/>
          <p:cNvSpPr>
            <a:spLocks noGrp="1"/>
          </p:cNvSpPr>
          <p:nvPr>
            <p:ph sz="quarter" idx="1"/>
          </p:nvPr>
        </p:nvSpPr>
        <p:spPr/>
        <p:txBody>
          <a:bodyPr>
            <a:normAutofit fontScale="85000" lnSpcReduction="10000"/>
          </a:bodyPr>
          <a:lstStyle/>
          <a:p>
            <a:r>
              <a:rPr lang="en-US" sz="2400" dirty="0" smtClean="0"/>
              <a:t>Assessment of career services</a:t>
            </a:r>
          </a:p>
          <a:p>
            <a:r>
              <a:rPr lang="en-US" sz="2400" dirty="0"/>
              <a:t>A</a:t>
            </a:r>
            <a:r>
              <a:rPr lang="en-US" sz="2400" dirty="0" smtClean="0"/>
              <a:t>cademic departments evaluating career-readiness of their students</a:t>
            </a:r>
          </a:p>
          <a:p>
            <a:r>
              <a:rPr lang="en-US" sz="2400" dirty="0" smtClean="0"/>
              <a:t>Academic departments tracking graduate/professional schools attending</a:t>
            </a:r>
          </a:p>
          <a:p>
            <a:r>
              <a:rPr lang="en-US" sz="2400" dirty="0" smtClean="0"/>
              <a:t>Students thinking about majors</a:t>
            </a:r>
          </a:p>
          <a:p>
            <a:r>
              <a:rPr lang="en-US" sz="2400" dirty="0" smtClean="0"/>
              <a:t>[Parents thinking about majors for their student…]</a:t>
            </a:r>
          </a:p>
          <a:p>
            <a:r>
              <a:rPr lang="en-US" sz="2400" dirty="0"/>
              <a:t>Identifying employers for career </a:t>
            </a:r>
            <a:r>
              <a:rPr lang="en-US" sz="2400" dirty="0" smtClean="0"/>
              <a:t>fairs</a:t>
            </a:r>
          </a:p>
          <a:p>
            <a:r>
              <a:rPr lang="en-US" sz="2400" dirty="0" smtClean="0"/>
              <a:t>Employers when making salary offers</a:t>
            </a:r>
          </a:p>
          <a:p>
            <a:r>
              <a:rPr lang="en-US" sz="2400" dirty="0" smtClean="0"/>
              <a:t>Students engaged in salary negotiation</a:t>
            </a:r>
          </a:p>
          <a:p>
            <a:r>
              <a:rPr lang="en-US" sz="2400" dirty="0" smtClean="0"/>
              <a:t>Submitted for institutional surveys, rankings, etc.</a:t>
            </a:r>
          </a:p>
          <a:p>
            <a:r>
              <a:rPr lang="en-US" sz="2400" dirty="0" smtClean="0"/>
              <a:t>Voluntary System of Accountability</a:t>
            </a:r>
          </a:p>
          <a:p>
            <a:r>
              <a:rPr lang="en-US" sz="2400" dirty="0" smtClean="0"/>
              <a:t>Supplement NC Tower</a:t>
            </a:r>
            <a:endParaRPr lang="en-US" sz="2400" i="1" dirty="0" smtClean="0"/>
          </a:p>
          <a:p>
            <a:r>
              <a:rPr lang="en-US" sz="2400" dirty="0" smtClean="0"/>
              <a:t>Lots, lots more!</a:t>
            </a:r>
            <a:endParaRPr lang="en-US" sz="2400" dirty="0"/>
          </a:p>
        </p:txBody>
      </p:sp>
    </p:spTree>
    <p:extLst>
      <p:ext uri="{BB962C8B-B14F-4D97-AF65-F5344CB8AC3E}">
        <p14:creationId xmlns:p14="http://schemas.microsoft.com/office/powerpoint/2010/main" val="3760987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reports are provided for the </a:t>
            </a:r>
            <a:r>
              <a:rPr lang="en-US" dirty="0" smtClean="0"/>
              <a:t>SRG?</a:t>
            </a:r>
            <a:endParaRPr lang="en-US" dirty="0"/>
          </a:p>
        </p:txBody>
      </p:sp>
      <p:sp>
        <p:nvSpPr>
          <p:cNvPr id="3" name="Content Placeholder 2"/>
          <p:cNvSpPr>
            <a:spLocks noGrp="1"/>
          </p:cNvSpPr>
          <p:nvPr>
            <p:ph sz="quarter" idx="1"/>
          </p:nvPr>
        </p:nvSpPr>
        <p:spPr/>
        <p:txBody>
          <a:bodyPr/>
          <a:lstStyle/>
          <a:p>
            <a:r>
              <a:rPr lang="en-US" dirty="0" smtClean="0"/>
              <a:t>None…</a:t>
            </a:r>
            <a:endParaRPr lang="en-US" dirty="0"/>
          </a:p>
        </p:txBody>
      </p:sp>
    </p:spTree>
    <p:extLst>
      <p:ext uri="{BB962C8B-B14F-4D97-AF65-F5344CB8AC3E}">
        <p14:creationId xmlns:p14="http://schemas.microsoft.com/office/powerpoint/2010/main" val="2774972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reports are provided for the </a:t>
            </a:r>
            <a:r>
              <a:rPr lang="en-US" dirty="0" smtClean="0"/>
              <a:t>combined FPS and SRG?</a:t>
            </a:r>
            <a:endParaRPr lang="en-US" dirty="0"/>
          </a:p>
        </p:txBody>
      </p:sp>
      <p:sp>
        <p:nvSpPr>
          <p:cNvPr id="3" name="Content Placeholder 2"/>
          <p:cNvSpPr>
            <a:spLocks noGrp="1"/>
          </p:cNvSpPr>
          <p:nvPr>
            <p:ph sz="quarter" idx="1"/>
          </p:nvPr>
        </p:nvSpPr>
        <p:spPr/>
        <p:txBody>
          <a:bodyPr>
            <a:normAutofit/>
          </a:bodyPr>
          <a:lstStyle/>
          <a:p>
            <a:r>
              <a:rPr lang="en-US" dirty="0" smtClean="0"/>
              <a:t>Online reports for the academic year FPS &amp; SRG combined results </a:t>
            </a:r>
          </a:p>
          <a:p>
            <a:pPr marL="0" indent="0">
              <a:buNone/>
            </a:pPr>
            <a:r>
              <a:rPr lang="en-US" sz="1200" dirty="0"/>
              <a:t>(see https://</a:t>
            </a:r>
            <a:r>
              <a:rPr lang="en-US" sz="1200" dirty="0" smtClean="0"/>
              <a:t>oirp.ncsu.edu/academic-year-2014-2015-combined-future-plans-survey-survey-of-recent-graduates)</a:t>
            </a:r>
          </a:p>
          <a:p>
            <a:pPr lvl="2"/>
            <a:r>
              <a:rPr lang="en-US" dirty="0" smtClean="0"/>
              <a:t>Combines results from Dec/May FPS &amp; Sept SRG</a:t>
            </a:r>
          </a:p>
          <a:p>
            <a:pPr lvl="2"/>
            <a:r>
              <a:rPr lang="en-US" dirty="0" smtClean="0"/>
              <a:t>Uses data from most recent survey if respondent completed both the FPS and SRG</a:t>
            </a:r>
          </a:p>
          <a:p>
            <a:pPr lvl="1"/>
            <a:r>
              <a:rPr lang="en-US" dirty="0" smtClean="0"/>
              <a:t>Research Methods &amp; Response Rates</a:t>
            </a:r>
          </a:p>
          <a:p>
            <a:pPr lvl="1"/>
            <a:r>
              <a:rPr lang="en-US" dirty="0"/>
              <a:t>Detailed tables of results for all respondents, with text summaries</a:t>
            </a:r>
          </a:p>
          <a:p>
            <a:pPr lvl="1"/>
            <a:r>
              <a:rPr lang="en-US" dirty="0"/>
              <a:t>Detailed tables of results by </a:t>
            </a:r>
            <a:r>
              <a:rPr lang="en-US" dirty="0" smtClean="0"/>
              <a:t>college</a:t>
            </a:r>
          </a:p>
          <a:p>
            <a:pPr lvl="1"/>
            <a:r>
              <a:rPr lang="en-US" dirty="0" smtClean="0"/>
              <a:t>Department summaries, by college</a:t>
            </a:r>
            <a:endParaRPr lang="en-US" i="1" dirty="0"/>
          </a:p>
          <a:p>
            <a:endParaRPr lang="en-US" dirty="0" smtClean="0"/>
          </a:p>
          <a:p>
            <a:endParaRPr lang="en-US" dirty="0"/>
          </a:p>
        </p:txBody>
      </p:sp>
    </p:spTree>
    <p:extLst>
      <p:ext uri="{BB962C8B-B14F-4D97-AF65-F5344CB8AC3E}">
        <p14:creationId xmlns:p14="http://schemas.microsoft.com/office/powerpoint/2010/main" val="2814925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reports are provided for the combined FPS and SRG?</a:t>
            </a:r>
            <a:r>
              <a:rPr lang="en-US" dirty="0" smtClean="0"/>
              <a:t> </a:t>
            </a:r>
            <a:r>
              <a:rPr lang="en-US" sz="1800" i="1" dirty="0" smtClean="0"/>
              <a:t>(</a:t>
            </a:r>
            <a:r>
              <a:rPr lang="en-US" sz="1800" i="1" dirty="0"/>
              <a:t>continued)</a:t>
            </a:r>
            <a:endParaRPr lang="en-US" dirty="0"/>
          </a:p>
        </p:txBody>
      </p:sp>
      <p:sp>
        <p:nvSpPr>
          <p:cNvPr id="3" name="Content Placeholder 2"/>
          <p:cNvSpPr>
            <a:spLocks noGrp="1"/>
          </p:cNvSpPr>
          <p:nvPr>
            <p:ph sz="quarter" idx="1"/>
          </p:nvPr>
        </p:nvSpPr>
        <p:spPr/>
        <p:txBody>
          <a:bodyPr>
            <a:normAutofit/>
          </a:bodyPr>
          <a:lstStyle/>
          <a:p>
            <a:r>
              <a:rPr lang="en-US" dirty="0" smtClean="0"/>
              <a:t>Excel files w/ data and </a:t>
            </a:r>
            <a:r>
              <a:rPr lang="en-US" dirty="0"/>
              <a:t>documentation </a:t>
            </a:r>
            <a:r>
              <a:rPr lang="en-US" dirty="0" smtClean="0"/>
              <a:t>for </a:t>
            </a:r>
            <a:r>
              <a:rPr lang="en-US" dirty="0"/>
              <a:t>the academic year FPS &amp; SRG combined results </a:t>
            </a:r>
            <a:endParaRPr lang="en-US" dirty="0" smtClean="0"/>
          </a:p>
          <a:p>
            <a:pPr lvl="2"/>
            <a:r>
              <a:rPr lang="en-US" dirty="0" smtClean="0"/>
              <a:t>Includes data </a:t>
            </a:r>
            <a:r>
              <a:rPr lang="en-US" dirty="0"/>
              <a:t>from most recent survey if respondent completed both the FPS and SRG</a:t>
            </a:r>
          </a:p>
          <a:p>
            <a:pPr lvl="1"/>
            <a:r>
              <a:rPr lang="en-US" dirty="0" smtClean="0"/>
              <a:t>Provided directly to Career Development Center and to respective Colleges/Departments</a:t>
            </a:r>
          </a:p>
          <a:p>
            <a:pPr lvl="1"/>
            <a:r>
              <a:rPr lang="en-US" dirty="0" smtClean="0"/>
              <a:t>Unit record results</a:t>
            </a:r>
          </a:p>
          <a:p>
            <a:pPr lvl="2"/>
            <a:r>
              <a:rPr lang="en-US" dirty="0" smtClean="0"/>
              <a:t>1 record per person</a:t>
            </a:r>
          </a:p>
          <a:p>
            <a:pPr lvl="2"/>
            <a:r>
              <a:rPr lang="en-US" dirty="0" smtClean="0"/>
              <a:t>Responses to all closed-end questions</a:t>
            </a:r>
          </a:p>
          <a:p>
            <a:pPr lvl="3"/>
            <a:r>
              <a:rPr lang="en-US" dirty="0" smtClean="0"/>
              <a:t>Recoded and/or cleaned</a:t>
            </a:r>
            <a:endParaRPr lang="en-US" dirty="0"/>
          </a:p>
          <a:p>
            <a:pPr lvl="2"/>
            <a:r>
              <a:rPr lang="en-US" dirty="0" smtClean="0"/>
              <a:t>Responses to all open-end questions (cleaned)</a:t>
            </a:r>
          </a:p>
          <a:p>
            <a:pPr lvl="2"/>
            <a:r>
              <a:rPr lang="en-US" dirty="0" smtClean="0"/>
              <a:t>Demographic information</a:t>
            </a:r>
          </a:p>
          <a:p>
            <a:pPr lvl="3"/>
            <a:r>
              <a:rPr lang="en-US" dirty="0" smtClean="0"/>
              <a:t>College, department, plan (major), </a:t>
            </a:r>
            <a:r>
              <a:rPr lang="en-US" dirty="0" err="1" smtClean="0"/>
              <a:t>subplan</a:t>
            </a:r>
            <a:endParaRPr lang="en-US" dirty="0" smtClean="0"/>
          </a:p>
          <a:p>
            <a:pPr lvl="1"/>
            <a:r>
              <a:rPr lang="en-US" dirty="0" smtClean="0"/>
              <a:t>Codebook</a:t>
            </a:r>
            <a:endParaRPr lang="en-US" dirty="0"/>
          </a:p>
        </p:txBody>
      </p:sp>
    </p:spTree>
    <p:extLst>
      <p:ext uri="{BB962C8B-B14F-4D97-AF65-F5344CB8AC3E}">
        <p14:creationId xmlns:p14="http://schemas.microsoft.com/office/powerpoint/2010/main" val="713988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else do we share the information and get feedback/input on the FPS/SRG?</a:t>
            </a:r>
            <a:endParaRPr lang="en-US" dirty="0"/>
          </a:p>
        </p:txBody>
      </p:sp>
      <p:sp>
        <p:nvSpPr>
          <p:cNvPr id="3" name="Content Placeholder 2"/>
          <p:cNvSpPr>
            <a:spLocks noGrp="1"/>
          </p:cNvSpPr>
          <p:nvPr>
            <p:ph sz="quarter" idx="1"/>
          </p:nvPr>
        </p:nvSpPr>
        <p:spPr/>
        <p:txBody>
          <a:bodyPr>
            <a:normAutofit/>
          </a:bodyPr>
          <a:lstStyle/>
          <a:p>
            <a:r>
              <a:rPr lang="en-US" dirty="0" smtClean="0"/>
              <a:t>Presentations on results</a:t>
            </a:r>
          </a:p>
          <a:p>
            <a:pPr lvl="1"/>
            <a:r>
              <a:rPr lang="en-US" dirty="0" smtClean="0"/>
              <a:t>Annually to career development professionals across campus</a:t>
            </a:r>
          </a:p>
          <a:p>
            <a:pPr lvl="1"/>
            <a:r>
              <a:rPr lang="en-US" dirty="0" smtClean="0"/>
              <a:t>Executive Officers</a:t>
            </a:r>
          </a:p>
          <a:p>
            <a:pPr lvl="1"/>
            <a:r>
              <a:rPr lang="en-US" dirty="0" smtClean="0"/>
              <a:t>Deans</a:t>
            </a:r>
          </a:p>
          <a:p>
            <a:pPr lvl="1"/>
            <a:r>
              <a:rPr lang="en-US" dirty="0" smtClean="0"/>
              <a:t>Others on request</a:t>
            </a:r>
            <a:endParaRPr lang="en-US" dirty="0"/>
          </a:p>
        </p:txBody>
      </p:sp>
    </p:spTree>
    <p:extLst>
      <p:ext uri="{BB962C8B-B14F-4D97-AF65-F5344CB8AC3E}">
        <p14:creationId xmlns:p14="http://schemas.microsoft.com/office/powerpoint/2010/main" val="3594619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else do we share the information and get feedback/input on the FPS/SRG? </a:t>
            </a:r>
            <a:r>
              <a:rPr lang="en-US" sz="2200" i="1" dirty="0" smtClean="0"/>
              <a:t>(continued)</a:t>
            </a:r>
            <a:endParaRPr lang="en-US" sz="2200" i="1" dirty="0"/>
          </a:p>
        </p:txBody>
      </p:sp>
      <p:sp>
        <p:nvSpPr>
          <p:cNvPr id="3" name="Content Placeholder 2"/>
          <p:cNvSpPr>
            <a:spLocks noGrp="1"/>
          </p:cNvSpPr>
          <p:nvPr>
            <p:ph sz="quarter" idx="1"/>
          </p:nvPr>
        </p:nvSpPr>
        <p:spPr/>
        <p:txBody>
          <a:bodyPr>
            <a:normAutofit/>
          </a:bodyPr>
          <a:lstStyle/>
          <a:p>
            <a:r>
              <a:rPr lang="en-US" dirty="0" smtClean="0"/>
              <a:t>Regular discussions with career development professionals and others on </a:t>
            </a:r>
          </a:p>
          <a:p>
            <a:pPr lvl="1"/>
            <a:r>
              <a:rPr lang="en-US" dirty="0" smtClean="0"/>
              <a:t>Research design</a:t>
            </a:r>
          </a:p>
          <a:p>
            <a:pPr lvl="1"/>
            <a:r>
              <a:rPr lang="en-US" dirty="0" smtClean="0"/>
              <a:t>Survey population</a:t>
            </a:r>
          </a:p>
          <a:p>
            <a:pPr lvl="1"/>
            <a:r>
              <a:rPr lang="en-US" dirty="0" smtClean="0"/>
              <a:t>Questionnaire</a:t>
            </a:r>
          </a:p>
          <a:p>
            <a:pPr lvl="1"/>
            <a:r>
              <a:rPr lang="en-US" dirty="0" smtClean="0"/>
              <a:t>Messaging</a:t>
            </a:r>
          </a:p>
          <a:p>
            <a:pPr lvl="1"/>
            <a:r>
              <a:rPr lang="en-US" dirty="0" smtClean="0"/>
              <a:t>Strategies for increasing participation</a:t>
            </a:r>
          </a:p>
          <a:p>
            <a:pPr lvl="1"/>
            <a:r>
              <a:rPr lang="en-US" dirty="0"/>
              <a:t>Reporting the results (what, to whom, how, etc.)</a:t>
            </a:r>
          </a:p>
          <a:p>
            <a:pPr lvl="1"/>
            <a:r>
              <a:rPr lang="en-US" dirty="0" smtClean="0"/>
              <a:t>Increasing awareness on campus about the survey and data available</a:t>
            </a:r>
          </a:p>
          <a:p>
            <a:pPr lvl="1"/>
            <a:r>
              <a:rPr lang="en-US" dirty="0" smtClean="0"/>
              <a:t>Understanding and using the results</a:t>
            </a:r>
          </a:p>
          <a:p>
            <a:pPr lvl="1"/>
            <a:r>
              <a:rPr lang="en-US" dirty="0" smtClean="0"/>
              <a:t>Etc.</a:t>
            </a:r>
          </a:p>
          <a:p>
            <a:pPr lvl="1"/>
            <a:endParaRPr lang="en-US" dirty="0"/>
          </a:p>
        </p:txBody>
      </p:sp>
    </p:spTree>
    <p:extLst>
      <p:ext uri="{BB962C8B-B14F-4D97-AF65-F5344CB8AC3E}">
        <p14:creationId xmlns:p14="http://schemas.microsoft.com/office/powerpoint/2010/main" val="4137477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else would we like to do? A random list…</a:t>
            </a:r>
            <a:endParaRPr lang="en-US" sz="2200" i="1" dirty="0"/>
          </a:p>
        </p:txBody>
      </p:sp>
      <p:sp>
        <p:nvSpPr>
          <p:cNvPr id="3" name="Content Placeholder 2"/>
          <p:cNvSpPr>
            <a:spLocks noGrp="1"/>
          </p:cNvSpPr>
          <p:nvPr>
            <p:ph sz="quarter" idx="1"/>
          </p:nvPr>
        </p:nvSpPr>
        <p:spPr/>
        <p:txBody>
          <a:bodyPr>
            <a:normAutofit/>
          </a:bodyPr>
          <a:lstStyle/>
          <a:p>
            <a:r>
              <a:rPr lang="en-US" dirty="0" smtClean="0"/>
              <a:t>Better use of social media to encourage participation in the survey</a:t>
            </a:r>
          </a:p>
          <a:p>
            <a:r>
              <a:rPr lang="en-US" dirty="0" smtClean="0"/>
              <a:t>Announcement(s) about survey w/ invitation to participate at University graduation ceremony (e.g., in commencement book, on big screen, flyers)</a:t>
            </a:r>
          </a:p>
          <a:p>
            <a:r>
              <a:rPr lang="en-US" dirty="0" smtClean="0"/>
              <a:t>Articles promoting the survey and on results in campus media (for students, faculty, and staff)</a:t>
            </a:r>
          </a:p>
          <a:p>
            <a:r>
              <a:rPr lang="en-US" dirty="0" smtClean="0"/>
              <a:t>Have participation connected directly to graduation processes (e.g., requirements…)</a:t>
            </a:r>
          </a:p>
          <a:p>
            <a:r>
              <a:rPr lang="en-US" dirty="0" smtClean="0"/>
              <a:t>Scale-up project and distribute at other campuses</a:t>
            </a:r>
          </a:p>
          <a:p>
            <a:r>
              <a:rPr lang="en-US" dirty="0" smtClean="0"/>
              <a:t>Peer comparisons (not just, e.g., from the College Scorecard or NC Tower…)</a:t>
            </a:r>
          </a:p>
          <a:p>
            <a:endParaRPr lang="en-US" dirty="0" smtClean="0"/>
          </a:p>
          <a:p>
            <a:pPr lvl="1"/>
            <a:endParaRPr lang="en-US" dirty="0"/>
          </a:p>
        </p:txBody>
      </p:sp>
    </p:spTree>
    <p:extLst>
      <p:ext uri="{BB962C8B-B14F-4D97-AF65-F5344CB8AC3E}">
        <p14:creationId xmlns:p14="http://schemas.microsoft.com/office/powerpoint/2010/main" val="1925241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71600" y="2743200"/>
            <a:ext cx="7123114" cy="4196615"/>
          </a:xfrm>
        </p:spPr>
        <p:txBody>
          <a:bodyPr>
            <a:normAutofit/>
          </a:bodyPr>
          <a:lstStyle/>
          <a:p>
            <a:r>
              <a:rPr lang="en-US" sz="2000" dirty="0"/>
              <a:t>https://oirp.ncsu.edu/surveys/survey-reports/studentalumni-surveys/future-plans-survey-and-survey-of-recent-graduates</a:t>
            </a:r>
            <a:endParaRPr lang="en-US" sz="2000" dirty="0" smtClean="0"/>
          </a:p>
          <a:p>
            <a:endParaRPr lang="en-US" sz="2400" dirty="0" smtClean="0"/>
          </a:p>
          <a:p>
            <a:r>
              <a:rPr lang="en-US" sz="2400" dirty="0" smtClean="0"/>
              <a:t>Contact</a:t>
            </a:r>
            <a:r>
              <a:rPr lang="en-US" sz="2400" dirty="0"/>
              <a:t>:</a:t>
            </a:r>
          </a:p>
          <a:p>
            <a:r>
              <a:rPr lang="en-US" sz="2400" dirty="0"/>
              <a:t>Nancy Whelchel, </a:t>
            </a:r>
            <a:r>
              <a:rPr lang="en-US" sz="2400" dirty="0" smtClean="0"/>
              <a:t>Director </a:t>
            </a:r>
            <a:r>
              <a:rPr lang="en-US" sz="2400" dirty="0"/>
              <a:t>for Survey Research</a:t>
            </a:r>
          </a:p>
          <a:p>
            <a:r>
              <a:rPr lang="en-US" sz="2400" dirty="0" smtClean="0"/>
              <a:t>Office of Institutional Research and Planning</a:t>
            </a:r>
            <a:endParaRPr lang="en-US" sz="2400" dirty="0"/>
          </a:p>
          <a:p>
            <a:r>
              <a:rPr lang="en-US" sz="2400" dirty="0" smtClean="0"/>
              <a:t>nancy_whelchel@ncsu.edu</a:t>
            </a:r>
          </a:p>
          <a:p>
            <a:endParaRPr lang="en-US" sz="2400" dirty="0" smtClean="0"/>
          </a:p>
          <a:p>
            <a:endParaRPr lang="en-US" dirty="0"/>
          </a:p>
        </p:txBody>
      </p:sp>
      <p:sp>
        <p:nvSpPr>
          <p:cNvPr id="5" name="Title 4"/>
          <p:cNvSpPr>
            <a:spLocks noGrp="1"/>
          </p:cNvSpPr>
          <p:nvPr>
            <p:ph type="title"/>
          </p:nvPr>
        </p:nvSpPr>
        <p:spPr/>
        <p:txBody>
          <a:bodyPr/>
          <a:lstStyle/>
          <a:p>
            <a:r>
              <a:rPr lang="en-US" dirty="0" smtClean="0"/>
              <a:t>Want more information?</a:t>
            </a:r>
            <a:endParaRPr lang="en-US" dirty="0"/>
          </a:p>
        </p:txBody>
      </p:sp>
    </p:spTree>
    <p:extLst>
      <p:ext uri="{BB962C8B-B14F-4D97-AF65-F5344CB8AC3E}">
        <p14:creationId xmlns:p14="http://schemas.microsoft.com/office/powerpoint/2010/main" val="4067324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The Survey(s)</a:t>
            </a:r>
            <a:endParaRPr lang="en-US" dirty="0"/>
          </a:p>
        </p:txBody>
      </p:sp>
    </p:spTree>
    <p:extLst>
      <p:ext uri="{BB962C8B-B14F-4D97-AF65-F5344CB8AC3E}">
        <p14:creationId xmlns:p14="http://schemas.microsoft.com/office/powerpoint/2010/main" val="368096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information is collected from students?</a:t>
            </a:r>
            <a:endParaRPr lang="en-US" dirty="0"/>
          </a:p>
        </p:txBody>
      </p:sp>
      <p:sp>
        <p:nvSpPr>
          <p:cNvPr id="3" name="Content Placeholder 2"/>
          <p:cNvSpPr>
            <a:spLocks noGrp="1"/>
          </p:cNvSpPr>
          <p:nvPr>
            <p:ph sz="quarter" idx="1"/>
          </p:nvPr>
        </p:nvSpPr>
        <p:spPr>
          <a:xfrm>
            <a:off x="612648" y="1600200"/>
            <a:ext cx="8308068" cy="4495800"/>
          </a:xfrm>
        </p:spPr>
        <p:txBody>
          <a:bodyPr>
            <a:normAutofit lnSpcReduction="10000"/>
          </a:bodyPr>
          <a:lstStyle/>
          <a:p>
            <a:r>
              <a:rPr lang="en-US" sz="2800" dirty="0" smtClean="0"/>
              <a:t>Deliberately short 5 minute survey to collect detailed information on</a:t>
            </a:r>
          </a:p>
          <a:p>
            <a:pPr lvl="1"/>
            <a:r>
              <a:rPr lang="en-US" sz="2400" dirty="0" smtClean="0"/>
              <a:t>Future employment</a:t>
            </a:r>
          </a:p>
          <a:p>
            <a:pPr lvl="2"/>
            <a:r>
              <a:rPr lang="en-US" sz="2000" dirty="0" smtClean="0"/>
              <a:t>Company, location, job title, salary, when start the job search, helpful resources in securing employment</a:t>
            </a:r>
          </a:p>
          <a:p>
            <a:pPr lvl="1"/>
            <a:r>
              <a:rPr lang="en-US" sz="2400" dirty="0" smtClean="0"/>
              <a:t>Graduate/Professional school attendance</a:t>
            </a:r>
          </a:p>
          <a:p>
            <a:pPr lvl="2"/>
            <a:r>
              <a:rPr lang="en-US" sz="2000" dirty="0" smtClean="0"/>
              <a:t>Institution, program, degree, awards/scholarships</a:t>
            </a:r>
          </a:p>
          <a:p>
            <a:pPr lvl="1"/>
            <a:r>
              <a:rPr lang="en-US" sz="2400" dirty="0" smtClean="0"/>
              <a:t>Work-experiences at NC State</a:t>
            </a:r>
          </a:p>
          <a:p>
            <a:pPr lvl="2"/>
            <a:r>
              <a:rPr lang="en-US" sz="2000" dirty="0" smtClean="0"/>
              <a:t>Participation, helpfulness, use of career services and career fairs</a:t>
            </a:r>
            <a:endParaRPr lang="en-US" dirty="0"/>
          </a:p>
          <a:p>
            <a:pPr lvl="2"/>
            <a:endParaRPr lang="en-US" sz="2000" dirty="0"/>
          </a:p>
          <a:p>
            <a:pPr lvl="2"/>
            <a:endParaRPr lang="en-US" sz="2000" dirty="0"/>
          </a:p>
          <a:p>
            <a:pPr marL="68580" indent="0">
              <a:buNone/>
            </a:pPr>
            <a:r>
              <a:rPr lang="en-US" sz="1700" dirty="0" smtClean="0"/>
              <a:t>See a copy of the FPS survey instrument here:</a:t>
            </a:r>
          </a:p>
          <a:p>
            <a:pPr marL="68580" indent="0">
              <a:buNone/>
            </a:pPr>
            <a:r>
              <a:rPr lang="en-US" sz="1400" dirty="0"/>
              <a:t>https://oirp.ncsu.edu/wordpress/wp-content/uploads/2015/10/fps.may15.Questionnaire.pdf</a:t>
            </a:r>
            <a:endParaRPr lang="en-US" sz="1400" dirty="0" smtClean="0"/>
          </a:p>
        </p:txBody>
      </p:sp>
    </p:spTree>
    <p:extLst>
      <p:ext uri="{BB962C8B-B14F-4D97-AF65-F5344CB8AC3E}">
        <p14:creationId xmlns:p14="http://schemas.microsoft.com/office/powerpoint/2010/main" val="1833448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invited to participate? </a:t>
            </a:r>
            <a:endParaRPr lang="en-US" dirty="0"/>
          </a:p>
        </p:txBody>
      </p:sp>
      <p:sp>
        <p:nvSpPr>
          <p:cNvPr id="3" name="Content Placeholder 2"/>
          <p:cNvSpPr>
            <a:spLocks noGrp="1"/>
          </p:cNvSpPr>
          <p:nvPr>
            <p:ph sz="quarter" idx="1"/>
          </p:nvPr>
        </p:nvSpPr>
        <p:spPr/>
        <p:txBody>
          <a:bodyPr>
            <a:normAutofit/>
          </a:bodyPr>
          <a:lstStyle/>
          <a:p>
            <a:r>
              <a:rPr lang="en-US" sz="2800" dirty="0" smtClean="0"/>
              <a:t>Survey population</a:t>
            </a:r>
          </a:p>
          <a:p>
            <a:pPr lvl="1"/>
            <a:r>
              <a:rPr lang="en-US" sz="2400" dirty="0" smtClean="0"/>
              <a:t>December &amp; May FPS: Based on Application for Degree file </a:t>
            </a:r>
          </a:p>
          <a:p>
            <a:pPr lvl="1"/>
            <a:r>
              <a:rPr lang="en-US" sz="2400" dirty="0" smtClean="0"/>
              <a:t>September SRG: Based on Graduation file from previous academic year</a:t>
            </a:r>
          </a:p>
          <a:p>
            <a:pPr lvl="2"/>
            <a:r>
              <a:rPr lang="en-US" sz="2000" dirty="0" smtClean="0"/>
              <a:t>Dec/May FPS non-respondents</a:t>
            </a:r>
          </a:p>
          <a:p>
            <a:pPr lvl="2"/>
            <a:r>
              <a:rPr lang="en-US" sz="2000" dirty="0" smtClean="0"/>
              <a:t>Dec/May FPS respondents w/ no confirmed plans </a:t>
            </a:r>
          </a:p>
          <a:p>
            <a:pPr lvl="3"/>
            <a:r>
              <a:rPr lang="en-US" sz="1775" dirty="0" smtClean="0"/>
              <a:t>Had not yet found a permanent job; or </a:t>
            </a:r>
          </a:p>
          <a:p>
            <a:pPr lvl="3"/>
            <a:r>
              <a:rPr lang="en-US" sz="1775" dirty="0" smtClean="0"/>
              <a:t>Had not been accepted and knew where they would be attending graduate/professional school)</a:t>
            </a:r>
          </a:p>
          <a:p>
            <a:pPr lvl="2"/>
            <a:r>
              <a:rPr lang="en-US" sz="2000" dirty="0" smtClean="0"/>
              <a:t>Summer 1 graduates from previous academic year</a:t>
            </a:r>
          </a:p>
        </p:txBody>
      </p:sp>
    </p:spTree>
    <p:extLst>
      <p:ext uri="{BB962C8B-B14F-4D97-AF65-F5344CB8AC3E}">
        <p14:creationId xmlns:p14="http://schemas.microsoft.com/office/powerpoint/2010/main" val="74427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the FPS administered?</a:t>
            </a:r>
            <a:endParaRPr lang="en-US" dirty="0"/>
          </a:p>
        </p:txBody>
      </p:sp>
      <p:sp>
        <p:nvSpPr>
          <p:cNvPr id="3" name="Content Placeholder 2"/>
          <p:cNvSpPr>
            <a:spLocks noGrp="1"/>
          </p:cNvSpPr>
          <p:nvPr>
            <p:ph sz="quarter" idx="1"/>
          </p:nvPr>
        </p:nvSpPr>
        <p:spPr/>
        <p:txBody>
          <a:bodyPr>
            <a:normAutofit/>
          </a:bodyPr>
          <a:lstStyle/>
          <a:p>
            <a:r>
              <a:rPr lang="en-US" sz="2800" dirty="0" smtClean="0"/>
              <a:t>The FPS is deliberately administered as close to graduation day as possible in order to get the most up-to-date information from students about their plans</a:t>
            </a:r>
          </a:p>
          <a:p>
            <a:pPr lvl="1"/>
            <a:r>
              <a:rPr lang="en-US" sz="2400" dirty="0" smtClean="0"/>
              <a:t>December FPS</a:t>
            </a:r>
          </a:p>
          <a:p>
            <a:pPr lvl="2"/>
            <a:r>
              <a:rPr lang="en-US" sz="2000" dirty="0" smtClean="0"/>
              <a:t>First day of exams </a:t>
            </a:r>
            <a:r>
              <a:rPr lang="en-US" sz="2000" dirty="0" smtClean="0">
                <a:sym typeface="Wingdings" pitchFamily="2" charset="2"/>
              </a:rPr>
              <a:t> mid-January (6 weeks)</a:t>
            </a:r>
          </a:p>
          <a:p>
            <a:pPr lvl="1"/>
            <a:r>
              <a:rPr lang="en-US" sz="2400" dirty="0" smtClean="0">
                <a:sym typeface="Wingdings" pitchFamily="2" charset="2"/>
              </a:rPr>
              <a:t>May FPS</a:t>
            </a:r>
          </a:p>
          <a:p>
            <a:pPr lvl="2"/>
            <a:r>
              <a:rPr lang="en-US" sz="2000" dirty="0" smtClean="0">
                <a:sym typeface="Wingdings" pitchFamily="2" charset="2"/>
              </a:rPr>
              <a:t>First day of exams  end of May (4 weeks)</a:t>
            </a:r>
          </a:p>
        </p:txBody>
      </p:sp>
    </p:spTree>
    <p:extLst>
      <p:ext uri="{BB962C8B-B14F-4D97-AF65-F5344CB8AC3E}">
        <p14:creationId xmlns:p14="http://schemas.microsoft.com/office/powerpoint/2010/main" val="849444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the SRG administered?</a:t>
            </a:r>
            <a:endParaRPr lang="en-US" dirty="0"/>
          </a:p>
        </p:txBody>
      </p:sp>
      <p:sp>
        <p:nvSpPr>
          <p:cNvPr id="3" name="Content Placeholder 2"/>
          <p:cNvSpPr>
            <a:spLocks noGrp="1"/>
          </p:cNvSpPr>
          <p:nvPr>
            <p:ph sz="quarter" idx="1"/>
          </p:nvPr>
        </p:nvSpPr>
        <p:spPr/>
        <p:txBody>
          <a:bodyPr>
            <a:normAutofit/>
          </a:bodyPr>
          <a:lstStyle/>
          <a:p>
            <a:r>
              <a:rPr lang="en-US" sz="2800" dirty="0" smtClean="0"/>
              <a:t>The SRG is administered in September</a:t>
            </a:r>
            <a:r>
              <a:rPr lang="en-US" sz="2800" dirty="0"/>
              <a:t> </a:t>
            </a:r>
            <a:r>
              <a:rPr lang="en-US" sz="2800" dirty="0" smtClean="0"/>
              <a:t>of the following academic year</a:t>
            </a:r>
          </a:p>
          <a:p>
            <a:pPr lvl="1"/>
            <a:r>
              <a:rPr lang="en-US" sz="2400" dirty="0" smtClean="0"/>
              <a:t>8 months after December graduation</a:t>
            </a:r>
          </a:p>
          <a:p>
            <a:pPr lvl="1"/>
            <a:r>
              <a:rPr lang="en-US" sz="2400" dirty="0" smtClean="0"/>
              <a:t>3 months after May graduation</a:t>
            </a:r>
          </a:p>
          <a:p>
            <a:pPr marL="274320" lvl="1" indent="0">
              <a:buNone/>
            </a:pPr>
            <a:endParaRPr lang="en-US" sz="2575" dirty="0" smtClean="0"/>
          </a:p>
        </p:txBody>
      </p:sp>
    </p:spTree>
    <p:extLst>
      <p:ext uri="{BB962C8B-B14F-4D97-AF65-F5344CB8AC3E}">
        <p14:creationId xmlns:p14="http://schemas.microsoft.com/office/powerpoint/2010/main" val="3493597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survey administered?</a:t>
            </a:r>
            <a:endParaRPr lang="en-US" dirty="0"/>
          </a:p>
        </p:txBody>
      </p:sp>
      <p:sp>
        <p:nvSpPr>
          <p:cNvPr id="3" name="Content Placeholder 2"/>
          <p:cNvSpPr>
            <a:spLocks noGrp="1"/>
          </p:cNvSpPr>
          <p:nvPr>
            <p:ph sz="quarter" idx="1"/>
          </p:nvPr>
        </p:nvSpPr>
        <p:spPr/>
        <p:txBody>
          <a:bodyPr>
            <a:normAutofit/>
          </a:bodyPr>
          <a:lstStyle/>
          <a:p>
            <a:r>
              <a:rPr lang="en-US" sz="2800" dirty="0" smtClean="0"/>
              <a:t>Online (</a:t>
            </a:r>
            <a:r>
              <a:rPr lang="en-US" sz="2800" dirty="0" err="1" smtClean="0"/>
              <a:t>Qualtrics</a:t>
            </a:r>
            <a:r>
              <a:rPr lang="en-US" sz="2800" dirty="0" smtClean="0"/>
              <a:t>)</a:t>
            </a:r>
          </a:p>
          <a:p>
            <a:pPr lvl="1"/>
            <a:r>
              <a:rPr lang="en-US" sz="2400" dirty="0" smtClean="0"/>
              <a:t>Access via ‘go.ncsu.edu’ link</a:t>
            </a:r>
          </a:p>
          <a:p>
            <a:pPr lvl="1"/>
            <a:r>
              <a:rPr lang="en-US" sz="2400" dirty="0"/>
              <a:t>Access via QR code</a:t>
            </a:r>
          </a:p>
          <a:p>
            <a:pPr lvl="1"/>
            <a:r>
              <a:rPr lang="en-US" sz="2400" dirty="0" smtClean="0"/>
              <a:t>Login </a:t>
            </a:r>
            <a:r>
              <a:rPr lang="en-US" sz="2400" dirty="0"/>
              <a:t>with Unity </a:t>
            </a:r>
            <a:r>
              <a:rPr lang="en-US" sz="2400" dirty="0" smtClean="0"/>
              <a:t>ID</a:t>
            </a:r>
          </a:p>
          <a:p>
            <a:pPr lvl="2"/>
            <a:r>
              <a:rPr lang="en-US" sz="2175" dirty="0" smtClean="0"/>
              <a:t>Surveys are confidential, not anonymous</a:t>
            </a:r>
          </a:p>
          <a:p>
            <a:pPr lvl="1"/>
            <a:r>
              <a:rPr lang="en-US" sz="2400" dirty="0" smtClean="0"/>
              <a:t>Mobile-friendly</a:t>
            </a:r>
          </a:p>
        </p:txBody>
      </p:sp>
    </p:spTree>
    <p:extLst>
      <p:ext uri="{BB962C8B-B14F-4D97-AF65-F5344CB8AC3E}">
        <p14:creationId xmlns:p14="http://schemas.microsoft.com/office/powerpoint/2010/main" val="10546464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PS">
  <a:themeElements>
    <a:clrScheme name="Custom 15">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D14909"/>
      </a:hlink>
      <a:folHlink>
        <a:srgbClr val="B2B2B2"/>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FPS" id="{CDDC4381-1862-4174-9AE5-48B602159EF9}" vid="{9CD896FF-05EE-4965-9489-48FE0D7DAA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2470</TotalTime>
  <Words>2270</Words>
  <Application>Microsoft Office PowerPoint</Application>
  <PresentationFormat>On-screen Show (4:3)</PresentationFormat>
  <Paragraphs>553</Paragraphs>
  <Slides>36</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Times New Roman</vt:lpstr>
      <vt:lpstr>Wingdings</vt:lpstr>
      <vt:lpstr>Wingdings 2</vt:lpstr>
      <vt:lpstr>FPS</vt:lpstr>
      <vt:lpstr>NC State University Future Plans Survey: What, when, how, who, and why?</vt:lpstr>
      <vt:lpstr>What is the Future Plans Survey?</vt:lpstr>
      <vt:lpstr>How are the results used? (just a few examples)</vt:lpstr>
      <vt:lpstr>The Survey(s)</vt:lpstr>
      <vt:lpstr>What information is collected from students?</vt:lpstr>
      <vt:lpstr>Who is invited to participate? </vt:lpstr>
      <vt:lpstr>When is the FPS administered?</vt:lpstr>
      <vt:lpstr>When is the SRG administered?</vt:lpstr>
      <vt:lpstr>How is the survey administered?</vt:lpstr>
      <vt:lpstr>How are students informed about the survey?</vt:lpstr>
      <vt:lpstr>E-Board message</vt:lpstr>
      <vt:lpstr>Flyer</vt:lpstr>
      <vt:lpstr>What incentives are used?</vt:lpstr>
      <vt:lpstr>What about IRB?</vt:lpstr>
      <vt:lpstr>Response Rates</vt:lpstr>
      <vt:lpstr>What is the response rate for the FPS?</vt:lpstr>
      <vt:lpstr>How do FPS response rates vary by college?</vt:lpstr>
      <vt:lpstr>How do FPS response rates vary by college?  (an example)</vt:lpstr>
      <vt:lpstr>How many alumni are invited to participate in the SRG? (an example)</vt:lpstr>
      <vt:lpstr>How does the SRG population align with those from the respective graduating classes? (an example)</vt:lpstr>
      <vt:lpstr>What is the response rate for the SRG? (an example)</vt:lpstr>
      <vt:lpstr>For what percentage of students graduating in an academic year do we have FPS/SRG data? (an example)</vt:lpstr>
      <vt:lpstr>What is the final make-up of the survey respondents included in the combined FPS/SRG report? (an example)</vt:lpstr>
      <vt:lpstr>Sharing the Results</vt:lpstr>
      <vt:lpstr>What reports are provided for the FPS?</vt:lpstr>
      <vt:lpstr>What reports are provided for the FPS? (continued)</vt:lpstr>
      <vt:lpstr>PowerPoint Presentation</vt:lpstr>
      <vt:lpstr>PowerPoint Presentation</vt:lpstr>
      <vt:lpstr>What reports are provided for the FPS? (continued)</vt:lpstr>
      <vt:lpstr>What reports are provided for the SRG?</vt:lpstr>
      <vt:lpstr>What reports are provided for the combined FPS and SRG?</vt:lpstr>
      <vt:lpstr>What reports are provided for the combined FPS and SRG? (continued)</vt:lpstr>
      <vt:lpstr>How else do we share the information and get feedback/input on the FPS/SRG?</vt:lpstr>
      <vt:lpstr>How else do we share the information and get feedback/input on the FPS/SRG? (continued)</vt:lpstr>
      <vt:lpstr>What else would we like to do? A random list…</vt:lpstr>
      <vt:lpstr>Want more information?</vt:lpstr>
    </vt:vector>
  </TitlesOfParts>
  <Company>North Carolina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PLANS SURVEY</dc:title>
  <dc:creator>Suzanne Crockett</dc:creator>
  <cp:lastModifiedBy>Nancy Whelchel</cp:lastModifiedBy>
  <cp:revision>214</cp:revision>
  <cp:lastPrinted>2015-08-25T21:17:10Z</cp:lastPrinted>
  <dcterms:created xsi:type="dcterms:W3CDTF">2015-07-30T13:13:38Z</dcterms:created>
  <dcterms:modified xsi:type="dcterms:W3CDTF">2016-08-30T13:02:28Z</dcterms:modified>
</cp:coreProperties>
</file>