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7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20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21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22.xml" ContentType="application/vnd.openxmlformats-officedocument.presentationml.notesSl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23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290" r:id="rId2"/>
    <p:sldId id="329" r:id="rId3"/>
    <p:sldId id="330" r:id="rId4"/>
    <p:sldId id="331" r:id="rId5"/>
    <p:sldId id="332" r:id="rId6"/>
    <p:sldId id="333" r:id="rId7"/>
    <p:sldId id="346" r:id="rId8"/>
    <p:sldId id="334" r:id="rId9"/>
    <p:sldId id="335" r:id="rId10"/>
    <p:sldId id="336" r:id="rId11"/>
    <p:sldId id="288" r:id="rId12"/>
    <p:sldId id="259" r:id="rId13"/>
    <p:sldId id="340" r:id="rId14"/>
    <p:sldId id="319" r:id="rId15"/>
    <p:sldId id="264" r:id="rId16"/>
    <p:sldId id="289" r:id="rId17"/>
    <p:sldId id="347" r:id="rId18"/>
    <p:sldId id="325" r:id="rId19"/>
    <p:sldId id="349" r:id="rId20"/>
    <p:sldId id="321" r:id="rId21"/>
    <p:sldId id="326" r:id="rId22"/>
    <p:sldId id="269" r:id="rId23"/>
    <p:sldId id="270" r:id="rId24"/>
    <p:sldId id="271" r:id="rId25"/>
    <p:sldId id="272" r:id="rId26"/>
    <p:sldId id="341" r:id="rId27"/>
    <p:sldId id="274" r:id="rId28"/>
    <p:sldId id="275" r:id="rId29"/>
    <p:sldId id="327" r:id="rId30"/>
    <p:sldId id="342" r:id="rId31"/>
    <p:sldId id="277" r:id="rId32"/>
    <p:sldId id="278" r:id="rId33"/>
    <p:sldId id="280" r:id="rId34"/>
    <p:sldId id="281" r:id="rId35"/>
    <p:sldId id="282" r:id="rId36"/>
    <p:sldId id="283" r:id="rId37"/>
    <p:sldId id="285" r:id="rId38"/>
    <p:sldId id="328" r:id="rId39"/>
    <p:sldId id="343" r:id="rId40"/>
    <p:sldId id="344" r:id="rId41"/>
    <p:sldId id="34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3C2A"/>
    <a:srgbClr val="C84732"/>
    <a:srgbClr val="66FFFF"/>
    <a:srgbClr val="CCFFFF"/>
    <a:srgbClr val="006600"/>
    <a:srgbClr val="0033CC"/>
    <a:srgbClr val="FF66FF"/>
    <a:srgbClr val="996633"/>
    <a:srgbClr val="FF9900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86033" autoAdjust="0"/>
  </p:normalViewPr>
  <p:slideViewPr>
    <p:cSldViewPr snapToGrid="0">
      <p:cViewPr varScale="1">
        <p:scale>
          <a:sx n="99" d="100"/>
          <a:sy n="99" d="100"/>
        </p:scale>
        <p:origin x="1230" y="84"/>
      </p:cViewPr>
      <p:guideLst/>
    </p:cSldViewPr>
  </p:slideViewPr>
  <p:outlineViewPr>
    <p:cViewPr>
      <p:scale>
        <a:sx n="33" d="100"/>
        <a:sy n="33" d="100"/>
      </p:scale>
      <p:origin x="0" y="-230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56"/>
    </p:cViewPr>
  </p:sorterViewPr>
  <p:notesViewPr>
    <p:cSldViewPr snapToGrid="0">
      <p:cViewPr varScale="1">
        <p:scale>
          <a:sx n="85" d="100"/>
          <a:sy n="85" d="100"/>
        </p:scale>
        <p:origin x="192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5.CDC.tabl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FuturePlans\presentations\fps.may17.ppt.table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rr!$A$14</c:f>
              <c:strCache>
                <c:ptCount val="1"/>
                <c:pt idx="0">
                  <c:v>Total</c:v>
                </c:pt>
              </c:strCache>
            </c:strRef>
          </c:tx>
          <c:spPr>
            <a:ln w="152400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rr!$B$3:$O$3</c:f>
              <c:strCache>
                <c:ptCount val="14"/>
                <c:pt idx="0">
                  <c:v>Dec10</c:v>
                </c:pt>
                <c:pt idx="1">
                  <c:v>May11</c:v>
                </c:pt>
                <c:pt idx="2">
                  <c:v>Dec11</c:v>
                </c:pt>
                <c:pt idx="3">
                  <c:v>May12</c:v>
                </c:pt>
                <c:pt idx="4">
                  <c:v>Dec12</c:v>
                </c:pt>
                <c:pt idx="5">
                  <c:v>May13</c:v>
                </c:pt>
                <c:pt idx="6">
                  <c:v>Dec13</c:v>
                </c:pt>
                <c:pt idx="7">
                  <c:v>May14</c:v>
                </c:pt>
                <c:pt idx="8">
                  <c:v>Dec14</c:v>
                </c:pt>
                <c:pt idx="9">
                  <c:v>May15</c:v>
                </c:pt>
                <c:pt idx="10">
                  <c:v>Dec15</c:v>
                </c:pt>
                <c:pt idx="11">
                  <c:v>May16</c:v>
                </c:pt>
                <c:pt idx="12">
                  <c:v>Dec16</c:v>
                </c:pt>
                <c:pt idx="13">
                  <c:v>May17</c:v>
                </c:pt>
              </c:strCache>
            </c:strRef>
          </c:cat>
          <c:val>
            <c:numRef>
              <c:f>rr!$B$14:$O$14</c:f>
              <c:numCache>
                <c:formatCode>0%</c:formatCode>
                <c:ptCount val="14"/>
                <c:pt idx="0">
                  <c:v>0.55800000000000005</c:v>
                </c:pt>
                <c:pt idx="1">
                  <c:v>0.60699999999999998</c:v>
                </c:pt>
                <c:pt idx="2">
                  <c:v>0.60199999999999998</c:v>
                </c:pt>
                <c:pt idx="3">
                  <c:v>0.56299999999999994</c:v>
                </c:pt>
                <c:pt idx="4">
                  <c:v>0.46899999999999997</c:v>
                </c:pt>
                <c:pt idx="5">
                  <c:v>0.53100000000000003</c:v>
                </c:pt>
                <c:pt idx="6">
                  <c:v>0.51100000000000001</c:v>
                </c:pt>
                <c:pt idx="7">
                  <c:v>0.56599999999999995</c:v>
                </c:pt>
                <c:pt idx="8">
                  <c:v>0.50900000000000001</c:v>
                </c:pt>
                <c:pt idx="9">
                  <c:v>0.57099999999999995</c:v>
                </c:pt>
                <c:pt idx="10">
                  <c:v>0.48899999999999999</c:v>
                </c:pt>
                <c:pt idx="11">
                  <c:v>0.53300000000000003</c:v>
                </c:pt>
                <c:pt idx="12">
                  <c:v>0.52200000000000002</c:v>
                </c:pt>
                <c:pt idx="13">
                  <c:v>0.59099999999999997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77-40D7-BE63-1B571EACE0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0754207"/>
        <c:axId val="290742975"/>
      </c:lineChart>
      <c:catAx>
        <c:axId val="290754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742975"/>
        <c:crosses val="autoZero"/>
        <c:auto val="1"/>
        <c:lblAlgn val="ctr"/>
        <c:lblOffset val="100"/>
        <c:noMultiLvlLbl val="0"/>
      </c:catAx>
      <c:valAx>
        <c:axId val="29074297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7542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50103631883490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447-48C1-B395-CD694CAD8510}"/>
                </c:ext>
              </c:extLst>
            </c:dLbl>
            <c:dLbl>
              <c:idx val="1"/>
              <c:layout>
                <c:manualLayout>
                  <c:x val="-1.344735349763875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447-48C1-B395-CD694CAD8510}"/>
                </c:ext>
              </c:extLst>
            </c:dLbl>
            <c:dLbl>
              <c:idx val="2"/>
              <c:layout>
                <c:manualLayout>
                  <c:x val="-1.480385219533987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400892288081569E-2"/>
                      <c:h val="9.30092592592592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447-48C1-B395-CD694CAD85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pay!$A$2:$A$7</c:f>
              <c:strCache>
                <c:ptCount val="6"/>
                <c:pt idx="0">
                  <c:v>Other</c:v>
                </c:pt>
                <c:pt idx="1">
                  <c:v>Tips/Gratuity</c:v>
                </c:pt>
                <c:pt idx="2">
                  <c:v>Commission</c:v>
                </c:pt>
                <c:pt idx="3">
                  <c:v>Performance Bonuses</c:v>
                </c:pt>
                <c:pt idx="4">
                  <c:v>Hourly</c:v>
                </c:pt>
                <c:pt idx="5">
                  <c:v>Salary</c:v>
                </c:pt>
              </c:strCache>
            </c:strRef>
          </c:cat>
          <c:val>
            <c:numRef>
              <c:f>pay!$B$2:$B$7</c:f>
              <c:numCache>
                <c:formatCode>##\%</c:formatCode>
                <c:ptCount val="6"/>
                <c:pt idx="0">
                  <c:v>3.8</c:v>
                </c:pt>
                <c:pt idx="1">
                  <c:v>0.5</c:v>
                </c:pt>
                <c:pt idx="2">
                  <c:v>6.2</c:v>
                </c:pt>
                <c:pt idx="3">
                  <c:v>15.6</c:v>
                </c:pt>
                <c:pt idx="4">
                  <c:v>21.4</c:v>
                </c:pt>
                <c:pt idx="5">
                  <c:v>76.400000000000006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47-48C1-B395-CD694CAD85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69573136"/>
        <c:axId val="369572576"/>
      </c:barChart>
      <c:catAx>
        <c:axId val="369573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72576"/>
        <c:crosses val="autoZero"/>
        <c:auto val="1"/>
        <c:lblAlgn val="ctr"/>
        <c:lblOffset val="100"/>
        <c:noMultiLvlLbl val="0"/>
      </c:catAx>
      <c:valAx>
        <c:axId val="369572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\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73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6.4651551927411783E-3"/>
                  <c:y val="2.07260001590708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659158336710109E-2"/>
                      <c:h val="8.11717171717171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EB5-4EAF-BA62-F91D38F85C37}"/>
                </c:ext>
              </c:extLst>
            </c:dLbl>
            <c:dLbl>
              <c:idx val="8"/>
              <c:layout>
                <c:manualLayout>
                  <c:x val="-1.1852530938459946E-16"/>
                  <c:y val="2.34855643044619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EB5-4EAF-BA62-F91D38F85C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pay!$A$37:$A$45</c:f>
              <c:strCache>
                <c:ptCount val="9"/>
                <c:pt idx="0">
                  <c:v>Less than $30,000</c:v>
                </c:pt>
                <c:pt idx="1">
                  <c:v>$30,000 - $39,999</c:v>
                </c:pt>
                <c:pt idx="2">
                  <c:v>$40,000 - $49,999</c:v>
                </c:pt>
                <c:pt idx="3">
                  <c:v>$50,000 - $59,999</c:v>
                </c:pt>
                <c:pt idx="4">
                  <c:v>$60,000 - $69,999</c:v>
                </c:pt>
                <c:pt idx="5">
                  <c:v>$70,000 - $79,999</c:v>
                </c:pt>
                <c:pt idx="6">
                  <c:v>$80,000 or more</c:v>
                </c:pt>
                <c:pt idx="7">
                  <c:v>Would prefer not answer</c:v>
                </c:pt>
                <c:pt idx="8">
                  <c:v>Not sure</c:v>
                </c:pt>
              </c:strCache>
            </c:strRef>
          </c:cat>
          <c:val>
            <c:numRef>
              <c:f>pay!$B$37:$B$45</c:f>
              <c:numCache>
                <c:formatCode>##\%</c:formatCode>
                <c:ptCount val="9"/>
                <c:pt idx="0">
                  <c:v>11.8</c:v>
                </c:pt>
                <c:pt idx="1">
                  <c:v>13.3</c:v>
                </c:pt>
                <c:pt idx="2">
                  <c:v>16.600000000000001</c:v>
                </c:pt>
                <c:pt idx="3">
                  <c:v>18.3</c:v>
                </c:pt>
                <c:pt idx="4">
                  <c:v>21.9</c:v>
                </c:pt>
                <c:pt idx="5">
                  <c:v>11.2</c:v>
                </c:pt>
                <c:pt idx="6">
                  <c:v>3.8</c:v>
                </c:pt>
                <c:pt idx="7">
                  <c:v>1.7</c:v>
                </c:pt>
                <c:pt idx="8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B5-4EAF-BA62-F91D38F85C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27"/>
        <c:axId val="369565856"/>
        <c:axId val="369561936"/>
      </c:barChart>
      <c:catAx>
        <c:axId val="36956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61936"/>
        <c:crosses val="autoZero"/>
        <c:auto val="1"/>
        <c:lblAlgn val="ctr"/>
        <c:lblOffset val="100"/>
        <c:noMultiLvlLbl val="0"/>
      </c:catAx>
      <c:valAx>
        <c:axId val="369561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\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6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0"/>
                  <c:y val="2.42573168749462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FF5-49E3-A354-9D50A00EC7DD}"/>
                </c:ext>
              </c:extLst>
            </c:dLbl>
            <c:dLbl>
              <c:idx val="6"/>
              <c:layout>
                <c:manualLayout>
                  <c:x val="-7.8766677662494868E-8"/>
                  <c:y val="2.80520045512348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615695174217701E-2"/>
                      <c:h val="9.14140261217933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FF5-49E3-A354-9D50A00EC7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pay!$E$52:$E$59</c:f>
              <c:strCache>
                <c:ptCount val="8"/>
                <c:pt idx="0">
                  <c:v>Less than $2,000</c:v>
                </c:pt>
                <c:pt idx="1">
                  <c:v>$2,000 to $3,999</c:v>
                </c:pt>
                <c:pt idx="2">
                  <c:v>$4,000 to $5,999</c:v>
                </c:pt>
                <c:pt idx="3">
                  <c:v>$6,000 to $7,999</c:v>
                </c:pt>
                <c:pt idx="4">
                  <c:v>$8,000 to $9,999</c:v>
                </c:pt>
                <c:pt idx="5">
                  <c:v>$10,000 or more</c:v>
                </c:pt>
                <c:pt idx="6">
                  <c:v>Would prefer not answer</c:v>
                </c:pt>
                <c:pt idx="7">
                  <c:v>Not sure</c:v>
                </c:pt>
              </c:strCache>
            </c:strRef>
          </c:cat>
          <c:val>
            <c:numRef>
              <c:f>pay!$F$52:$F$59</c:f>
              <c:numCache>
                <c:formatCode>##\%</c:formatCode>
                <c:ptCount val="8"/>
                <c:pt idx="0">
                  <c:v>7.9</c:v>
                </c:pt>
                <c:pt idx="1">
                  <c:v>33</c:v>
                </c:pt>
                <c:pt idx="2">
                  <c:v>26.1</c:v>
                </c:pt>
                <c:pt idx="3">
                  <c:v>8.9</c:v>
                </c:pt>
                <c:pt idx="4">
                  <c:v>2.6</c:v>
                </c:pt>
                <c:pt idx="5">
                  <c:v>18.3</c:v>
                </c:pt>
                <c:pt idx="6">
                  <c:v>2.6</c:v>
                </c:pt>
                <c:pt idx="7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F5-49E3-A354-9D50A00EC7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7"/>
        <c:axId val="345113392"/>
        <c:axId val="345116192"/>
      </c:barChart>
      <c:catAx>
        <c:axId val="34511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116192"/>
        <c:crosses val="autoZero"/>
        <c:auto val="1"/>
        <c:lblAlgn val="ctr"/>
        <c:lblOffset val="100"/>
        <c:noMultiLvlLbl val="0"/>
      </c:catAx>
      <c:valAx>
        <c:axId val="34511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\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113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pay!$C$67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pay!$B$68:$B$69</c:f>
              <c:strCache>
                <c:ptCount val="2"/>
                <c:pt idx="0">
                  <c:v>NC: Outside Triangle (n=191)</c:v>
                </c:pt>
                <c:pt idx="1">
                  <c:v>Outside NC (n=272)</c:v>
                </c:pt>
              </c:strCache>
            </c:strRef>
          </c:cat>
          <c:val>
            <c:numRef>
              <c:f>pay!$C$68:$C$69</c:f>
              <c:numCache>
                <c:formatCode>0%</c:formatCode>
                <c:ptCount val="2"/>
                <c:pt idx="0">
                  <c:v>0.22500000000000001</c:v>
                </c:pt>
                <c:pt idx="1">
                  <c:v>0.53700000000000003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C5-4B8F-885A-3ECB59960211}"/>
            </c:ext>
          </c:extLst>
        </c:ser>
        <c:ser>
          <c:idx val="1"/>
          <c:order val="1"/>
          <c:tx>
            <c:strRef>
              <c:f>pay!$D$67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pay!$B$68:$B$69</c:f>
              <c:strCache>
                <c:ptCount val="2"/>
                <c:pt idx="0">
                  <c:v>NC: Outside Triangle (n=191)</c:v>
                </c:pt>
                <c:pt idx="1">
                  <c:v>Outside NC (n=272)</c:v>
                </c:pt>
              </c:strCache>
            </c:strRef>
          </c:cat>
          <c:val>
            <c:numRef>
              <c:f>pay!$D$68:$D$69</c:f>
              <c:numCache>
                <c:formatCode>0%</c:formatCode>
                <c:ptCount val="2"/>
                <c:pt idx="0">
                  <c:v>0.503</c:v>
                </c:pt>
                <c:pt idx="1">
                  <c:v>0.39300000000000002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C5-4B8F-885A-3ECB59960211}"/>
            </c:ext>
          </c:extLst>
        </c:ser>
        <c:ser>
          <c:idx val="2"/>
          <c:order val="2"/>
          <c:tx>
            <c:strRef>
              <c:f>pay!$E$67</c:f>
              <c:strCache>
                <c:ptCount val="1"/>
                <c:pt idx="0">
                  <c:v>Not applicable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pay!$B$68:$B$69</c:f>
              <c:strCache>
                <c:ptCount val="2"/>
                <c:pt idx="0">
                  <c:v>NC: Outside Triangle (n=191)</c:v>
                </c:pt>
                <c:pt idx="1">
                  <c:v>Outside NC (n=272)</c:v>
                </c:pt>
              </c:strCache>
            </c:strRef>
          </c:cat>
          <c:val>
            <c:numRef>
              <c:f>pay!$E$68:$E$69</c:f>
              <c:numCache>
                <c:formatCode>0%</c:formatCode>
                <c:ptCount val="2"/>
                <c:pt idx="0">
                  <c:v>0.27200000000000002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C5-4B8F-885A-3ECB599602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369559696"/>
        <c:axId val="369569216"/>
      </c:barChart>
      <c:catAx>
        <c:axId val="369559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69216"/>
        <c:crosses val="autoZero"/>
        <c:auto val="1"/>
        <c:lblAlgn val="ctr"/>
        <c:lblOffset val="100"/>
        <c:noMultiLvlLbl val="0"/>
      </c:catAx>
      <c:valAx>
        <c:axId val="36956921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59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534342451832581"/>
          <c:y val="0.86749609907009051"/>
          <c:w val="0.41694551797766471"/>
          <c:h val="0.105012491995201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761302262583922E-2"/>
          <c:y val="3.3117826446469073E-2"/>
          <c:w val="0.76520822458490623"/>
          <c:h val="0.88027372345832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'grad school'!$A$2</c:f>
              <c:strCache>
                <c:ptCount val="1"/>
                <c:pt idx="0">
                  <c:v>Grad/Prof School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'grad school'!$B$1:$K$1</c:f>
              <c:strCache>
                <c:ptCount val="10"/>
                <c:pt idx="0">
                  <c:v>NCSU</c:v>
                </c:pt>
                <c:pt idx="1">
                  <c:v>CALS</c:v>
                </c:pt>
                <c:pt idx="2">
                  <c:v>Design</c:v>
                </c:pt>
                <c:pt idx="3">
                  <c:v>CED</c:v>
                </c:pt>
                <c:pt idx="4">
                  <c:v>COE</c:v>
                </c:pt>
                <c:pt idx="5">
                  <c:v>CNR</c:v>
                </c:pt>
                <c:pt idx="6">
                  <c:v>CHASS</c:v>
                </c:pt>
                <c:pt idx="7">
                  <c:v>COS</c:v>
                </c:pt>
                <c:pt idx="8">
                  <c:v>COT</c:v>
                </c:pt>
                <c:pt idx="9">
                  <c:v>PCOM</c:v>
                </c:pt>
              </c:strCache>
            </c:strRef>
          </c:cat>
          <c:val>
            <c:numRef>
              <c:f>'grad school'!$B$2:$K$2</c:f>
              <c:numCache>
                <c:formatCode>0%</c:formatCode>
                <c:ptCount val="10"/>
                <c:pt idx="0">
                  <c:v>0.187</c:v>
                </c:pt>
                <c:pt idx="1">
                  <c:v>0.24</c:v>
                </c:pt>
                <c:pt idx="2">
                  <c:v>9.0999999999999998E-2</c:v>
                </c:pt>
                <c:pt idx="3">
                  <c:v>6.9000000000000006E-2</c:v>
                </c:pt>
                <c:pt idx="4">
                  <c:v>0.185</c:v>
                </c:pt>
                <c:pt idx="5">
                  <c:v>9.2999999999999999E-2</c:v>
                </c:pt>
                <c:pt idx="6">
                  <c:v>0.17699999999999999</c:v>
                </c:pt>
                <c:pt idx="7">
                  <c:v>0.35799999999999998</c:v>
                </c:pt>
                <c:pt idx="8">
                  <c:v>0.124</c:v>
                </c:pt>
                <c:pt idx="9">
                  <c:v>0.152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2A-4AA8-844C-27264B7F3FA2}"/>
            </c:ext>
          </c:extLst>
        </c:ser>
        <c:ser>
          <c:idx val="1"/>
          <c:order val="1"/>
          <c:tx>
            <c:strRef>
              <c:f>'grad school'!$A$3</c:f>
              <c:strCache>
                <c:ptCount val="1"/>
                <c:pt idx="0">
                  <c:v>Grad/Prof School &amp; Working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3.4048814203127093E-3"/>
                  <c:y val="-3.01071149513355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82A-4AA8-844C-27264B7F3FA2}"/>
                </c:ext>
              </c:extLst>
            </c:dLbl>
            <c:dLbl>
              <c:idx val="8"/>
              <c:layout>
                <c:manualLayout>
                  <c:x val="3.4048814203126469E-3"/>
                  <c:y val="-6.0214229902672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82A-4AA8-844C-27264B7F3F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'grad school'!$B$1:$K$1</c:f>
              <c:strCache>
                <c:ptCount val="10"/>
                <c:pt idx="0">
                  <c:v>NCSU</c:v>
                </c:pt>
                <c:pt idx="1">
                  <c:v>CALS</c:v>
                </c:pt>
                <c:pt idx="2">
                  <c:v>Design</c:v>
                </c:pt>
                <c:pt idx="3">
                  <c:v>CED</c:v>
                </c:pt>
                <c:pt idx="4">
                  <c:v>COE</c:v>
                </c:pt>
                <c:pt idx="5">
                  <c:v>CNR</c:v>
                </c:pt>
                <c:pt idx="6">
                  <c:v>CHASS</c:v>
                </c:pt>
                <c:pt idx="7">
                  <c:v>COS</c:v>
                </c:pt>
                <c:pt idx="8">
                  <c:v>COT</c:v>
                </c:pt>
                <c:pt idx="9">
                  <c:v>PCOM</c:v>
                </c:pt>
              </c:strCache>
            </c:strRef>
          </c:cat>
          <c:val>
            <c:numRef>
              <c:f>'grad school'!$B$3:$K$3</c:f>
              <c:numCache>
                <c:formatCode>0%</c:formatCode>
                <c:ptCount val="10"/>
                <c:pt idx="0">
                  <c:v>5.1999999999999998E-2</c:v>
                </c:pt>
                <c:pt idx="1">
                  <c:v>5.5E-2</c:v>
                </c:pt>
                <c:pt idx="2">
                  <c:v>0.104</c:v>
                </c:pt>
                <c:pt idx="3">
                  <c:v>4.2000000000000003E-2</c:v>
                </c:pt>
                <c:pt idx="4">
                  <c:v>0.03</c:v>
                </c:pt>
                <c:pt idx="5">
                  <c:v>8.9999999999999993E-3</c:v>
                </c:pt>
                <c:pt idx="6">
                  <c:v>9.2999999999999999E-2</c:v>
                </c:pt>
                <c:pt idx="7">
                  <c:v>9.5000000000000001E-2</c:v>
                </c:pt>
                <c:pt idx="8">
                  <c:v>8.0000000000000002E-3</c:v>
                </c:pt>
                <c:pt idx="9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2A-4AA8-844C-27264B7F3F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345122912"/>
        <c:axId val="345113952"/>
      </c:barChart>
      <c:catAx>
        <c:axId val="34512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113952"/>
        <c:crosses val="autoZero"/>
        <c:auto val="1"/>
        <c:lblAlgn val="ctr"/>
        <c:lblOffset val="100"/>
        <c:noMultiLvlLbl val="0"/>
      </c:catAx>
      <c:valAx>
        <c:axId val="34511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12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80164756045608265"/>
          <c:y val="0.33590555563984492"/>
          <c:w val="0.19154267670329192"/>
          <c:h val="0.454638771515919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'grad school'!$A$21:$A$27</c:f>
              <c:strCache>
                <c:ptCount val="7"/>
                <c:pt idx="0">
                  <c:v>Chosen career field requires grad/prof school</c:v>
                </c:pt>
                <c:pt idx="1">
                  <c:v>Enhance my knowledge in a particular subject area</c:v>
                </c:pt>
                <c:pt idx="2">
                  <c:v>To earn a higher salary with an advanced degree</c:v>
                </c:pt>
                <c:pt idx="3">
                  <c:v>To improve my marketability</c:v>
                </c:pt>
                <c:pt idx="4">
                  <c:v>Unable to find a job</c:v>
                </c:pt>
                <c:pt idx="5">
                  <c:v>Employer encouraging me to attend</c:v>
                </c:pt>
                <c:pt idx="6">
                  <c:v>Other</c:v>
                </c:pt>
              </c:strCache>
            </c:strRef>
          </c:cat>
          <c:val>
            <c:numRef>
              <c:f>'grad school'!$B$21:$B$27</c:f>
              <c:numCache>
                <c:formatCode>##\%</c:formatCode>
                <c:ptCount val="7"/>
                <c:pt idx="0">
                  <c:v>64.599999999999994</c:v>
                </c:pt>
                <c:pt idx="1">
                  <c:v>63.8</c:v>
                </c:pt>
                <c:pt idx="2">
                  <c:v>54.2</c:v>
                </c:pt>
                <c:pt idx="3">
                  <c:v>46.9</c:v>
                </c:pt>
                <c:pt idx="4">
                  <c:v>3.8</c:v>
                </c:pt>
                <c:pt idx="5">
                  <c:v>3.6</c:v>
                </c:pt>
                <c:pt idx="6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1A-4790-B3A2-4D35F5BF13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345126272"/>
        <c:axId val="345117312"/>
      </c:barChart>
      <c:catAx>
        <c:axId val="345126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117312"/>
        <c:crosses val="autoZero"/>
        <c:auto val="1"/>
        <c:lblAlgn val="ctr"/>
        <c:lblOffset val="100"/>
        <c:noMultiLvlLbl val="0"/>
      </c:catAx>
      <c:valAx>
        <c:axId val="345117312"/>
        <c:scaling>
          <c:orientation val="minMax"/>
          <c:max val="8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\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12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245632981716023"/>
          <c:y val="9.3034784330679993E-2"/>
          <c:w val="0.47767078946033825"/>
          <c:h val="0.7473090240969280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9BC-4FAA-9042-249058251214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9BC-4FAA-9042-249058251214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9BC-4FAA-9042-249058251214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9BC-4FAA-9042-249058251214}"/>
              </c:ext>
            </c:extLst>
          </c:dPt>
          <c:dLbls>
            <c:dLbl>
              <c:idx val="0"/>
              <c:layout>
                <c:manualLayout>
                  <c:x val="0.15973756606009734"/>
                  <c:y val="0.2276231414091826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9BC-4FAA-9042-249058251214}"/>
                </c:ext>
              </c:extLst>
            </c:dLbl>
            <c:dLbl>
              <c:idx val="1"/>
              <c:layout>
                <c:manualLayout>
                  <c:x val="1.1804022724100676E-2"/>
                  <c:y val="-6.395633237787277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9BC-4FAA-9042-249058251214}"/>
                </c:ext>
              </c:extLst>
            </c:dLbl>
            <c:dLbl>
              <c:idx val="3"/>
              <c:layout>
                <c:manualLayout>
                  <c:x val="-8.064923766574314E-2"/>
                  <c:y val="-6.2337353495197712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9BC-4FAA-9042-2490582512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'grad school'!$A$31:$A$34</c:f>
              <c:strCache>
                <c:ptCount val="4"/>
                <c:pt idx="0">
                  <c:v>Have been accepted and know where I'm going</c:v>
                </c:pt>
                <c:pt idx="1">
                  <c:v>Have not applied but plan to do so within the next year</c:v>
                </c:pt>
                <c:pt idx="2">
                  <c:v>Have applied, but not yet been accepted</c:v>
                </c:pt>
                <c:pt idx="3">
                  <c:v>Have been accepted but undecided</c:v>
                </c:pt>
              </c:strCache>
            </c:strRef>
          </c:cat>
          <c:val>
            <c:numRef>
              <c:f>'grad school'!$B$31:$B$34</c:f>
              <c:numCache>
                <c:formatCode>##\%</c:formatCode>
                <c:ptCount val="4"/>
                <c:pt idx="0">
                  <c:v>78.2</c:v>
                </c:pt>
                <c:pt idx="1">
                  <c:v>14.2</c:v>
                </c:pt>
                <c:pt idx="2">
                  <c:v>5.6</c:v>
                </c:pt>
                <c:pt idx="3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9BC-4FAA-9042-2490582512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695283704093064"/>
          <c:y val="9.4290151726335078E-2"/>
          <c:w val="0.52884747481499683"/>
          <c:h val="0.7507291625184182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441-4D6D-AA4C-594FD8FB0E2A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441-4D6D-AA4C-594FD8FB0E2A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441-4D6D-AA4C-594FD8FB0E2A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441-4D6D-AA4C-594FD8FB0E2A}"/>
              </c:ext>
            </c:extLst>
          </c:dPt>
          <c:dLbls>
            <c:dLbl>
              <c:idx val="0"/>
              <c:layout>
                <c:manualLayout>
                  <c:x val="0.221004283811016"/>
                  <c:y val="0.1104394772922510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441-4D6D-AA4C-594FD8FB0E2A}"/>
                </c:ext>
              </c:extLst>
            </c:dLbl>
            <c:dLbl>
              <c:idx val="3"/>
              <c:layout>
                <c:manualLayout>
                  <c:x val="-1.1860752657403965E-2"/>
                  <c:y val="2.3943974467648291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441-4D6D-AA4C-594FD8FB0E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degrees!$B$5:$B$8</c:f>
              <c:strCache>
                <c:ptCount val="4"/>
                <c:pt idx="0">
                  <c:v>Master's</c:v>
                </c:pt>
                <c:pt idx="1">
                  <c:v>Professional</c:v>
                </c:pt>
                <c:pt idx="2">
                  <c:v>Doctoral</c:v>
                </c:pt>
                <c:pt idx="3">
                  <c:v>Other (e.g., Barch)</c:v>
                </c:pt>
              </c:strCache>
            </c:strRef>
          </c:cat>
          <c:val>
            <c:numRef>
              <c:f>degrees!$C$5:$C$8</c:f>
              <c:numCache>
                <c:formatCode>##\%</c:formatCode>
                <c:ptCount val="4"/>
                <c:pt idx="0">
                  <c:v>61</c:v>
                </c:pt>
                <c:pt idx="1">
                  <c:v>20.6</c:v>
                </c:pt>
                <c:pt idx="2">
                  <c:v>18.399999999999999</c:v>
                </c:pt>
                <c:pt idx="3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41-4D6D-AA4C-594FD8FB0E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442-4719-8AD7-2663102A8EB4}"/>
              </c:ext>
            </c:extLst>
          </c:dPt>
          <c:dPt>
            <c:idx val="1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442-4719-8AD7-2663102A8EB4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442-4719-8AD7-2663102A8EB4}"/>
              </c:ext>
            </c:extLst>
          </c:dPt>
          <c:dPt>
            <c:idx val="3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442-4719-8AD7-2663102A8EB4}"/>
              </c:ext>
            </c:extLst>
          </c:dPt>
          <c:dPt>
            <c:idx val="4"/>
            <c:bubble3D val="0"/>
            <c:spPr>
              <a:solidFill>
                <a:schemeClr val="accent2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442-4719-8AD7-2663102A8EB4}"/>
              </c:ext>
            </c:extLst>
          </c:dPt>
          <c:dLbls>
            <c:dLbl>
              <c:idx val="0"/>
              <c:layout>
                <c:manualLayout>
                  <c:x val="0.18568525809273842"/>
                  <c:y val="-6.770768822436520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442-4719-8AD7-2663102A8EB4}"/>
                </c:ext>
              </c:extLst>
            </c:dLbl>
            <c:dLbl>
              <c:idx val="1"/>
              <c:layout>
                <c:manualLayout>
                  <c:x val="-2.6731846019247645E-2"/>
                  <c:y val="0.2142201185525966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442-4719-8AD7-2663102A8E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degrees!$B$11:$B$15</c:f>
              <c:strCache>
                <c:ptCount val="5"/>
                <c:pt idx="0">
                  <c:v>JD</c:v>
                </c:pt>
                <c:pt idx="1">
                  <c:v>DVM</c:v>
                </c:pt>
                <c:pt idx="2">
                  <c:v>MD</c:v>
                </c:pt>
                <c:pt idx="3">
                  <c:v>PharmD</c:v>
                </c:pt>
                <c:pt idx="4">
                  <c:v>DPT</c:v>
                </c:pt>
              </c:strCache>
            </c:strRef>
          </c:cat>
          <c:val>
            <c:numRef>
              <c:f>degrees!$C$11:$C$15</c:f>
              <c:numCache>
                <c:formatCode>##\%</c:formatCode>
                <c:ptCount val="5"/>
                <c:pt idx="0">
                  <c:v>33.799999999999997</c:v>
                </c:pt>
                <c:pt idx="1">
                  <c:v>20.8</c:v>
                </c:pt>
                <c:pt idx="2">
                  <c:v>14.3</c:v>
                </c:pt>
                <c:pt idx="3">
                  <c:v>9.1</c:v>
                </c:pt>
                <c:pt idx="4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442-4719-8AD7-2663102A8E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experiences!$J$1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9.8364335139062711E-17"/>
                  <c:y val="6.62539941998876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18D-4F00-9D35-AF27C8C53BDE}"/>
                </c:ext>
              </c:extLst>
            </c:dLbl>
            <c:dLbl>
              <c:idx val="5"/>
              <c:layout>
                <c:manualLayout>
                  <c:x val="0"/>
                  <c:y val="6.09509763985743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18D-4F00-9D35-AF27C8C53B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experiences!$I$2:$I$7</c:f>
              <c:strCache>
                <c:ptCount val="6"/>
                <c:pt idx="0">
                  <c:v>Internship/job in field</c:v>
                </c:pt>
                <c:pt idx="1">
                  <c:v>Class project</c:v>
                </c:pt>
                <c:pt idx="2">
                  <c:v>Research w/ faculty</c:v>
                </c:pt>
                <c:pt idx="3">
                  <c:v>Student teaching</c:v>
                </c:pt>
                <c:pt idx="4">
                  <c:v>Co-op</c:v>
                </c:pt>
                <c:pt idx="5">
                  <c:v>Practicum</c:v>
                </c:pt>
              </c:strCache>
            </c:strRef>
          </c:cat>
          <c:val>
            <c:numRef>
              <c:f>experiences!$J$2:$J$7</c:f>
              <c:numCache>
                <c:formatCode>0%</c:formatCode>
                <c:ptCount val="6"/>
                <c:pt idx="0">
                  <c:v>0.65300000000000002</c:v>
                </c:pt>
                <c:pt idx="1">
                  <c:v>0.254</c:v>
                </c:pt>
                <c:pt idx="2">
                  <c:v>0.246</c:v>
                </c:pt>
                <c:pt idx="3">
                  <c:v>0.107</c:v>
                </c:pt>
                <c:pt idx="4">
                  <c:v>7.4999999999999997E-2</c:v>
                </c:pt>
                <c:pt idx="5">
                  <c:v>6.6000000000000003E-2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AC-42F6-B766-464E61A5DB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7"/>
        <c:axId val="350445344"/>
        <c:axId val="350441984"/>
      </c:barChart>
      <c:catAx>
        <c:axId val="3504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41984"/>
        <c:crosses val="autoZero"/>
        <c:auto val="1"/>
        <c:lblAlgn val="ctr"/>
        <c:lblOffset val="100"/>
        <c:noMultiLvlLbl val="0"/>
      </c:catAx>
      <c:valAx>
        <c:axId val="3504419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453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1831365653976"/>
          <c:y val="0.13004333635183707"/>
          <c:w val="0.72288704213187926"/>
          <c:h val="0.66480241442616417"/>
        </c:manualLayout>
      </c:layout>
      <c:pieChart>
        <c:varyColors val="1"/>
        <c:ser>
          <c:idx val="0"/>
          <c:order val="0"/>
          <c:tx>
            <c:strRef>
              <c:f>Excited!$B$1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AC-4D96-BA06-FA11188C6CF8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AC-4D96-BA06-FA11188C6CF8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AC-4D96-BA06-FA11188C6CF8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1AC-4D96-BA06-FA11188C6CF8}"/>
              </c:ext>
            </c:extLst>
          </c:dPt>
          <c:dLbls>
            <c:dLbl>
              <c:idx val="0"/>
              <c:layout>
                <c:manualLayout>
                  <c:x val="0.22798482356377722"/>
                  <c:y val="-3.88093869008707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1AC-4D96-BA06-FA11188C6CF8}"/>
                </c:ext>
              </c:extLst>
            </c:dLbl>
            <c:dLbl>
              <c:idx val="1"/>
              <c:layout>
                <c:manualLayout>
                  <c:x val="-0.20901602481114598"/>
                  <c:y val="0.1427606566750884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1AC-4D96-BA06-FA11188C6CF8}"/>
                </c:ext>
              </c:extLst>
            </c:dLbl>
            <c:dLbl>
              <c:idx val="2"/>
              <c:layout>
                <c:manualLayout>
                  <c:x val="-1.7083205800561596E-4"/>
                  <c:y val="-3.82474208589588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9241029734165667"/>
                      <c:h val="0.267731946012711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1AC-4D96-BA06-FA11188C6CF8}"/>
                </c:ext>
              </c:extLst>
            </c:dLbl>
            <c:dLbl>
              <c:idx val="3"/>
              <c:layout>
                <c:manualLayout>
                  <c:x val="-0.10770038873298721"/>
                  <c:y val="-3.6540843025347587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38959096801631"/>
                      <c:h val="0.223211948132883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21AC-4D96-BA06-FA11188C6C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Excited!$A$2:$A$5</c:f>
              <c:strCache>
                <c:ptCount val="4"/>
                <c:pt idx="0">
                  <c:v>Very excited - Confident that this is what I want to do</c:v>
                </c:pt>
                <c:pt idx="1">
                  <c:v>Excited - Fairly sure</c:v>
                </c:pt>
                <c:pt idx="2">
                  <c:v>A bit confused/uncertain - Not really sure</c:v>
                </c:pt>
                <c:pt idx="3">
                  <c:v>Very confused/uncertain – Don’t know</c:v>
                </c:pt>
              </c:strCache>
            </c:strRef>
          </c:cat>
          <c:val>
            <c:numRef>
              <c:f>Excited!$B$2:$B$5</c:f>
              <c:numCache>
                <c:formatCode>##\%</c:formatCode>
                <c:ptCount val="4"/>
                <c:pt idx="0">
                  <c:v>48.8</c:v>
                </c:pt>
                <c:pt idx="1">
                  <c:v>36.299999999999997</c:v>
                </c:pt>
                <c:pt idx="2">
                  <c:v>13.2</c:v>
                </c:pt>
                <c:pt idx="3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1AC-4D96-BA06-FA11188C6C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594116360454944"/>
          <c:y val="3.5515958919450467E-2"/>
          <c:w val="0.62556583552055989"/>
          <c:h val="0.577999986271569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experiences!$J$36</c:f>
              <c:strCache>
                <c:ptCount val="1"/>
                <c:pt idx="0">
                  <c:v>Very helpful</c:v>
                </c:pt>
              </c:strCache>
            </c:strRef>
          </c:tx>
          <c:spPr>
            <a:solidFill>
              <a:schemeClr val="accent2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experiences!$I$37:$I$42</c:f>
              <c:strCache>
                <c:ptCount val="6"/>
                <c:pt idx="0">
                  <c:v>Practicum</c:v>
                </c:pt>
                <c:pt idx="1">
                  <c:v>Co-op</c:v>
                </c:pt>
                <c:pt idx="2">
                  <c:v>Student teaching</c:v>
                </c:pt>
                <c:pt idx="3">
                  <c:v>Research w/ faculty</c:v>
                </c:pt>
                <c:pt idx="4">
                  <c:v>Class project</c:v>
                </c:pt>
                <c:pt idx="5">
                  <c:v>Internship</c:v>
                </c:pt>
              </c:strCache>
            </c:strRef>
          </c:cat>
          <c:val>
            <c:numRef>
              <c:f>experiences!$J$37:$J$42</c:f>
              <c:numCache>
                <c:formatCode>0%</c:formatCode>
                <c:ptCount val="6"/>
                <c:pt idx="0">
                  <c:v>0.39500000000000002</c:v>
                </c:pt>
                <c:pt idx="1">
                  <c:v>0.63600000000000001</c:v>
                </c:pt>
                <c:pt idx="2">
                  <c:v>0.39600000000000002</c:v>
                </c:pt>
                <c:pt idx="3">
                  <c:v>0.45900000000000002</c:v>
                </c:pt>
                <c:pt idx="4">
                  <c:v>0.19700000000000001</c:v>
                </c:pt>
                <c:pt idx="5">
                  <c:v>0.629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8D-4081-9D74-180C9B78DE5C}"/>
            </c:ext>
          </c:extLst>
        </c:ser>
        <c:ser>
          <c:idx val="1"/>
          <c:order val="1"/>
          <c:tx>
            <c:strRef>
              <c:f>experiences!$K$36</c:f>
              <c:strCache>
                <c:ptCount val="1"/>
                <c:pt idx="0">
                  <c:v>Somewhat helpful</c:v>
                </c:pt>
              </c:strCache>
            </c:strRef>
          </c:tx>
          <c:spPr>
            <a:solidFill>
              <a:schemeClr val="accent2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experiences!$I$37:$I$42</c:f>
              <c:strCache>
                <c:ptCount val="6"/>
                <c:pt idx="0">
                  <c:v>Practicum</c:v>
                </c:pt>
                <c:pt idx="1">
                  <c:v>Co-op</c:v>
                </c:pt>
                <c:pt idx="2">
                  <c:v>Student teaching</c:v>
                </c:pt>
                <c:pt idx="3">
                  <c:v>Research w/ faculty</c:v>
                </c:pt>
                <c:pt idx="4">
                  <c:v>Class project</c:v>
                </c:pt>
                <c:pt idx="5">
                  <c:v>Internship</c:v>
                </c:pt>
              </c:strCache>
            </c:strRef>
          </c:cat>
          <c:val>
            <c:numRef>
              <c:f>experiences!$K$37:$K$42</c:f>
              <c:numCache>
                <c:formatCode>0%</c:formatCode>
                <c:ptCount val="6"/>
                <c:pt idx="0">
                  <c:v>0.41199999999999998</c:v>
                </c:pt>
                <c:pt idx="1">
                  <c:v>0.25</c:v>
                </c:pt>
                <c:pt idx="2">
                  <c:v>0.42199999999999999</c:v>
                </c:pt>
                <c:pt idx="3">
                  <c:v>0.36399999999999999</c:v>
                </c:pt>
                <c:pt idx="4">
                  <c:v>0.48099999999999998</c:v>
                </c:pt>
                <c:pt idx="5">
                  <c:v>0.27500000000000002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8D-4081-9D74-180C9B78DE5C}"/>
            </c:ext>
          </c:extLst>
        </c:ser>
        <c:ser>
          <c:idx val="2"/>
          <c:order val="2"/>
          <c:tx>
            <c:strRef>
              <c:f>experiences!$L$36</c:f>
              <c:strCache>
                <c:ptCount val="1"/>
                <c:pt idx="0">
                  <c:v>Not very/Not at all helpful</c:v>
                </c:pt>
              </c:strCache>
            </c:strRef>
          </c:tx>
          <c:spPr>
            <a:solidFill>
              <a:schemeClr val="accent2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experiences!$I$37:$I$42</c:f>
              <c:strCache>
                <c:ptCount val="6"/>
                <c:pt idx="0">
                  <c:v>Practicum</c:v>
                </c:pt>
                <c:pt idx="1">
                  <c:v>Co-op</c:v>
                </c:pt>
                <c:pt idx="2">
                  <c:v>Student teaching</c:v>
                </c:pt>
                <c:pt idx="3">
                  <c:v>Research w/ faculty</c:v>
                </c:pt>
                <c:pt idx="4">
                  <c:v>Class project</c:v>
                </c:pt>
                <c:pt idx="5">
                  <c:v>Internship</c:v>
                </c:pt>
              </c:strCache>
            </c:strRef>
          </c:cat>
          <c:val>
            <c:numRef>
              <c:f>experiences!$L$37:$L$42</c:f>
              <c:numCache>
                <c:formatCode>0%</c:formatCode>
                <c:ptCount val="6"/>
                <c:pt idx="0">
                  <c:v>0.193</c:v>
                </c:pt>
                <c:pt idx="1">
                  <c:v>0.11499999999999999</c:v>
                </c:pt>
                <c:pt idx="2">
                  <c:v>0.18099999999999999</c:v>
                </c:pt>
                <c:pt idx="3">
                  <c:v>0.17799999999999999</c:v>
                </c:pt>
                <c:pt idx="4">
                  <c:v>0.32300000000000001</c:v>
                </c:pt>
                <c:pt idx="5">
                  <c:v>9.6000000000000002E-2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8D-4081-9D74-180C9B78DE5C}"/>
            </c:ext>
          </c:extLst>
        </c:ser>
        <c:ser>
          <c:idx val="3"/>
          <c:order val="3"/>
          <c:tx>
            <c:strRef>
              <c:f>experiences!$M$36</c:f>
              <c:strCache>
                <c:ptCount val="1"/>
              </c:strCache>
            </c:strRef>
          </c:tx>
          <c:spPr>
            <a:solidFill>
              <a:schemeClr val="accent2">
                <a:tint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experiences!$I$37:$I$42</c:f>
              <c:strCache>
                <c:ptCount val="6"/>
                <c:pt idx="0">
                  <c:v>Practicum</c:v>
                </c:pt>
                <c:pt idx="1">
                  <c:v>Co-op</c:v>
                </c:pt>
                <c:pt idx="2">
                  <c:v>Student teaching</c:v>
                </c:pt>
                <c:pt idx="3">
                  <c:v>Research w/ faculty</c:v>
                </c:pt>
                <c:pt idx="4">
                  <c:v>Class project</c:v>
                </c:pt>
                <c:pt idx="5">
                  <c:v>Internship</c:v>
                </c:pt>
              </c:strCache>
            </c:strRef>
          </c:cat>
          <c:val>
            <c:numRef>
              <c:f>experiences!$M$37:$M$42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3-678D-4081-9D74-180C9B78DE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350444784"/>
        <c:axId val="350444224"/>
      </c:barChart>
      <c:catAx>
        <c:axId val="350444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44224"/>
        <c:crosses val="autoZero"/>
        <c:auto val="1"/>
        <c:lblAlgn val="ctr"/>
        <c:lblOffset val="100"/>
        <c:noMultiLvlLbl val="0"/>
      </c:catAx>
      <c:valAx>
        <c:axId val="35044422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4478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22777777777777777"/>
          <c:y val="0.70136468228979043"/>
          <c:w val="0.74444444444444446"/>
          <c:h val="0.172715099723067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'Career centers'!$C$2</c:f>
              <c:strCache>
                <c:ptCount val="1"/>
                <c:pt idx="0">
                  <c:v>Career Development Center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'Career centers'!$D$1:$L$1</c:f>
              <c:strCache>
                <c:ptCount val="9"/>
                <c:pt idx="0">
                  <c:v>CALS</c:v>
                </c:pt>
                <c:pt idx="1">
                  <c:v>Design</c:v>
                </c:pt>
                <c:pt idx="2">
                  <c:v>CED</c:v>
                </c:pt>
                <c:pt idx="3">
                  <c:v>COE</c:v>
                </c:pt>
                <c:pt idx="4">
                  <c:v>CNR</c:v>
                </c:pt>
                <c:pt idx="5">
                  <c:v>CHASS</c:v>
                </c:pt>
                <c:pt idx="6">
                  <c:v>COS</c:v>
                </c:pt>
                <c:pt idx="7">
                  <c:v>COT</c:v>
                </c:pt>
                <c:pt idx="8">
                  <c:v>PCOM</c:v>
                </c:pt>
              </c:strCache>
            </c:strRef>
          </c:cat>
          <c:val>
            <c:numRef>
              <c:f>'Career centers'!$D$2:$L$2</c:f>
              <c:numCache>
                <c:formatCode>0%</c:formatCode>
                <c:ptCount val="9"/>
                <c:pt idx="0">
                  <c:v>0.315</c:v>
                </c:pt>
                <c:pt idx="1">
                  <c:v>5.1999999999999998E-2</c:v>
                </c:pt>
                <c:pt idx="2">
                  <c:v>0.222</c:v>
                </c:pt>
                <c:pt idx="3">
                  <c:v>0.58899999999999997</c:v>
                </c:pt>
                <c:pt idx="4">
                  <c:v>0.318</c:v>
                </c:pt>
                <c:pt idx="5">
                  <c:v>0.46100000000000002</c:v>
                </c:pt>
                <c:pt idx="6">
                  <c:v>0.48199999999999998</c:v>
                </c:pt>
                <c:pt idx="7">
                  <c:v>0.26600000000000001</c:v>
                </c:pt>
                <c:pt idx="8">
                  <c:v>0.42699999999999999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89-4D1A-913D-3F7718370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7"/>
        <c:axId val="350436384"/>
        <c:axId val="350443664"/>
      </c:barChart>
      <c:catAx>
        <c:axId val="35043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43664"/>
        <c:crosses val="autoZero"/>
        <c:auto val="1"/>
        <c:lblAlgn val="ctr"/>
        <c:lblOffset val="100"/>
        <c:noMultiLvlLbl val="0"/>
      </c:catAx>
      <c:valAx>
        <c:axId val="350443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36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'Career centers'!$C$9:$C$12</c:f>
              <c:strCache>
                <c:ptCount val="4"/>
                <c:pt idx="0">
                  <c:v>PCOM -&gt; PCOM Career Development Center </c:v>
                </c:pt>
                <c:pt idx="1">
                  <c:v>COT -&gt; COT Career Services</c:v>
                </c:pt>
                <c:pt idx="2">
                  <c:v>Design -&gt; Design Career Services</c:v>
                </c:pt>
                <c:pt idx="3">
                  <c:v>CALS -&gt; CALS Career Services</c:v>
                </c:pt>
              </c:strCache>
            </c:strRef>
          </c:cat>
          <c:val>
            <c:numRef>
              <c:f>'Career centers'!$D$9:$D$12</c:f>
              <c:numCache>
                <c:formatCode>0%</c:formatCode>
                <c:ptCount val="4"/>
                <c:pt idx="0">
                  <c:v>0.64</c:v>
                </c:pt>
                <c:pt idx="1">
                  <c:v>0.91</c:v>
                </c:pt>
                <c:pt idx="2">
                  <c:v>0.7</c:v>
                </c:pt>
                <c:pt idx="3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3B-4F6D-AAA5-C1F3D7E9C8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350736128"/>
        <c:axId val="350736688"/>
      </c:barChart>
      <c:catAx>
        <c:axId val="350736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736688"/>
        <c:crosses val="autoZero"/>
        <c:auto val="1"/>
        <c:lblAlgn val="ctr"/>
        <c:lblOffset val="100"/>
        <c:noMultiLvlLbl val="0"/>
      </c:catAx>
      <c:valAx>
        <c:axId val="350736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736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'Career centers'!$D$28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2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'Career centers'!$C$29:$C$33</c:f>
              <c:strCache>
                <c:ptCount val="5"/>
                <c:pt idx="0">
                  <c:v>PCOM Career Development Center</c:v>
                </c:pt>
                <c:pt idx="1">
                  <c:v>College of Textiles Career Services</c:v>
                </c:pt>
                <c:pt idx="2">
                  <c:v>College of Design Career Services</c:v>
                </c:pt>
                <c:pt idx="3">
                  <c:v>CALS Career Services</c:v>
                </c:pt>
                <c:pt idx="4">
                  <c:v>Career Development Center</c:v>
                </c:pt>
              </c:strCache>
            </c:strRef>
          </c:cat>
          <c:val>
            <c:numRef>
              <c:f>'Career centers'!$D$29:$D$33</c:f>
              <c:numCache>
                <c:formatCode>0%</c:formatCode>
                <c:ptCount val="5"/>
                <c:pt idx="0">
                  <c:v>0.46200000000000002</c:v>
                </c:pt>
                <c:pt idx="1">
                  <c:v>0.76600000000000001</c:v>
                </c:pt>
                <c:pt idx="2">
                  <c:v>0.309</c:v>
                </c:pt>
                <c:pt idx="3">
                  <c:v>0.46700000000000003</c:v>
                </c:pt>
                <c:pt idx="4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2E-4E21-9DF1-102EB67D6F63}"/>
            </c:ext>
          </c:extLst>
        </c:ser>
        <c:ser>
          <c:idx val="1"/>
          <c:order val="1"/>
          <c:tx>
            <c:strRef>
              <c:f>'Career centers'!$E$28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2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'Career centers'!$C$29:$C$33</c:f>
              <c:strCache>
                <c:ptCount val="5"/>
                <c:pt idx="0">
                  <c:v>PCOM Career Development Center</c:v>
                </c:pt>
                <c:pt idx="1">
                  <c:v>College of Textiles Career Services</c:v>
                </c:pt>
                <c:pt idx="2">
                  <c:v>College of Design Career Services</c:v>
                </c:pt>
                <c:pt idx="3">
                  <c:v>CALS Career Services</c:v>
                </c:pt>
                <c:pt idx="4">
                  <c:v>Career Development Center</c:v>
                </c:pt>
              </c:strCache>
            </c:strRef>
          </c:cat>
          <c:val>
            <c:numRef>
              <c:f>'Career centers'!$E$29:$E$33</c:f>
              <c:numCache>
                <c:formatCode>0%</c:formatCode>
                <c:ptCount val="5"/>
                <c:pt idx="0">
                  <c:v>0.42299999999999999</c:v>
                </c:pt>
                <c:pt idx="1">
                  <c:v>0.20200000000000001</c:v>
                </c:pt>
                <c:pt idx="2">
                  <c:v>0.436</c:v>
                </c:pt>
                <c:pt idx="3">
                  <c:v>0.38</c:v>
                </c:pt>
                <c:pt idx="4">
                  <c:v>0.505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2E-4E21-9DF1-102EB67D6F63}"/>
            </c:ext>
          </c:extLst>
        </c:ser>
        <c:ser>
          <c:idx val="2"/>
          <c:order val="2"/>
          <c:tx>
            <c:strRef>
              <c:f>'Career centers'!$F$28</c:f>
              <c:strCache>
                <c:ptCount val="1"/>
                <c:pt idx="0">
                  <c:v>Fair</c:v>
                </c:pt>
              </c:strCache>
            </c:strRef>
          </c:tx>
          <c:spPr>
            <a:solidFill>
              <a:schemeClr val="accent2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5.555554745471749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72E-4E21-9DF1-102EB67D6F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'Career centers'!$C$29:$C$33</c:f>
              <c:strCache>
                <c:ptCount val="5"/>
                <c:pt idx="0">
                  <c:v>PCOM Career Development Center</c:v>
                </c:pt>
                <c:pt idx="1">
                  <c:v>College of Textiles Career Services</c:v>
                </c:pt>
                <c:pt idx="2">
                  <c:v>College of Design Career Services</c:v>
                </c:pt>
                <c:pt idx="3">
                  <c:v>CALS Career Services</c:v>
                </c:pt>
                <c:pt idx="4">
                  <c:v>Career Development Center</c:v>
                </c:pt>
              </c:strCache>
            </c:strRef>
          </c:cat>
          <c:val>
            <c:numRef>
              <c:f>'Career centers'!$F$29:$F$33</c:f>
              <c:numCache>
                <c:formatCode>0%</c:formatCode>
                <c:ptCount val="5"/>
                <c:pt idx="0">
                  <c:v>0.106</c:v>
                </c:pt>
                <c:pt idx="1">
                  <c:v>3.2000000000000001E-2</c:v>
                </c:pt>
                <c:pt idx="2">
                  <c:v>0.182</c:v>
                </c:pt>
                <c:pt idx="3">
                  <c:v>0.13</c:v>
                </c:pt>
                <c:pt idx="4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2E-4E21-9DF1-102EB67D6F63}"/>
            </c:ext>
          </c:extLst>
        </c:ser>
        <c:ser>
          <c:idx val="3"/>
          <c:order val="3"/>
          <c:tx>
            <c:strRef>
              <c:f>'Career centers'!$G$28</c:f>
              <c:strCache>
                <c:ptCount val="1"/>
                <c:pt idx="0">
                  <c:v>Poor/Very Poor</c:v>
                </c:pt>
              </c:strCache>
            </c:strRef>
          </c:tx>
          <c:spPr>
            <a:solidFill>
              <a:schemeClr val="accent2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222218981886858E-2"/>
                  <c:y val="-1.1594744489990248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72E-4E21-9DF1-102EB67D6F6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2E-4E21-9DF1-102EB67D6F63}"/>
                </c:ext>
              </c:extLst>
            </c:dLbl>
            <c:dLbl>
              <c:idx val="3"/>
              <c:layout>
                <c:manualLayout>
                  <c:x val="9.2592579091195816E-3"/>
                  <c:y val="-5.797372244995124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72E-4E21-9DF1-102EB67D6F63}"/>
                </c:ext>
              </c:extLst>
            </c:dLbl>
            <c:dLbl>
              <c:idx val="4"/>
              <c:layout>
                <c:manualLayout>
                  <c:x val="9.2592579091195816E-3"/>
                  <c:y val="-1.44934306124878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72E-4E21-9DF1-102EB67D6F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'Career centers'!$C$29:$C$33</c:f>
              <c:strCache>
                <c:ptCount val="5"/>
                <c:pt idx="0">
                  <c:v>PCOM Career Development Center</c:v>
                </c:pt>
                <c:pt idx="1">
                  <c:v>College of Textiles Career Services</c:v>
                </c:pt>
                <c:pt idx="2">
                  <c:v>College of Design Career Services</c:v>
                </c:pt>
                <c:pt idx="3">
                  <c:v>CALS Career Services</c:v>
                </c:pt>
                <c:pt idx="4">
                  <c:v>Career Development Center</c:v>
                </c:pt>
              </c:strCache>
            </c:strRef>
          </c:cat>
          <c:val>
            <c:numRef>
              <c:f>'Career centers'!$G$29:$G$33</c:f>
              <c:numCache>
                <c:formatCode>0%</c:formatCode>
                <c:ptCount val="5"/>
                <c:pt idx="0">
                  <c:v>0.01</c:v>
                </c:pt>
                <c:pt idx="1">
                  <c:v>0</c:v>
                </c:pt>
                <c:pt idx="2">
                  <c:v>7.2999999999999995E-2</c:v>
                </c:pt>
                <c:pt idx="3">
                  <c:v>2.1999999999999999E-2</c:v>
                </c:pt>
                <c:pt idx="4">
                  <c:v>2.6000000000000002E-2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2E-4E21-9DF1-102EB67D6F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431435119"/>
        <c:axId val="431443855"/>
      </c:barChart>
      <c:catAx>
        <c:axId val="4314351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443855"/>
        <c:crosses val="autoZero"/>
        <c:auto val="1"/>
        <c:lblAlgn val="ctr"/>
        <c:lblOffset val="100"/>
        <c:noMultiLvlLbl val="0"/>
      </c:catAx>
      <c:valAx>
        <c:axId val="431443855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43511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892660558083909"/>
          <c:y val="0.91487574763933832"/>
          <c:w val="0.57399860396637448"/>
          <c:h val="7.24752940696056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'career activities'!$B$13</c:f>
              <c:strCache>
                <c:ptCount val="1"/>
                <c:pt idx="0">
                  <c:v>Working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'career activities'!$A$14:$A$15</c:f>
              <c:strCache>
                <c:ptCount val="2"/>
                <c:pt idx="0">
                  <c:v>ePACK</c:v>
                </c:pt>
                <c:pt idx="1">
                  <c:v>Attended career fair</c:v>
                </c:pt>
              </c:strCache>
            </c:strRef>
          </c:cat>
          <c:val>
            <c:numRef>
              <c:f>'career activities'!$B$14:$B$15</c:f>
              <c:numCache>
                <c:formatCode>0%</c:formatCode>
                <c:ptCount val="2"/>
                <c:pt idx="0">
                  <c:v>0.72199999999999998</c:v>
                </c:pt>
                <c:pt idx="1">
                  <c:v>0.69299999999999995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CD-4FEA-9E53-1B65430B79EF}"/>
            </c:ext>
          </c:extLst>
        </c:ser>
        <c:ser>
          <c:idx val="1"/>
          <c:order val="1"/>
          <c:tx>
            <c:strRef>
              <c:f>'career activities'!$C$13</c:f>
              <c:strCache>
                <c:ptCount val="1"/>
                <c:pt idx="0">
                  <c:v>Grad/Prof School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'career activities'!$A$14:$A$15</c:f>
              <c:strCache>
                <c:ptCount val="2"/>
                <c:pt idx="0">
                  <c:v>ePACK</c:v>
                </c:pt>
                <c:pt idx="1">
                  <c:v>Attended career fair</c:v>
                </c:pt>
              </c:strCache>
            </c:strRef>
          </c:cat>
          <c:val>
            <c:numRef>
              <c:f>'career activities'!$C$14:$C$15</c:f>
              <c:numCache>
                <c:formatCode>0%</c:formatCode>
                <c:ptCount val="2"/>
                <c:pt idx="0">
                  <c:v>0.65900000000000003</c:v>
                </c:pt>
                <c:pt idx="1">
                  <c:v>0.61299999999999999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CD-4FEA-9E53-1B65430B79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10"/>
        <c:axId val="334547535"/>
        <c:axId val="334548783"/>
      </c:barChart>
      <c:catAx>
        <c:axId val="334547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548783"/>
        <c:crosses val="autoZero"/>
        <c:auto val="1"/>
        <c:lblAlgn val="ctr"/>
        <c:lblOffset val="100"/>
        <c:noMultiLvlLbl val="0"/>
      </c:catAx>
      <c:valAx>
        <c:axId val="334548783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547535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986-403F-A3A4-35CDC2909273}"/>
              </c:ext>
            </c:extLst>
          </c:dPt>
          <c:dPt>
            <c:idx val="1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986-403F-A3A4-35CDC2909273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986-403F-A3A4-35CDC2909273}"/>
              </c:ext>
            </c:extLst>
          </c:dPt>
          <c:dPt>
            <c:idx val="3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986-403F-A3A4-35CDC2909273}"/>
              </c:ext>
            </c:extLst>
          </c:dPt>
          <c:dPt>
            <c:idx val="4"/>
            <c:bubble3D val="0"/>
            <c:spPr>
              <a:solidFill>
                <a:schemeClr val="accent2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986-403F-A3A4-35CDC2909273}"/>
              </c:ext>
            </c:extLst>
          </c:dPt>
          <c:dLbls>
            <c:dLbl>
              <c:idx val="1"/>
              <c:layout>
                <c:manualLayout>
                  <c:x val="2.0893440912783362E-2"/>
                  <c:y val="0.2362575011970151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986-403F-A3A4-35CDC29092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Satisfaction!$B$1:$F$1</c:f>
              <c:strCache>
                <c:ptCount val="5"/>
                <c:pt idx="0">
                  <c:v>Very Satisfied</c:v>
                </c:pt>
                <c:pt idx="1">
                  <c:v> Satisfied</c:v>
                </c:pt>
                <c:pt idx="2">
                  <c:v>Neutral</c:v>
                </c:pt>
                <c:pt idx="3">
                  <c:v> Dissatisfied</c:v>
                </c:pt>
                <c:pt idx="4">
                  <c:v> Very Dissatisfied</c:v>
                </c:pt>
              </c:strCache>
            </c:strRef>
          </c:cat>
          <c:val>
            <c:numRef>
              <c:f>Satisfaction!$B$2:$F$2</c:f>
              <c:numCache>
                <c:formatCode>0%</c:formatCode>
                <c:ptCount val="5"/>
                <c:pt idx="0">
                  <c:v>0.29399999999999998</c:v>
                </c:pt>
                <c:pt idx="1">
                  <c:v>0.40500000000000003</c:v>
                </c:pt>
                <c:pt idx="2">
                  <c:v>0.23400000000000001</c:v>
                </c:pt>
                <c:pt idx="3">
                  <c:v>5.0999999999999997E-2</c:v>
                </c:pt>
                <c:pt idx="4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986-403F-A3A4-35CDC29092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20802686420029"/>
          <c:y val="9.4426609556427399E-2"/>
          <c:w val="0.56288354724486933"/>
          <c:h val="0.73858581767978149"/>
        </c:manualLayout>
      </c:layout>
      <c:pieChart>
        <c:varyColors val="1"/>
        <c:ser>
          <c:idx val="0"/>
          <c:order val="0"/>
          <c:tx>
            <c:strRef>
              <c:f>Prepared!$B$2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23-4D9D-8EE1-51A7E7712324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23-4D9D-8EE1-51A7E7712324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423-4D9D-8EE1-51A7E7712324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423-4D9D-8EE1-51A7E7712324}"/>
              </c:ext>
            </c:extLst>
          </c:dPt>
          <c:dLbls>
            <c:dLbl>
              <c:idx val="0"/>
              <c:layout>
                <c:manualLayout>
                  <c:x val="0.24647276742715715"/>
                  <c:y val="-2.77916487930540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91754202321008"/>
                      <c:h val="0.215302890028889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423-4D9D-8EE1-51A7E77123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Prepared!$A$3:$A$6</c:f>
              <c:strCache>
                <c:ptCount val="4"/>
                <c:pt idx="0">
                  <c:v>Very prepared</c:v>
                </c:pt>
                <c:pt idx="1">
                  <c:v>Somewhat prepared</c:v>
                </c:pt>
                <c:pt idx="2">
                  <c:v>Somewhat unprepared</c:v>
                </c:pt>
                <c:pt idx="3">
                  <c:v>Very unprepared</c:v>
                </c:pt>
              </c:strCache>
            </c:strRef>
          </c:cat>
          <c:val>
            <c:numRef>
              <c:f>Prepared!$B$3:$B$6</c:f>
              <c:numCache>
                <c:formatCode>##\%</c:formatCode>
                <c:ptCount val="4"/>
                <c:pt idx="0">
                  <c:v>49.6</c:v>
                </c:pt>
                <c:pt idx="1">
                  <c:v>44.4</c:v>
                </c:pt>
                <c:pt idx="2">
                  <c:v>4.7</c:v>
                </c:pt>
                <c:pt idx="3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423-4D9D-8EE1-51A7E77123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plans!$J$3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2.8746064957957261E-3"/>
                  <c:y val="6.12768928123511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B62-4BA2-9027-2404BAD474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plans!$I$4:$I$7</c:f>
              <c:strCache>
                <c:ptCount val="4"/>
                <c:pt idx="0">
                  <c:v>Employment</c:v>
                </c:pt>
                <c:pt idx="1">
                  <c:v>Seeking Employment</c:v>
                </c:pt>
                <c:pt idx="2">
                  <c:v>Graduate School</c:v>
                </c:pt>
                <c:pt idx="3">
                  <c:v>Other</c:v>
                </c:pt>
              </c:strCache>
            </c:strRef>
          </c:cat>
          <c:val>
            <c:numRef>
              <c:f>plans!$J$4:$J$7</c:f>
              <c:numCache>
                <c:formatCode>0%</c:formatCode>
                <c:ptCount val="4"/>
                <c:pt idx="0">
                  <c:v>0.49</c:v>
                </c:pt>
                <c:pt idx="1">
                  <c:v>0.24</c:v>
                </c:pt>
                <c:pt idx="2">
                  <c:v>0.24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62-4BA2-9027-2404BAD474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1100170832"/>
        <c:axId val="1100167920"/>
      </c:barChart>
      <c:catAx>
        <c:axId val="1100170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0167920"/>
        <c:crosses val="autoZero"/>
        <c:auto val="1"/>
        <c:lblAlgn val="ctr"/>
        <c:lblOffset val="100"/>
        <c:noMultiLvlLbl val="0"/>
      </c:catAx>
      <c:valAx>
        <c:axId val="110016792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0170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164268574635068"/>
          <c:y val="9.3364087064874465E-2"/>
          <c:w val="0.56429463171036209"/>
          <c:h val="0.726290905555997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FD-4038-AEA8-643263C99F2D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FD-4038-AEA8-643263C99F2D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AFD-4038-AEA8-643263C99F2D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AFD-4038-AEA8-643263C99F2D}"/>
              </c:ext>
            </c:extLst>
          </c:dPt>
          <c:dLbls>
            <c:dLbl>
              <c:idx val="0"/>
              <c:layout>
                <c:manualLayout>
                  <c:x val="0.26570054652913061"/>
                  <c:y val="-4.488630840336876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AFD-4038-AEA8-643263C99F2D}"/>
                </c:ext>
              </c:extLst>
            </c:dLbl>
            <c:dLbl>
              <c:idx val="3"/>
              <c:layout>
                <c:manualLayout>
                  <c:x val="1.0931097574477581E-2"/>
                  <c:y val="-6.97659004745619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23694137999163"/>
                      <c:h val="0.272847680656079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AFD-4038-AEA8-643263C99F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Noffers!$A$2:$A$5</c:f>
              <c:strCache>
                <c:ptCount val="4"/>
                <c:pt idx="0">
                  <c:v>Only job offer</c:v>
                </c:pt>
                <c:pt idx="1">
                  <c:v>One other job offer</c:v>
                </c:pt>
                <c:pt idx="2">
                  <c:v>Two other job offers</c:v>
                </c:pt>
                <c:pt idx="3">
                  <c:v>Three or more other job offers</c:v>
                </c:pt>
              </c:strCache>
            </c:strRef>
          </c:cat>
          <c:val>
            <c:numRef>
              <c:f>Noffers!$C$2:$C$5</c:f>
              <c:numCache>
                <c:formatCode>##\%</c:formatCode>
                <c:ptCount val="4"/>
                <c:pt idx="0">
                  <c:v>49.4</c:v>
                </c:pt>
                <c:pt idx="1">
                  <c:v>28.1</c:v>
                </c:pt>
                <c:pt idx="2">
                  <c:v>12.7</c:v>
                </c:pt>
                <c:pt idx="3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AFD-4038-AEA8-643263C99F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Noffers!$B$24</c:f>
              <c:strCache>
                <c:ptCount val="1"/>
                <c:pt idx="0">
                  <c:v>Received any offers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Noffers!$A$25:$A$27</c:f>
              <c:strCache>
                <c:ptCount val="3"/>
                <c:pt idx="0">
                  <c:v>One position</c:v>
                </c:pt>
                <c:pt idx="1">
                  <c:v>Two positions</c:v>
                </c:pt>
                <c:pt idx="2">
                  <c:v>Three or more positions </c:v>
                </c:pt>
              </c:strCache>
            </c:strRef>
          </c:cat>
          <c:val>
            <c:numRef>
              <c:f>Noffers!$B$25:$B$27</c:f>
              <c:numCache>
                <c:formatCode>0%</c:formatCode>
                <c:ptCount val="3"/>
                <c:pt idx="0">
                  <c:v>0.17299999999999999</c:v>
                </c:pt>
                <c:pt idx="1">
                  <c:v>0.26900000000000002</c:v>
                </c:pt>
                <c:pt idx="2">
                  <c:v>0.32100000000000001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35-45C3-99F6-C8EBD2D63D86}"/>
            </c:ext>
          </c:extLst>
        </c:ser>
        <c:ser>
          <c:idx val="1"/>
          <c:order val="1"/>
          <c:tx>
            <c:strRef>
              <c:f>Noffers!$C$24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Noffers!$A$25:$A$27</c:f>
              <c:strCache>
                <c:ptCount val="3"/>
                <c:pt idx="0">
                  <c:v>One position</c:v>
                </c:pt>
                <c:pt idx="1">
                  <c:v>Two positions</c:v>
                </c:pt>
                <c:pt idx="2">
                  <c:v>Three or more positions </c:v>
                </c:pt>
              </c:strCache>
            </c:strRef>
          </c:cat>
          <c:val>
            <c:numRef>
              <c:f>Noffers!$C$25:$C$27</c:f>
              <c:numCache>
                <c:formatCode>0%</c:formatCode>
                <c:ptCount val="3"/>
                <c:pt idx="0">
                  <c:v>0.82699999999999996</c:v>
                </c:pt>
                <c:pt idx="1">
                  <c:v>0.73099999999999998</c:v>
                </c:pt>
                <c:pt idx="2">
                  <c:v>0.67900000000000005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35-45C3-99F6-C8EBD2D63D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90755871"/>
        <c:axId val="290758367"/>
      </c:barChart>
      <c:catAx>
        <c:axId val="290755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758367"/>
        <c:crosses val="autoZero"/>
        <c:auto val="1"/>
        <c:lblAlgn val="ctr"/>
        <c:lblOffset val="100"/>
        <c:noMultiLvlLbl val="0"/>
      </c:catAx>
      <c:valAx>
        <c:axId val="290758367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755871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jobsatisfy!$B$1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chemeClr val="accent2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jobsatisfy!$A$2:$A$5</c:f>
              <c:strCache>
                <c:ptCount val="4"/>
                <c:pt idx="0">
                  <c:v>All (n=933)</c:v>
                </c:pt>
                <c:pt idx="1">
                  <c:v>Not at all related (n=73)</c:v>
                </c:pt>
                <c:pt idx="2">
                  <c:v>Somewhat related (n=257)</c:v>
                </c:pt>
                <c:pt idx="3">
                  <c:v>Directly related (n=603)</c:v>
                </c:pt>
              </c:strCache>
            </c:strRef>
          </c:cat>
          <c:val>
            <c:numRef>
              <c:f>jobsatisfy!$B$2:$B$5</c:f>
              <c:numCache>
                <c:formatCode>0%</c:formatCode>
                <c:ptCount val="4"/>
                <c:pt idx="0">
                  <c:v>0.61799999999999999</c:v>
                </c:pt>
                <c:pt idx="1">
                  <c:v>0.50700000000000001</c:v>
                </c:pt>
                <c:pt idx="2">
                  <c:v>0.57999999999999996</c:v>
                </c:pt>
                <c:pt idx="3">
                  <c:v>0.64800000000000002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9FB-93C3-952E1E5BFFDB}"/>
            </c:ext>
          </c:extLst>
        </c:ser>
        <c:ser>
          <c:idx val="1"/>
          <c:order val="1"/>
          <c:tx>
            <c:strRef>
              <c:f>jobsatisfy!$C$1</c:f>
              <c:strCache>
                <c:ptCount val="1"/>
                <c:pt idx="0">
                  <c:v>Satisfied</c:v>
                </c:pt>
              </c:strCache>
            </c:strRef>
          </c:tx>
          <c:spPr>
            <a:solidFill>
              <a:schemeClr val="accent2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jobsatisfy!$A$2:$A$5</c:f>
              <c:strCache>
                <c:ptCount val="4"/>
                <c:pt idx="0">
                  <c:v>All (n=933)</c:v>
                </c:pt>
                <c:pt idx="1">
                  <c:v>Not at all related (n=73)</c:v>
                </c:pt>
                <c:pt idx="2">
                  <c:v>Somewhat related (n=257)</c:v>
                </c:pt>
                <c:pt idx="3">
                  <c:v>Directly related (n=603)</c:v>
                </c:pt>
              </c:strCache>
            </c:strRef>
          </c:cat>
          <c:val>
            <c:numRef>
              <c:f>jobsatisfy!$C$2:$C$5</c:f>
              <c:numCache>
                <c:formatCode>0%</c:formatCode>
                <c:ptCount val="4"/>
                <c:pt idx="0">
                  <c:v>0.32200000000000001</c:v>
                </c:pt>
                <c:pt idx="1">
                  <c:v>0.26</c:v>
                </c:pt>
                <c:pt idx="2">
                  <c:v>0.33900000000000002</c:v>
                </c:pt>
                <c:pt idx="3">
                  <c:v>0.32200000000000001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9F-49FB-93C3-952E1E5BFFDB}"/>
            </c:ext>
          </c:extLst>
        </c:ser>
        <c:ser>
          <c:idx val="2"/>
          <c:order val="2"/>
          <c:tx>
            <c:strRef>
              <c:f>jobsatisfy!$D$1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2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1.7213885234890335E-3"/>
                  <c:y val="-1.561623169116216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49F-49FB-93C3-952E1E5BFF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jobsatisfy!$A$2:$A$5</c:f>
              <c:strCache>
                <c:ptCount val="4"/>
                <c:pt idx="0">
                  <c:v>All (n=933)</c:v>
                </c:pt>
                <c:pt idx="1">
                  <c:v>Not at all related (n=73)</c:v>
                </c:pt>
                <c:pt idx="2">
                  <c:v>Somewhat related (n=257)</c:v>
                </c:pt>
                <c:pt idx="3">
                  <c:v>Directly related (n=603)</c:v>
                </c:pt>
              </c:strCache>
            </c:strRef>
          </c:cat>
          <c:val>
            <c:numRef>
              <c:f>jobsatisfy!$D$2:$D$5</c:f>
              <c:numCache>
                <c:formatCode>0%</c:formatCode>
                <c:ptCount val="4"/>
                <c:pt idx="0">
                  <c:v>0.05</c:v>
                </c:pt>
                <c:pt idx="1">
                  <c:v>0.20499999999999999</c:v>
                </c:pt>
                <c:pt idx="2">
                  <c:v>6.2E-2</c:v>
                </c:pt>
                <c:pt idx="3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9F-49FB-93C3-952E1E5BFFDB}"/>
            </c:ext>
          </c:extLst>
        </c:ser>
        <c:ser>
          <c:idx val="3"/>
          <c:order val="3"/>
          <c:tx>
            <c:strRef>
              <c:f>jobsatisfy!$E$1</c:f>
              <c:strCache>
                <c:ptCount val="1"/>
                <c:pt idx="0">
                  <c:v>Dissatisfied/Very Dissatisfied</c:v>
                </c:pt>
              </c:strCache>
            </c:strRef>
          </c:tx>
          <c:spPr>
            <a:solidFill>
              <a:schemeClr val="accent2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4510688535078034E-3"/>
                  <c:y val="-4.1095868360150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49F-49FB-93C3-952E1E5BFFDB}"/>
                </c:ext>
              </c:extLst>
            </c:dLbl>
            <c:dLbl>
              <c:idx val="1"/>
              <c:layout>
                <c:manualLayout>
                  <c:x val="7.0033404425323929E-3"/>
                  <c:y val="-4.62952281252632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49F-49FB-93C3-952E1E5BFFDB}"/>
                </c:ext>
              </c:extLst>
            </c:dLbl>
            <c:dLbl>
              <c:idx val="2"/>
              <c:layout>
                <c:manualLayout>
                  <c:x val="8.333333333333435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49F-49FB-93C3-952E1E5BFFD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49F-49FB-93C3-952E1E5BFF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jobsatisfy!$A$2:$A$5</c:f>
              <c:strCache>
                <c:ptCount val="4"/>
                <c:pt idx="0">
                  <c:v>All (n=933)</c:v>
                </c:pt>
                <c:pt idx="1">
                  <c:v>Not at all related (n=73)</c:v>
                </c:pt>
                <c:pt idx="2">
                  <c:v>Somewhat related (n=257)</c:v>
                </c:pt>
                <c:pt idx="3">
                  <c:v>Directly related (n=603)</c:v>
                </c:pt>
              </c:strCache>
            </c:strRef>
          </c:cat>
          <c:val>
            <c:numRef>
              <c:f>jobsatisfy!$E$2:$E$5</c:f>
              <c:numCache>
                <c:formatCode>0%</c:formatCode>
                <c:ptCount val="4"/>
                <c:pt idx="0">
                  <c:v>0.01</c:v>
                </c:pt>
                <c:pt idx="1">
                  <c:v>2.8000000000000001E-2</c:v>
                </c:pt>
                <c:pt idx="2">
                  <c:v>0.02</c:v>
                </c:pt>
                <c:pt idx="3">
                  <c:v>3.0000000000000001E-3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49F-49FB-93C3-952E1E5BF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369560816"/>
        <c:axId val="369562496"/>
      </c:barChart>
      <c:catAx>
        <c:axId val="369560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62496"/>
        <c:crosses val="autoZero"/>
        <c:auto val="1"/>
        <c:lblAlgn val="ctr"/>
        <c:lblOffset val="100"/>
        <c:noMultiLvlLbl val="0"/>
      </c:catAx>
      <c:valAx>
        <c:axId val="36956249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6081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442284350341868"/>
          <c:y val="0.89947502026891801"/>
          <c:w val="0.71640761124812191"/>
          <c:h val="6.98600250792647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4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B52-4CF1-A105-CB169B7079A2}"/>
              </c:ext>
            </c:extLst>
          </c:dPt>
          <c:dPt>
            <c:idx val="1"/>
            <c:bubble3D val="0"/>
            <c:spPr>
              <a:solidFill>
                <a:schemeClr val="accent2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B52-4CF1-A105-CB169B7079A2}"/>
              </c:ext>
            </c:extLst>
          </c:dPt>
          <c:dPt>
            <c:idx val="2"/>
            <c:bubble3D val="0"/>
            <c:spPr>
              <a:solidFill>
                <a:schemeClr val="accent2">
                  <a:shade val="8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B52-4CF1-A105-CB169B7079A2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B52-4CF1-A105-CB169B7079A2}"/>
              </c:ext>
            </c:extLst>
          </c:dPt>
          <c:dPt>
            <c:idx val="4"/>
            <c:bubble3D val="0"/>
            <c:spPr>
              <a:solidFill>
                <a:schemeClr val="accent2">
                  <a:tint val="8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B52-4CF1-A105-CB169B7079A2}"/>
              </c:ext>
            </c:extLst>
          </c:dPt>
          <c:dPt>
            <c:idx val="5"/>
            <c:bubble3D val="0"/>
            <c:spPr>
              <a:solidFill>
                <a:schemeClr val="accent2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B52-4CF1-A105-CB169B7079A2}"/>
              </c:ext>
            </c:extLst>
          </c:dPt>
          <c:dPt>
            <c:idx val="6"/>
            <c:bubble3D val="0"/>
            <c:spPr>
              <a:solidFill>
                <a:schemeClr val="accent2">
                  <a:tint val="4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B52-4CF1-A105-CB169B7079A2}"/>
              </c:ext>
            </c:extLst>
          </c:dPt>
          <c:dLbls>
            <c:dLbl>
              <c:idx val="0"/>
              <c:layout>
                <c:manualLayout>
                  <c:x val="0.23038163990833552"/>
                  <c:y val="-3.097785006547060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B52-4CF1-A105-CB169B7079A2}"/>
                </c:ext>
              </c:extLst>
            </c:dLbl>
            <c:dLbl>
              <c:idx val="1"/>
              <c:layout>
                <c:manualLayout>
                  <c:x val="-0.11014937976169988"/>
                  <c:y val="0.2026422096078387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B52-4CF1-A105-CB169B7079A2}"/>
                </c:ext>
              </c:extLst>
            </c:dLbl>
            <c:dLbl>
              <c:idx val="2"/>
              <c:layout>
                <c:manualLayout>
                  <c:x val="-0.14500413551854152"/>
                  <c:y val="-8.656042665689651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B52-4CF1-A105-CB169B7079A2}"/>
                </c:ext>
              </c:extLst>
            </c:dLbl>
            <c:dLbl>
              <c:idx val="3"/>
              <c:layout>
                <c:manualLayout>
                  <c:x val="-3.9047318504723032E-2"/>
                  <c:y val="-1.6496250656963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84511148302111"/>
                      <c:h val="0.179466013934340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B52-4CF1-A105-CB169B7079A2}"/>
                </c:ext>
              </c:extLst>
            </c:dLbl>
            <c:dLbl>
              <c:idx val="6"/>
              <c:layout>
                <c:manualLayout>
                  <c:x val="-4.7567336770799808E-2"/>
                  <c:y val="-1.220460313682300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B52-4CF1-A105-CB169B7079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location!$A$1:$A$7</c:f>
              <c:strCache>
                <c:ptCount val="7"/>
                <c:pt idx="0">
                  <c:v>NC: Triangle</c:v>
                </c:pt>
                <c:pt idx="1">
                  <c:v>NC: Other</c:v>
                </c:pt>
                <c:pt idx="2">
                  <c:v>Other</c:v>
                </c:pt>
                <c:pt idx="3">
                  <c:v>SC</c:v>
                </c:pt>
                <c:pt idx="4">
                  <c:v>GA</c:v>
                </c:pt>
                <c:pt idx="5">
                  <c:v>VA</c:v>
                </c:pt>
                <c:pt idx="6">
                  <c:v>FL</c:v>
                </c:pt>
              </c:strCache>
            </c:strRef>
          </c:cat>
          <c:val>
            <c:numRef>
              <c:f>location!$B$1:$B$7</c:f>
              <c:numCache>
                <c:formatCode>General</c:formatCode>
                <c:ptCount val="7"/>
                <c:pt idx="0">
                  <c:v>418</c:v>
                </c:pt>
                <c:pt idx="1">
                  <c:v>192</c:v>
                </c:pt>
                <c:pt idx="2">
                  <c:v>193</c:v>
                </c:pt>
                <c:pt idx="3">
                  <c:v>29</c:v>
                </c:pt>
                <c:pt idx="4">
                  <c:v>19</c:v>
                </c:pt>
                <c:pt idx="5">
                  <c:v>19</c:v>
                </c:pt>
                <c:pt idx="6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B52-4CF1-A105-CB169B7079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DE1672A7-9966-4047-97C9-66797C09E1A9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BE9E34EA-FA04-4EBA-94FF-D03FA2D6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7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72F92574-94F4-4CC4-BB81-71FACED1FE4B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3F0B5B9D-8989-4224-88DA-AA27127A4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52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98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84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960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5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680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991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545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030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58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208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194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31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529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66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247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255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73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89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5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58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0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10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42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93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5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</a:lstStyle>
          <a:p>
            <a:fld id="{34C39BD9-1959-4EC5-9FF6-61AF94FF2515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63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9BD9-1959-4EC5-9FF6-61AF94FF2515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6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34C39BD9-1959-4EC5-9FF6-61AF94FF2515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6248209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43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9BD9-1959-4EC5-9FF6-61AF94FF2515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41197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 anchor="t"/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9BD9-1959-4EC5-9FF6-61AF94FF2515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28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4C39BD9-1959-4EC5-9FF6-61AF94FF2515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74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4C39BD9-1959-4EC5-9FF6-61AF94FF2515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470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9BD9-1959-4EC5-9FF6-61AF94FF2515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9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9BD9-1959-4EC5-9FF6-61AF94FF2515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88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33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9BD9-1959-4EC5-9FF6-61AF94FF2515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750"/>
              </a:spcAft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30959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/>
          <a:p>
            <a:fld id="{34C39BD9-1959-4EC5-9FF6-61AF94FF2515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100"/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01374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fld id="{34C39BD9-1959-4EC5-9FF6-61AF94FF2515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050" b="1">
                <a:solidFill>
                  <a:srgbClr val="FFFFFF"/>
                </a:solidFill>
              </a:defRPr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2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0030" indent="-240030" algn="l" rtl="0" eaLnBrk="1" latinLnBrk="0" hangingPunct="1">
        <a:spcBef>
          <a:spcPts val="525"/>
        </a:spcBef>
        <a:buClr>
          <a:schemeClr val="accent2"/>
        </a:buClr>
        <a:buSzPct val="60000"/>
        <a:buFont typeface="Wingdings"/>
        <a:buChar char=""/>
        <a:defRPr kumimoji="0"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205740" algn="l" rtl="0" eaLnBrk="1" latinLnBrk="0" hangingPunct="1">
        <a:spcBef>
          <a:spcPts val="413"/>
        </a:spcBef>
        <a:buClr>
          <a:schemeClr val="accent1"/>
        </a:buClr>
        <a:buSzPct val="70000"/>
        <a:buFont typeface="Wingdings 2"/>
        <a:buChar char="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1" latinLnBrk="0" hangingPunct="1">
        <a:spcBef>
          <a:spcPts val="375"/>
        </a:spcBef>
        <a:buClr>
          <a:schemeClr val="accent2"/>
        </a:buClr>
        <a:buSzPct val="75000"/>
        <a:buFont typeface="Wingdings"/>
        <a:buChar char="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1" latinLnBrk="0" hangingPunct="1">
        <a:spcBef>
          <a:spcPts val="300"/>
        </a:spcBef>
        <a:buClr>
          <a:schemeClr val="accent3"/>
        </a:buClr>
        <a:buSzPct val="7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1" latinLnBrk="0" hangingPunct="1">
        <a:spcBef>
          <a:spcPts val="300"/>
        </a:spcBef>
        <a:buClr>
          <a:schemeClr val="accent4"/>
        </a:buClr>
        <a:buSzPct val="6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irp.ncsu.edu/wordpress/wp-content/uploads/2017/08/fps.may17.questionnaire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oirp.ncsu.edu/pgem" TargetMode="External"/><Relationship Id="rId2" Type="http://schemas.openxmlformats.org/officeDocument/2006/relationships/hyperlink" Target="https://oirp.ncsu.edu/surveys/survey-reports/studentalumni-surveys/future-plans-survey-and-survey-of-recent-graduates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sacrocke@ncsu.edu" TargetMode="External"/><Relationship Id="rId2" Type="http://schemas.openxmlformats.org/officeDocument/2006/relationships/hyperlink" Target="mailto:Nancy_whelchel@ncsu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Plans Survey:</a:t>
            </a:r>
            <a:br>
              <a:rPr lang="en-US" dirty="0" smtClean="0"/>
            </a:br>
            <a:r>
              <a:rPr lang="en-US" dirty="0" smtClean="0"/>
              <a:t>Research design &amp; </a:t>
            </a:r>
            <a:br>
              <a:rPr lang="en-US" dirty="0" smtClean="0"/>
            </a:br>
            <a:r>
              <a:rPr lang="en-US" dirty="0" smtClean="0"/>
              <a:t>May 2017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Office of Institutional Research and Planning</a:t>
            </a:r>
          </a:p>
          <a:p>
            <a:r>
              <a:rPr lang="en-US" dirty="0" smtClean="0"/>
              <a:t>August,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0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 of Seniors…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08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graduating seniors feel </a:t>
            </a:r>
            <a:r>
              <a:rPr lang="en-US" dirty="0" smtClean="0"/>
              <a:t>about </a:t>
            </a:r>
            <a:r>
              <a:rPr lang="en-US" dirty="0"/>
              <a:t>their future?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majority of students feel both confident…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… and prepared for the future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281585"/>
              </p:ext>
            </p:extLst>
          </p:nvPr>
        </p:nvGraphicFramePr>
        <p:xfrm>
          <a:off x="-84722" y="1877272"/>
          <a:ext cx="4580522" cy="4980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0908508"/>
              </p:ext>
            </p:extLst>
          </p:nvPr>
        </p:nvGraphicFramePr>
        <p:xfrm>
          <a:off x="3806791" y="2073641"/>
          <a:ext cx="5741470" cy="4375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0997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seniors’ plans for after graduation?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51253119"/>
              </p:ext>
            </p:extLst>
          </p:nvPr>
        </p:nvGraphicFramePr>
        <p:xfrm>
          <a:off x="4541520" y="1727560"/>
          <a:ext cx="4224528" cy="4573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5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Employment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Have accepted position that will begin after graduation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Will continue working in job I had prior to graduation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Have started/will be starting my own business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Will be working as an intern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Military service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Volunteer activity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Seeking Employment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Currently seeking employment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Have not begun to seek employment, will begin within 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Graduate/Professional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Going to grad/prof school within the 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Going to grad/prof school and working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Other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Taking additional undergraduate coursework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Starting/raising a family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Don't know yet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52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Other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3843578"/>
              </p:ext>
            </p:extLst>
          </p:nvPr>
        </p:nvGraphicFramePr>
        <p:xfrm>
          <a:off x="123524" y="2056160"/>
          <a:ext cx="4417996" cy="3618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100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467600" cy="167322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When did they start looking, what was helpful in getting a job, where will they be working, and what will they be earning?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Details About Those Obtaining Full-Time Employment </a:t>
            </a:r>
            <a:r>
              <a:rPr lang="en-US" sz="1300" i="1" dirty="0"/>
              <a:t>(</a:t>
            </a:r>
            <a:r>
              <a:rPr lang="en-US" sz="1300" i="1" dirty="0" smtClean="0"/>
              <a:t>92% </a:t>
            </a:r>
            <a:r>
              <a:rPr lang="en-US" sz="1300" i="1" dirty="0"/>
              <a:t>of all those with a job for after graduation</a:t>
            </a:r>
            <a:r>
              <a:rPr lang="en-US" sz="1300" i="1" dirty="0" smtClean="0"/>
              <a:t>)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41330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25858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much does when you start seeking employment make a difference?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(By those </a:t>
            </a:r>
            <a:r>
              <a:rPr lang="en-US" sz="1800" dirty="0"/>
              <a:t>who found and those who </a:t>
            </a:r>
            <a:r>
              <a:rPr lang="en-US" sz="1800" dirty="0" smtClean="0"/>
              <a:t>had not found </a:t>
            </a:r>
            <a:r>
              <a:rPr lang="en-US" sz="1800" dirty="0"/>
              <a:t>a full-time position)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Students who got a </a:t>
            </a:r>
            <a:r>
              <a:rPr lang="en-US" sz="2800" dirty="0" smtClean="0"/>
              <a:t>full-time job </a:t>
            </a:r>
            <a:r>
              <a:rPr lang="en-US" sz="2800" dirty="0"/>
              <a:t>were much more likely than those who did not to start looking for one well in advance of graduation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556487"/>
              </p:ext>
            </p:extLst>
          </p:nvPr>
        </p:nvGraphicFramePr>
        <p:xfrm>
          <a:off x="917294" y="2987807"/>
          <a:ext cx="6882964" cy="2503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4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59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5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77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en-US" sz="1400" u="none" strike="noStrike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Employment Status</a:t>
                      </a:r>
                      <a:r>
                        <a:rPr lang="en-US" sz="140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 at Graduation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How many months prior to graduation started </a:t>
                      </a:r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looking for work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244"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12 or </a:t>
                      </a:r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more</a:t>
                      </a: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months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9-11 </a:t>
                      </a:r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months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6-8 </a:t>
                      </a:r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months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3-5 </a:t>
                      </a:r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months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1-2 </a:t>
                      </a:r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months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Less than </a:t>
                      </a:r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1 month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Found Employment (n=886)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Seeking Employment (n=435)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115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92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05311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much does </a:t>
            </a:r>
            <a:r>
              <a:rPr lang="en-US" dirty="0"/>
              <a:t>when you start seeking employment </a:t>
            </a:r>
            <a:r>
              <a:rPr lang="en-US" dirty="0" smtClean="0"/>
              <a:t>make a difference?</a:t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en-US" sz="2000" dirty="0"/>
              <a:t>B</a:t>
            </a:r>
            <a:r>
              <a:rPr lang="en-US" sz="2000" dirty="0" smtClean="0"/>
              <a:t>y </a:t>
            </a:r>
            <a:r>
              <a:rPr lang="en-US" sz="2000" dirty="0"/>
              <a:t>when the senior started </a:t>
            </a:r>
            <a:r>
              <a:rPr lang="en-US" sz="2000" dirty="0" smtClean="0"/>
              <a:t>seeking employment)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94% </a:t>
            </a:r>
            <a:r>
              <a:rPr lang="en-US" sz="2800" dirty="0"/>
              <a:t>of those who started looking for a job at least 12 months before graduation got one, compared to </a:t>
            </a:r>
            <a:r>
              <a:rPr lang="en-US" sz="2800" dirty="0" smtClean="0"/>
              <a:t>only 16% </a:t>
            </a:r>
            <a:r>
              <a:rPr lang="en-US" sz="2800" dirty="0"/>
              <a:t>of those who started looking less than a month before graduation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857016"/>
              </p:ext>
            </p:extLst>
          </p:nvPr>
        </p:nvGraphicFramePr>
        <p:xfrm>
          <a:off x="1180769" y="3520842"/>
          <a:ext cx="6475487" cy="19285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6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1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3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When started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 looking for work…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Have Job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Still Seeking Job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All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12 or more months before graduation (n=199)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9-11 months before graduation (n=239)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6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6-8 months before graduation (n=336)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3-5 months before graduation (n=315)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1-2 months before graduation (n=159)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Less than one month before graduation (n=73)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74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resources did seniors say were helpful in securing their job?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obtaining full-time employment found a variety of </a:t>
            </a:r>
            <a:r>
              <a:rPr lang="en-US" dirty="0" smtClean="0"/>
              <a:t>resources helpful in </a:t>
            </a:r>
            <a:r>
              <a:rPr lang="en-US" dirty="0"/>
              <a:t>securing their </a:t>
            </a:r>
            <a:r>
              <a:rPr lang="en-US" dirty="0" smtClean="0"/>
              <a:t>position. </a:t>
            </a:r>
          </a:p>
          <a:p>
            <a:pPr marL="240030" lvl="1" indent="0">
              <a:buNone/>
            </a:pPr>
            <a:r>
              <a:rPr lang="en-US" i="1" dirty="0" smtClean="0"/>
              <a:t>(Remember</a:t>
            </a:r>
            <a:r>
              <a:rPr lang="en-US" i="1" dirty="0"/>
              <a:t>, these are for </a:t>
            </a:r>
            <a:r>
              <a:rPr lang="en-US" b="1" i="1" dirty="0"/>
              <a:t>all</a:t>
            </a:r>
            <a:r>
              <a:rPr lang="en-US" i="1" dirty="0"/>
              <a:t> seniors, so, e.g., while not many people overall said a ‘student teaching experience’ was helpful, this includes lots of students who did not have such an experience, so they would not have said it was helpful</a:t>
            </a:r>
            <a:r>
              <a:rPr lang="en-US" i="1" dirty="0" smtClean="0"/>
              <a:t>….)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48052656"/>
              </p:ext>
            </p:extLst>
          </p:nvPr>
        </p:nvGraphicFramePr>
        <p:xfrm>
          <a:off x="4861367" y="1589567"/>
          <a:ext cx="4051139" cy="4661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Internship/externship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Career fair at NC 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Applied for job via ePACK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Campus or college career center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Personal connection(s) within the company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Family/friends/classmates/co-workers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On-campus interviewing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Internet: LinkedIn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Faculty member or found job listing in an NC State dept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Internet (excluding LinkedIn)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Employer information session on campus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Co-op experience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Professional society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Consultation with Career Counselor/Coach at NC 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Employer found resume via ePACK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Student teaching experience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Career fair off-campus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Staffing agency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Other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6252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96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positions did they interview for? </a:t>
            </a:r>
            <a:br>
              <a:rPr lang="en-US" dirty="0" smtClean="0"/>
            </a:br>
            <a:r>
              <a:rPr lang="en-US" sz="1800" dirty="0" smtClean="0"/>
              <a:t>(</a:t>
            </a:r>
            <a:r>
              <a:rPr lang="en-US" sz="1800" dirty="0"/>
              <a:t>Differences between those who found </a:t>
            </a:r>
            <a:r>
              <a:rPr lang="en-US" sz="1800" dirty="0" smtClean="0"/>
              <a:t>and those </a:t>
            </a:r>
            <a:r>
              <a:rPr lang="en-US" sz="1800" dirty="0"/>
              <a:t>who had not found </a:t>
            </a:r>
            <a:r>
              <a:rPr lang="en-US" sz="1800" dirty="0" smtClean="0"/>
              <a:t>a </a:t>
            </a:r>
            <a:r>
              <a:rPr lang="en-US" sz="1800" dirty="0"/>
              <a:t>full-time position)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More than half of those securing a full-time job had interviewed for three or more different positions</a:t>
            </a:r>
          </a:p>
          <a:p>
            <a:r>
              <a:rPr lang="en-US" sz="2400" dirty="0" smtClean="0"/>
              <a:t>While 71% of those without a job had gone on at least one interview, less than one-third had interviewed for three or more positions</a:t>
            </a:r>
          </a:p>
          <a:p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305396"/>
              </p:ext>
            </p:extLst>
          </p:nvPr>
        </p:nvGraphicFramePr>
        <p:xfrm>
          <a:off x="1247866" y="3592793"/>
          <a:ext cx="6882964" cy="2503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4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59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5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77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en-US" sz="1400" u="none" strike="noStrike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Employment Status</a:t>
                      </a:r>
                      <a:r>
                        <a:rPr lang="en-US" sz="140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 at Graduation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How many positions interviewed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 for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244"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None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One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Two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Three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Four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Five or more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Found Employment (n=886)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Seeking Employment (n=435)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2997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32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many </a:t>
            </a:r>
            <a:r>
              <a:rPr lang="en-US" dirty="0" smtClean="0"/>
              <a:t>job </a:t>
            </a:r>
            <a:r>
              <a:rPr lang="en-US" dirty="0"/>
              <a:t>offers did those accepting a full-time job get?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/>
          <a:lstStyle/>
          <a:p>
            <a:r>
              <a:rPr lang="en-US" sz="2400" b="1" dirty="0" smtClean="0"/>
              <a:t>Half</a:t>
            </a:r>
            <a:r>
              <a:rPr lang="en-US" sz="2400" dirty="0" smtClean="0"/>
              <a:t> of </a:t>
            </a:r>
            <a:r>
              <a:rPr lang="en-US" sz="2400" dirty="0"/>
              <a:t>those finding full-time employment had </a:t>
            </a:r>
            <a:r>
              <a:rPr lang="en-US" sz="2400" b="1" dirty="0"/>
              <a:t>more than one offer from which to choose</a:t>
            </a:r>
            <a:r>
              <a:rPr lang="en-US" sz="2400" dirty="0"/>
              <a:t>, with </a:t>
            </a:r>
            <a:r>
              <a:rPr lang="en-US" sz="2400" dirty="0" smtClean="0"/>
              <a:t>about one-fourth having three or more offers to choose from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2225913"/>
              </p:ext>
            </p:extLst>
          </p:nvPr>
        </p:nvGraphicFramePr>
        <p:xfrm>
          <a:off x="1573731" y="2437598"/>
          <a:ext cx="5825673" cy="452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150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those not yet securing employment receive any job offers?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/>
          <a:lstStyle/>
          <a:p>
            <a:r>
              <a:rPr lang="en-US" sz="2400" b="1" dirty="0" smtClean="0"/>
              <a:t>One-fourth</a:t>
            </a:r>
            <a:r>
              <a:rPr lang="en-US" sz="2400" dirty="0" smtClean="0"/>
              <a:t> of those who had gone on an interview for at least one position had received </a:t>
            </a:r>
            <a:r>
              <a:rPr lang="en-US" sz="2400" b="1" dirty="0" smtClean="0"/>
              <a:t>one or more job offers</a:t>
            </a:r>
          </a:p>
          <a:p>
            <a:r>
              <a:rPr lang="en-US" sz="2400" b="1" dirty="0" smtClean="0"/>
              <a:t>Two-thirds</a:t>
            </a:r>
            <a:r>
              <a:rPr lang="en-US" sz="2400" dirty="0" smtClean="0"/>
              <a:t> of those who had gone on interviews for three or more positions said they had </a:t>
            </a:r>
            <a:r>
              <a:rPr lang="en-US" sz="2400" i="1" dirty="0" smtClean="0"/>
              <a:t>not</a:t>
            </a:r>
            <a:r>
              <a:rPr lang="en-US" sz="2400" dirty="0" smtClean="0"/>
              <a:t> received </a:t>
            </a:r>
            <a:r>
              <a:rPr lang="en-US" sz="2400" b="1" dirty="0" smtClean="0"/>
              <a:t>any</a:t>
            </a:r>
            <a:r>
              <a:rPr lang="en-US" sz="2400" dirty="0" smtClean="0"/>
              <a:t> offers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099771"/>
              </p:ext>
            </p:extLst>
          </p:nvPr>
        </p:nvGraphicFramePr>
        <p:xfrm>
          <a:off x="1692748" y="3309991"/>
          <a:ext cx="570534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4095" y="5698156"/>
            <a:ext cx="1397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Interviewed for</a:t>
            </a:r>
            <a:r>
              <a:rPr lang="en-US" b="1" dirty="0" smtClean="0"/>
              <a:t>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820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Future Plans Survey and how do we do it?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Administration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09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Is job satisfaction related to how closely the job matches what seniors were majoring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Most graduates are getting jobs “directly related” to their academic major.  Those in such jobs are most likely to be “very satisfied.” </a:t>
            </a:r>
          </a:p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7734305"/>
              </p:ext>
            </p:extLst>
          </p:nvPr>
        </p:nvGraphicFramePr>
        <p:xfrm>
          <a:off x="801086" y="2749618"/>
          <a:ext cx="7377765" cy="3727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120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will those with a full-time job be working?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9825"/>
            <a:ext cx="8153400" cy="4495800"/>
          </a:xfrm>
        </p:spPr>
        <p:txBody>
          <a:bodyPr/>
          <a:lstStyle/>
          <a:p>
            <a:r>
              <a:rPr lang="en-US" sz="2800" dirty="0" smtClean="0"/>
              <a:t>About 70% of </a:t>
            </a:r>
            <a:r>
              <a:rPr lang="en-US" sz="2800" dirty="0"/>
              <a:t>May </a:t>
            </a:r>
            <a:r>
              <a:rPr lang="en-US" sz="2800" dirty="0" smtClean="0"/>
              <a:t>2017 </a:t>
            </a:r>
            <a:r>
              <a:rPr lang="en-US" sz="2800" dirty="0"/>
              <a:t>grads with full-time employment will be working in NC, with </a:t>
            </a:r>
            <a:r>
              <a:rPr lang="en-US" sz="2800" dirty="0" smtClean="0"/>
              <a:t>47% </a:t>
            </a:r>
            <a:r>
              <a:rPr lang="en-US" sz="2800" dirty="0"/>
              <a:t>in the </a:t>
            </a:r>
            <a:r>
              <a:rPr lang="en-US" sz="2800" dirty="0" smtClean="0"/>
              <a:t>Triangle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483558"/>
              </p:ext>
            </p:extLst>
          </p:nvPr>
        </p:nvGraphicFramePr>
        <p:xfrm>
          <a:off x="1342662" y="2316271"/>
          <a:ext cx="6285053" cy="4433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6460747"/>
              </p:ext>
            </p:extLst>
          </p:nvPr>
        </p:nvGraphicFramePr>
        <p:xfrm>
          <a:off x="1053904" y="2207646"/>
          <a:ext cx="6705326" cy="4541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834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are the full-time employees getting paid?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Three-fourths will be paid by salary…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… But just over half will be getting </a:t>
            </a:r>
            <a:r>
              <a:rPr lang="en-US" i="1" dirty="0" smtClean="0"/>
              <a:t>only</a:t>
            </a:r>
            <a:r>
              <a:rPr lang="en-US" dirty="0" smtClean="0"/>
              <a:t> a salary</a:t>
            </a:r>
          </a:p>
          <a:p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705220"/>
              </p:ext>
            </p:extLst>
          </p:nvPr>
        </p:nvGraphicFramePr>
        <p:xfrm>
          <a:off x="5265928" y="2361092"/>
          <a:ext cx="3475301" cy="3120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1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Salary only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Hourly only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Salary plus perf. bonuses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Salary plus commission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2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Salary plus hourly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Salary plus comm plus perf bonus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Hourly plus perf. bonuses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Commission only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Performance bonuses only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&lt;1%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7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Hourly plus tips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&lt;1%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Hourly plus comm plus perf bonus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&lt;1%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Hourly plus commission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&lt;1%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Other comp. only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Other combinations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2191695"/>
              </p:ext>
            </p:extLst>
          </p:nvPr>
        </p:nvGraphicFramePr>
        <p:xfrm>
          <a:off x="61912" y="2775429"/>
          <a:ext cx="49815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603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what will they be earning?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 one-third of full-time employed graduates estimate their starting salary to be </a:t>
            </a:r>
            <a:r>
              <a:rPr lang="en-US" b="1" dirty="0" smtClean="0"/>
              <a:t>$60,000 or more</a:t>
            </a:r>
            <a:r>
              <a:rPr lang="en-US" dirty="0" smtClean="0"/>
              <a:t>, with an average salary of </a:t>
            </a:r>
            <a:r>
              <a:rPr lang="en-US" b="1" dirty="0" smtClean="0"/>
              <a:t>$51,781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5331499"/>
              </p:ext>
            </p:extLst>
          </p:nvPr>
        </p:nvGraphicFramePr>
        <p:xfrm>
          <a:off x="612648" y="2800651"/>
          <a:ext cx="7857584" cy="314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186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 signing bonus?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23% of all those obtaining full-time employment received a signing bonus; over 30% of students from the College of Engineering and Poole College of Management got a signing bonus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6149260"/>
              </p:ext>
            </p:extLst>
          </p:nvPr>
        </p:nvGraphicFramePr>
        <p:xfrm>
          <a:off x="1419725" y="2912845"/>
          <a:ext cx="6347862" cy="3346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638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what about a relocation package?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One-fifth </a:t>
            </a:r>
            <a:r>
              <a:rPr lang="en-US" dirty="0"/>
              <a:t>of all those </a:t>
            </a:r>
            <a:r>
              <a:rPr lang="en-US" dirty="0" smtClean="0"/>
              <a:t>obtaining </a:t>
            </a:r>
            <a:r>
              <a:rPr lang="en-US" dirty="0"/>
              <a:t>full-time employment were offered a relocation package</a:t>
            </a:r>
            <a:r>
              <a:rPr lang="en-US" dirty="0" smtClean="0"/>
              <a:t>; </a:t>
            </a:r>
            <a:r>
              <a:rPr lang="en-US" b="1" dirty="0" smtClean="0"/>
              <a:t>over half </a:t>
            </a:r>
            <a:r>
              <a:rPr lang="en-US" dirty="0" smtClean="0"/>
              <a:t>of those finding work outside NC were offered a relocation package 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3693437"/>
              </p:ext>
            </p:extLst>
          </p:nvPr>
        </p:nvGraphicFramePr>
        <p:xfrm>
          <a:off x="1301566" y="2861259"/>
          <a:ext cx="6109887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41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are they going and what are they going to study?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Details about Those </a:t>
            </a:r>
            <a:r>
              <a:rPr lang="en-US" dirty="0"/>
              <a:t>C</a:t>
            </a:r>
            <a:r>
              <a:rPr lang="en-US" dirty="0" smtClean="0"/>
              <a:t>ontinuing their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8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is going to graduate/professional School?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About one-fourth of respondents said they are planning on going to graduate or professional school in the coming year</a:t>
            </a:r>
            <a:endParaRPr lang="en-US" sz="2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284815"/>
              </p:ext>
            </p:extLst>
          </p:nvPr>
        </p:nvGraphicFramePr>
        <p:xfrm>
          <a:off x="959409" y="2437598"/>
          <a:ext cx="7459878" cy="421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856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they want to continue their formal education?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Those going to grad/prof school are most likely to say that their “chosen </a:t>
            </a:r>
            <a:r>
              <a:rPr lang="en-US" dirty="0"/>
              <a:t>career requires an advanced </a:t>
            </a:r>
            <a:r>
              <a:rPr lang="en-US" dirty="0" smtClean="0"/>
              <a:t>degree” and </a:t>
            </a:r>
            <a:r>
              <a:rPr lang="en-US" dirty="0"/>
              <a:t>to “enhance </a:t>
            </a:r>
            <a:r>
              <a:rPr lang="en-US" dirty="0" smtClean="0"/>
              <a:t>my knowledge </a:t>
            </a:r>
            <a:r>
              <a:rPr lang="en-US" dirty="0"/>
              <a:t>in a particular subject area</a:t>
            </a:r>
            <a:r>
              <a:rPr lang="en-US" dirty="0" smtClean="0"/>
              <a:t>”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8224927"/>
              </p:ext>
            </p:extLst>
          </p:nvPr>
        </p:nvGraphicFramePr>
        <p:xfrm>
          <a:off x="497145" y="2918759"/>
          <a:ext cx="7607327" cy="3106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212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seniors have already been accepted to a graduate/professional school?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/>
          <a:lstStyle/>
          <a:p>
            <a:r>
              <a:rPr lang="en-US" dirty="0"/>
              <a:t>Three-fourths of the May grads planning on going to grad/prof school have been accepted and know where they will be </a:t>
            </a:r>
            <a:r>
              <a:rPr lang="en-US" dirty="0" smtClean="0"/>
              <a:t>attending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2828724"/>
              </p:ext>
            </p:extLst>
          </p:nvPr>
        </p:nvGraphicFramePr>
        <p:xfrm>
          <a:off x="1110504" y="2027825"/>
          <a:ext cx="7157687" cy="457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689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Future Plans Survey (FPS)?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minute survey to collect detailed information from graduating seniors on</a:t>
            </a:r>
          </a:p>
          <a:p>
            <a:pPr lvl="1"/>
            <a:r>
              <a:rPr lang="en-US" dirty="0" smtClean="0"/>
              <a:t>Future employment</a:t>
            </a:r>
          </a:p>
          <a:p>
            <a:pPr lvl="2"/>
            <a:r>
              <a:rPr lang="en-US" dirty="0" smtClean="0"/>
              <a:t>Company, location, job title, salary, helpful resources, when began job search</a:t>
            </a:r>
          </a:p>
          <a:p>
            <a:pPr lvl="1"/>
            <a:r>
              <a:rPr lang="en-US" dirty="0" smtClean="0"/>
              <a:t>Graduate/Professional school</a:t>
            </a:r>
          </a:p>
          <a:p>
            <a:pPr lvl="2"/>
            <a:r>
              <a:rPr lang="en-US" dirty="0" smtClean="0"/>
              <a:t>Institution, program, degree, awards/scholarships</a:t>
            </a:r>
          </a:p>
          <a:p>
            <a:pPr lvl="1"/>
            <a:r>
              <a:rPr lang="en-US" dirty="0" smtClean="0"/>
              <a:t>Work-experiences at NC State</a:t>
            </a:r>
          </a:p>
          <a:p>
            <a:pPr lvl="2"/>
            <a:r>
              <a:rPr lang="en-US" dirty="0" smtClean="0"/>
              <a:t>Participation in and helpfulness of, use of career services and fairs</a:t>
            </a:r>
          </a:p>
          <a:p>
            <a:pPr marL="514350" lvl="2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sz="1600" dirty="0" smtClean="0">
                <a:hlinkClick r:id="rId2"/>
              </a:rPr>
              <a:t>Link to instrument</a:t>
            </a:r>
            <a:endParaRPr lang="en-US" sz="1600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1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institutions will they be attending? </a:t>
            </a:r>
            <a:br>
              <a:rPr lang="en-US" dirty="0" smtClean="0"/>
            </a:br>
            <a:r>
              <a:rPr lang="en-US" sz="2700" i="1" dirty="0" smtClean="0"/>
              <a:t>(among those accepted and enrolling)</a:t>
            </a:r>
            <a:endParaRPr lang="en-US" sz="27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Just over 100 different institutions around the nation and the world</a:t>
            </a:r>
          </a:p>
          <a:p>
            <a:r>
              <a:rPr lang="en-US" sz="2400" dirty="0" smtClean="0"/>
              <a:t>About two-thirds will be staying in North Carolina</a:t>
            </a:r>
          </a:p>
          <a:p>
            <a:r>
              <a:rPr lang="en-US" sz="2400" dirty="0" smtClean="0"/>
              <a:t>Over 40% will be enrolled at NC State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913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degrees are they currently seeking?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229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majority of those going on to grad/prof school will be enrolled in a Master’s </a:t>
            </a:r>
            <a:r>
              <a:rPr lang="en-US" dirty="0" smtClean="0"/>
              <a:t>program.  Those seeking a professional degree are most likely to be pursuing a JD.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498790" y="3854267"/>
            <a:ext cx="1261488" cy="374726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4188993"/>
              </p:ext>
            </p:extLst>
          </p:nvPr>
        </p:nvGraphicFramePr>
        <p:xfrm>
          <a:off x="-595887" y="2237381"/>
          <a:ext cx="6238137" cy="439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379773"/>
              </p:ext>
            </p:extLst>
          </p:nvPr>
        </p:nvGraphicFramePr>
        <p:xfrm>
          <a:off x="4991058" y="2623127"/>
          <a:ext cx="45720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658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did seniors do to prepare for the future?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Work-Related </a:t>
            </a:r>
            <a:r>
              <a:rPr lang="en-US" dirty="0" smtClean="0"/>
              <a:t>Experiences</a:t>
            </a:r>
            <a:br>
              <a:rPr lang="en-US" dirty="0" smtClean="0"/>
            </a:br>
            <a:r>
              <a:rPr lang="en-US" dirty="0" smtClean="0"/>
              <a:t>at NC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05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they participate in, and how helpful was the experience?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Participated in: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887415"/>
          </a:xfrm>
        </p:spPr>
        <p:txBody>
          <a:bodyPr/>
          <a:lstStyle/>
          <a:p>
            <a:r>
              <a:rPr lang="en-US" dirty="0" smtClean="0"/>
              <a:t>How helpful the experience was in getting a job: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9158693"/>
              </p:ext>
            </p:extLst>
          </p:nvPr>
        </p:nvGraphicFramePr>
        <p:xfrm>
          <a:off x="110855" y="2458217"/>
          <a:ext cx="4734046" cy="3454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288093"/>
              </p:ext>
            </p:extLst>
          </p:nvPr>
        </p:nvGraphicFramePr>
        <p:xfrm>
          <a:off x="4686300" y="2476981"/>
          <a:ext cx="4572000" cy="3933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769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uses the various career offices?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While 44% of the seniors said they went to the NC State Career Development Center, usage varies by college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257800" y="1589567"/>
            <a:ext cx="3886200" cy="4572000"/>
          </a:xfrm>
        </p:spPr>
        <p:txBody>
          <a:bodyPr/>
          <a:lstStyle/>
          <a:p>
            <a:r>
              <a:rPr lang="en-US" dirty="0" smtClean="0"/>
              <a:t>Students in colleges with their own career centers are likely to use them, with a high degree of variation by college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1262904"/>
              </p:ext>
            </p:extLst>
          </p:nvPr>
        </p:nvGraphicFramePr>
        <p:xfrm>
          <a:off x="84666" y="2980390"/>
          <a:ext cx="4601634" cy="2742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740350"/>
              </p:ext>
            </p:extLst>
          </p:nvPr>
        </p:nvGraphicFramePr>
        <p:xfrm>
          <a:off x="4908699" y="2985682"/>
          <a:ext cx="4148673" cy="273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999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those who use the career offices think they are any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Ratings were largely positive, with career services offices most often rated as “excellent” or ”good”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226058"/>
              </p:ext>
            </p:extLst>
          </p:nvPr>
        </p:nvGraphicFramePr>
        <p:xfrm>
          <a:off x="1246470" y="2269155"/>
          <a:ext cx="6858001" cy="4016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232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other activities to help in the job search?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Two-thirds of students utilized </a:t>
            </a:r>
            <a:r>
              <a:rPr lang="en-US" dirty="0" err="1" smtClean="0"/>
              <a:t>ePACK</a:t>
            </a:r>
            <a:r>
              <a:rPr lang="en-US" dirty="0" smtClean="0"/>
              <a:t> and attended at least one career fair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Participation was high for both by those going to work or grad/professional school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376630"/>
              </p:ext>
            </p:extLst>
          </p:nvPr>
        </p:nvGraphicFramePr>
        <p:xfrm>
          <a:off x="231493" y="2832904"/>
          <a:ext cx="4436759" cy="2583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5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3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CC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solidFill>
                            <a:srgbClr val="AF4533"/>
                          </a:solidFill>
                          <a:effectLst/>
                        </a:rPr>
                        <a:t>NCSU (</a:t>
                      </a:r>
                      <a:r>
                        <a:rPr lang="en-US" sz="1050" u="none" strike="noStrike" dirty="0" smtClean="0">
                          <a:solidFill>
                            <a:srgbClr val="AF4533"/>
                          </a:solidFill>
                          <a:effectLst/>
                        </a:rPr>
                        <a:t>n=1,988)</a:t>
                      </a:r>
                      <a:endParaRPr lang="en-US" sz="1050" b="0" i="0" u="none" strike="noStrike" dirty="0">
                        <a:solidFill>
                          <a:srgbClr val="AF45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300">
                          <a:solidFill>
                            <a:srgbClr val="CC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ePACK</a:t>
                      </a:r>
                      <a:endParaRPr lang="en-US" sz="13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70.8%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300">
                          <a:solidFill>
                            <a:srgbClr val="CC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Attended career fair</a:t>
                      </a:r>
                      <a:endParaRPr lang="en-US" sz="13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67.3%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1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300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Presentations on resume writing, interviewing skills, </a:t>
                      </a:r>
                      <a:r>
                        <a:rPr lang="en-US" sz="1300" dirty="0" err="1">
                          <a:solidFill>
                            <a:srgbClr val="CC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etc</a:t>
                      </a:r>
                      <a:endParaRPr lang="en-US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37.2%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4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300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Joined professional society at NCSU related to career field</a:t>
                      </a:r>
                      <a:endParaRPr lang="en-US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33.0%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0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300">
                          <a:solidFill>
                            <a:srgbClr val="CC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Visited NC State Career Development Center website</a:t>
                      </a:r>
                      <a:endParaRPr lang="en-US" sz="13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32.1%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43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300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Attended employer info sessions</a:t>
                      </a:r>
                      <a:endParaRPr lang="en-US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31.0%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300">
                          <a:solidFill>
                            <a:srgbClr val="CC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On-campus interviewing</a:t>
                      </a:r>
                      <a:endParaRPr lang="en-US" sz="13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30.3%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1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300">
                          <a:solidFill>
                            <a:srgbClr val="CC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Spoke w/ Career Counselor/Coach</a:t>
                      </a:r>
                      <a:endParaRPr lang="en-US" sz="13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22.2%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69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300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Mock interviews w/ Career Counselor/Coach</a:t>
                      </a:r>
                      <a:endParaRPr lang="en-US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10.6%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3405084"/>
              </p:ext>
            </p:extLst>
          </p:nvPr>
        </p:nvGraphicFramePr>
        <p:xfrm>
          <a:off x="4686300" y="28329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530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career fairs did seniors attend?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NC State seniors attended a variety of career fairs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400" dirty="0" smtClean="0"/>
              <a:t>… With </a:t>
            </a:r>
            <a:r>
              <a:rPr lang="en-US" sz="2400" dirty="0"/>
              <a:t>large majorities of students attending the career fair for their </a:t>
            </a:r>
            <a:r>
              <a:rPr lang="en-US" sz="2400" dirty="0" smtClean="0"/>
              <a:t>college</a:t>
            </a:r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282845"/>
              </p:ext>
            </p:extLst>
          </p:nvPr>
        </p:nvGraphicFramePr>
        <p:xfrm>
          <a:off x="696227" y="2580500"/>
          <a:ext cx="3240505" cy="2887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4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Engineering Career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Poole COM Career &amp; Internship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CALS Career Expo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Textiles Job Forum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CHASS Career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Sciences, Sustainability, &amp; Environmental Career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Health Career Expo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College of Design Networking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Law School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Grad School Career Fair at NC 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Other fair at NC 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Other career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582496"/>
              </p:ext>
            </p:extLst>
          </p:nvPr>
        </p:nvGraphicFramePr>
        <p:xfrm>
          <a:off x="5139160" y="2821132"/>
          <a:ext cx="3715473" cy="2442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1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COE -&gt; Engineering Career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PCOM -&gt; PCOM Career &amp; Internship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COT -&gt; Textiles Job Forum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Design -&gt; College of Design Networking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CALS&gt; CALS Career Expo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CHASS -&gt; CHASS Career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CNR -&gt; Sciences, Sustainability, &amp; Environmental Career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COS -&gt; Health Career Expo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CED -&gt; Other career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CHASS -&gt; Law School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3317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66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seniors satisfied with the career </a:t>
            </a:r>
            <a:r>
              <a:rPr lang="en-US" dirty="0"/>
              <a:t>g</a:t>
            </a:r>
            <a:r>
              <a:rPr lang="en-US" dirty="0" smtClean="0"/>
              <a:t>uidance they got from their academic department?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257799"/>
          </a:xfrm>
        </p:spPr>
        <p:txBody>
          <a:bodyPr/>
          <a:lstStyle/>
          <a:p>
            <a:r>
              <a:rPr lang="en-US" dirty="0" smtClean="0"/>
              <a:t>While majorities of graduating seniors are satisfied with the career guidance they received in their academic department, they are more likely to be “satisfied” than “very satisfied”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4843583"/>
              </p:ext>
            </p:extLst>
          </p:nvPr>
        </p:nvGraphicFramePr>
        <p:xfrm>
          <a:off x="1449324" y="2379844"/>
          <a:ext cx="6480048" cy="4250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225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More Information…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58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eligible to participate?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All undergraduates who have completed the “Application for Degree” process to graduate in May are invited to participate</a:t>
            </a:r>
          </a:p>
          <a:p>
            <a:pPr lvl="1"/>
            <a:r>
              <a:rPr lang="en-US" sz="2175" dirty="0" smtClean="0"/>
              <a:t>Students graduating in the Fall are invited to participate </a:t>
            </a:r>
            <a:r>
              <a:rPr lang="en-US" sz="2175" dirty="0" smtClean="0"/>
              <a:t>in the </a:t>
            </a:r>
            <a:r>
              <a:rPr lang="en-US" sz="2175" dirty="0" smtClean="0"/>
              <a:t>December Future Plans Survey</a:t>
            </a:r>
          </a:p>
          <a:p>
            <a:pPr marL="274320" lvl="1" indent="0">
              <a:buNone/>
            </a:pPr>
            <a:endParaRPr lang="en-US" sz="2175" dirty="0" smtClean="0"/>
          </a:p>
        </p:txBody>
      </p:sp>
    </p:spTree>
    <p:extLst>
      <p:ext uri="{BB962C8B-B14F-4D97-AF65-F5344CB8AC3E}">
        <p14:creationId xmlns:p14="http://schemas.microsoft.com/office/powerpoint/2010/main" val="71917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LOTS more information online!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996633"/>
                </a:solidFill>
                <a:hlinkClick r:id="rId2"/>
              </a:rPr>
              <a:t>https://oirp.ncsu.edu/surveys/survey-reports/studentalumni-surveys/future-plans-survey-and-survey-of-recent-graduates</a:t>
            </a:r>
            <a:r>
              <a:rPr lang="en-US" sz="3200" dirty="0" smtClean="0">
                <a:solidFill>
                  <a:srgbClr val="996633"/>
                </a:solidFill>
                <a:hlinkClick r:id="rId2"/>
              </a:rPr>
              <a:t>/</a:t>
            </a:r>
            <a:endParaRPr lang="en-US" sz="3200" dirty="0" smtClean="0">
              <a:solidFill>
                <a:srgbClr val="996633"/>
              </a:solidFill>
            </a:endParaRPr>
          </a:p>
          <a:p>
            <a:pPr marL="0" indent="0">
              <a:buNone/>
            </a:pPr>
            <a:r>
              <a:rPr lang="en-US" dirty="0" smtClean="0"/>
              <a:t>Methods &amp; response rate </a:t>
            </a:r>
            <a:r>
              <a:rPr lang="en-US" dirty="0"/>
              <a:t>i</a:t>
            </a:r>
            <a:r>
              <a:rPr lang="en-US" dirty="0" smtClean="0"/>
              <a:t>nformation</a:t>
            </a:r>
          </a:p>
          <a:p>
            <a:pPr lvl="1"/>
            <a:r>
              <a:rPr lang="en-US" dirty="0" smtClean="0"/>
              <a:t>Detailed tables of results for all respondents overall, with text </a:t>
            </a:r>
            <a:r>
              <a:rPr lang="en-US" dirty="0"/>
              <a:t>summaries </a:t>
            </a:r>
            <a:endParaRPr lang="en-US" dirty="0" smtClean="0"/>
          </a:p>
          <a:p>
            <a:pPr lvl="1"/>
            <a:r>
              <a:rPr lang="en-US" dirty="0" smtClean="0"/>
              <a:t>Detailed tables of results for most questions </a:t>
            </a:r>
            <a:r>
              <a:rPr lang="en-US" dirty="0"/>
              <a:t>by </a:t>
            </a:r>
            <a:r>
              <a:rPr lang="en-US" dirty="0" smtClean="0"/>
              <a:t>college</a:t>
            </a:r>
          </a:p>
          <a:p>
            <a:pPr lvl="1"/>
            <a:r>
              <a:rPr lang="en-US" dirty="0"/>
              <a:t>College </a:t>
            </a:r>
            <a:r>
              <a:rPr lang="en-US" dirty="0" smtClean="0"/>
              <a:t>summaries </a:t>
            </a:r>
          </a:p>
          <a:p>
            <a:pPr lvl="1"/>
            <a:r>
              <a:rPr lang="en-US" dirty="0" smtClean="0"/>
              <a:t>Table </a:t>
            </a:r>
            <a:r>
              <a:rPr lang="en-US" dirty="0"/>
              <a:t>w/ results by department</a:t>
            </a:r>
          </a:p>
          <a:p>
            <a:pPr lvl="3"/>
            <a:r>
              <a:rPr lang="en-US" dirty="0"/>
              <a:t>Response rate</a:t>
            </a:r>
          </a:p>
          <a:p>
            <a:pPr lvl="3"/>
            <a:r>
              <a:rPr lang="en-US" dirty="0"/>
              <a:t>N w/ full-time job</a:t>
            </a:r>
          </a:p>
          <a:p>
            <a:pPr lvl="3"/>
            <a:r>
              <a:rPr lang="en-US" dirty="0"/>
              <a:t>N going to grad/prof school</a:t>
            </a:r>
          </a:p>
          <a:p>
            <a:pPr lvl="3"/>
            <a:r>
              <a:rPr lang="en-US" dirty="0"/>
              <a:t>Salary (25</a:t>
            </a:r>
            <a:r>
              <a:rPr lang="en-US" baseline="30000" dirty="0"/>
              <a:t>th</a:t>
            </a:r>
            <a:r>
              <a:rPr lang="en-US" dirty="0"/>
              <a:t> percentile, median, 75</a:t>
            </a:r>
            <a:r>
              <a:rPr lang="en-US" baseline="30000" dirty="0"/>
              <a:t>th</a:t>
            </a:r>
            <a:r>
              <a:rPr lang="en-US" dirty="0"/>
              <a:t> percentile, average)</a:t>
            </a:r>
          </a:p>
          <a:p>
            <a:pPr lvl="2"/>
            <a:r>
              <a:rPr lang="en-US" dirty="0"/>
              <a:t>Tables with employment information</a:t>
            </a:r>
          </a:p>
          <a:p>
            <a:pPr lvl="3"/>
            <a:r>
              <a:rPr lang="en-US" dirty="0"/>
              <a:t>Company, location, job title, helpful resources</a:t>
            </a:r>
          </a:p>
          <a:p>
            <a:pPr lvl="2"/>
            <a:r>
              <a:rPr lang="en-US" dirty="0"/>
              <a:t>Tables with grad/prof school information</a:t>
            </a:r>
          </a:p>
          <a:p>
            <a:pPr lvl="3"/>
            <a:r>
              <a:rPr lang="en-US" dirty="0"/>
              <a:t>Institution, location, degree, </a:t>
            </a:r>
            <a:r>
              <a:rPr lang="en-US" dirty="0" smtClean="0"/>
              <a:t>program</a:t>
            </a:r>
          </a:p>
          <a:p>
            <a:pPr lvl="1"/>
            <a:r>
              <a:rPr lang="en-US" dirty="0"/>
              <a:t>Average salaries </a:t>
            </a:r>
            <a:r>
              <a:rPr lang="en-US" dirty="0" smtClean="0"/>
              <a:t>&amp; graduate/professional school attendance by </a:t>
            </a:r>
            <a:r>
              <a:rPr lang="en-US" dirty="0"/>
              <a:t>college, department, academic </a:t>
            </a:r>
            <a:r>
              <a:rPr lang="en-US" dirty="0" smtClean="0"/>
              <a:t>program</a:t>
            </a:r>
          </a:p>
          <a:p>
            <a:pPr marL="480060" lvl="2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(Point </a:t>
            </a:r>
            <a:r>
              <a:rPr lang="en-US" b="1" i="1" dirty="0">
                <a:solidFill>
                  <a:srgbClr val="FF0000"/>
                </a:solidFill>
              </a:rPr>
              <a:t>and click interface </a:t>
            </a:r>
            <a:r>
              <a:rPr lang="en-US" i="1" dirty="0"/>
              <a:t>[</a:t>
            </a:r>
            <a:r>
              <a:rPr lang="en-US" i="1" dirty="0">
                <a:hlinkClick r:id="rId3"/>
              </a:rPr>
              <a:t>http://apps.oirp.ncsu.edu/pgem</a:t>
            </a:r>
            <a:r>
              <a:rPr lang="en-US" i="1" dirty="0" smtClean="0"/>
              <a:t>])</a:t>
            </a:r>
            <a:endParaRPr lang="en-US" i="1" dirty="0"/>
          </a:p>
          <a:p>
            <a:pPr lvl="3"/>
            <a:endParaRPr lang="en-US" dirty="0"/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9244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Want still more information, or have a suggestion?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Contact</a:t>
            </a:r>
          </a:p>
          <a:p>
            <a:pPr marL="240030" lvl="1" indent="0">
              <a:buNone/>
            </a:pPr>
            <a:r>
              <a:rPr lang="en-US" sz="2400" dirty="0" smtClean="0"/>
              <a:t>Nancy Whelchel, Director for Survey Research</a:t>
            </a:r>
          </a:p>
          <a:p>
            <a:pPr marL="240030" lvl="1" indent="0">
              <a:buNone/>
            </a:pPr>
            <a:r>
              <a:rPr lang="en-US" sz="2400" dirty="0" smtClean="0"/>
              <a:t>Office of Institutional Research and Planning</a:t>
            </a:r>
          </a:p>
          <a:p>
            <a:pPr marL="240030" lvl="1" indent="0">
              <a:buNone/>
            </a:pPr>
            <a:r>
              <a:rPr lang="en-US" sz="2400" dirty="0" smtClean="0">
                <a:hlinkClick r:id="rId2"/>
              </a:rPr>
              <a:t>Nancy_whelchel@ncsu.edu</a:t>
            </a:r>
            <a:endParaRPr lang="en-US" sz="2400" dirty="0" smtClean="0"/>
          </a:p>
          <a:p>
            <a:pPr marL="365760" lvl="1" indent="0">
              <a:buNone/>
            </a:pPr>
            <a:endParaRPr lang="en-US" sz="2400" dirty="0" smtClean="0"/>
          </a:p>
          <a:p>
            <a:pPr marL="240030" lvl="1" indent="0">
              <a:buNone/>
            </a:pPr>
            <a:r>
              <a:rPr lang="en-US" sz="2400" dirty="0" smtClean="0"/>
              <a:t>Suzanne </a:t>
            </a:r>
            <a:r>
              <a:rPr lang="en-US" sz="2400" dirty="0"/>
              <a:t>Crockett, </a:t>
            </a:r>
            <a:r>
              <a:rPr lang="en-US" sz="2400" dirty="0" smtClean="0"/>
              <a:t>Assistant Director </a:t>
            </a:r>
            <a:r>
              <a:rPr lang="en-US" sz="2400" dirty="0"/>
              <a:t>for Survey Research</a:t>
            </a:r>
          </a:p>
          <a:p>
            <a:pPr marL="240030" lvl="1" indent="0">
              <a:buNone/>
            </a:pPr>
            <a:r>
              <a:rPr lang="en-US" sz="2400" dirty="0"/>
              <a:t>Office of Institutional Research and Planning</a:t>
            </a:r>
          </a:p>
          <a:p>
            <a:pPr marL="240030" lvl="1" indent="0">
              <a:buNone/>
            </a:pPr>
            <a:r>
              <a:rPr lang="en-US" sz="2400" dirty="0">
                <a:hlinkClick r:id="rId3"/>
              </a:rPr>
              <a:t>sacrocke@ncsu.edu</a:t>
            </a:r>
            <a:endParaRPr lang="en-US" sz="2400" dirty="0"/>
          </a:p>
          <a:p>
            <a:pPr marL="36576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752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and how is the survey administered?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>
                <a:sym typeface="Wingdings" pitchFamily="2" charset="2"/>
              </a:rPr>
              <a:t>When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The survey goes live on about the first day of final exams (May 2, 2017)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The survey stays in the field for about 4 weeks (May 26, 2017)</a:t>
            </a:r>
          </a:p>
          <a:p>
            <a:r>
              <a:rPr lang="en-US" sz="2400" dirty="0" smtClean="0">
                <a:sym typeface="Wingdings" pitchFamily="2" charset="2"/>
              </a:rPr>
              <a:t>How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Online (</a:t>
            </a:r>
            <a:r>
              <a:rPr lang="en-US" sz="2000" dirty="0" err="1" smtClean="0">
                <a:sym typeface="Wingdings" pitchFamily="2" charset="2"/>
              </a:rPr>
              <a:t>Qualtrics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Accessible via handheld mobile device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Confidential (but not anonymous)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6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are senior </a:t>
            </a:r>
            <a:r>
              <a:rPr lang="en-US" dirty="0"/>
              <a:t>e</a:t>
            </a:r>
            <a:r>
              <a:rPr lang="en-US" dirty="0" smtClean="0"/>
              <a:t>ncouraged to participate?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Email invitations and follow-up reminders</a:t>
            </a:r>
          </a:p>
          <a:p>
            <a:r>
              <a:rPr lang="en-US" sz="2800" dirty="0" smtClean="0"/>
              <a:t>Incentives</a:t>
            </a:r>
            <a:endParaRPr lang="en-US" sz="2800" dirty="0"/>
          </a:p>
          <a:p>
            <a:pPr lvl="1"/>
            <a:r>
              <a:rPr lang="en-US" sz="2400" dirty="0"/>
              <a:t>Amazon.com gift cards</a:t>
            </a:r>
          </a:p>
          <a:p>
            <a:pPr lvl="2"/>
            <a:r>
              <a:rPr lang="en-US" sz="2400" dirty="0"/>
              <a:t>8 * $25 for early responders</a:t>
            </a:r>
          </a:p>
          <a:p>
            <a:pPr lvl="2"/>
            <a:r>
              <a:rPr lang="en-US" sz="2400" dirty="0"/>
              <a:t>1 * $100 for all responders</a:t>
            </a:r>
          </a:p>
          <a:p>
            <a:r>
              <a:rPr lang="en-US" sz="2800" dirty="0"/>
              <a:t>Departments are encouraged to contact their graduating seniors</a:t>
            </a:r>
          </a:p>
          <a:p>
            <a:r>
              <a:rPr lang="en-US" sz="2800" dirty="0" smtClean="0"/>
              <a:t>Electronic </a:t>
            </a:r>
            <a:r>
              <a:rPr lang="en-US" sz="2800" dirty="0"/>
              <a:t>Bulletin Boards</a:t>
            </a:r>
          </a:p>
          <a:p>
            <a:r>
              <a:rPr lang="en-US" sz="2800" dirty="0" smtClean="0"/>
              <a:t>Flyers </a:t>
            </a:r>
            <a:endParaRPr lang="en-US" sz="2800" dirty="0"/>
          </a:p>
          <a:p>
            <a:pPr lvl="1"/>
            <a:r>
              <a:rPr lang="en-US" sz="2400" dirty="0"/>
              <a:t>Sent to academic </a:t>
            </a:r>
            <a:r>
              <a:rPr lang="en-US" sz="2400" dirty="0" smtClean="0"/>
              <a:t>departments &amp; posted </a:t>
            </a:r>
            <a:r>
              <a:rPr lang="en-US" sz="2400" dirty="0"/>
              <a:t>around campus</a:t>
            </a:r>
          </a:p>
          <a:p>
            <a:r>
              <a:rPr lang="en-US" sz="2800" dirty="0" smtClean="0"/>
              <a:t>Announcements at (some) commencement ceremonies</a:t>
            </a:r>
            <a:endParaRPr lang="en-US" sz="28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8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many graduating seniors actually do the survey</a:t>
            </a:r>
            <a:r>
              <a:rPr lang="en-US" dirty="0" smtClean="0"/>
              <a:t>? Over the years . . 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5407159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5572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many graduating seniors </a:t>
            </a:r>
            <a:r>
              <a:rPr lang="en-US" dirty="0" smtClean="0"/>
              <a:t>did the survey in May 2017?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73834446"/>
              </p:ext>
            </p:extLst>
          </p:nvPr>
        </p:nvGraphicFramePr>
        <p:xfrm>
          <a:off x="561153" y="1941897"/>
          <a:ext cx="8153400" cy="3693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48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College/School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7623" marR="27623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May 2017 Graduating Class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7623" marR="276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Percent of Population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7623" marR="276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Survey Respondents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7623" marR="276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Percent of Survey Respondents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7623" marR="276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Response Rate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7623" marR="2762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8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College of Agriculture &amp; Life Sciences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7623" marR="27623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10.9%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9.1%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49.1%</a:t>
                      </a: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College of Design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7623" marR="27623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2.8%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3.8%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81.9%</a:t>
                      </a: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College of Education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7623" marR="27623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3.0%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3.6%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69.2%</a:t>
                      </a: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College of Engineering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7623" marR="27623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854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25.0%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542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26.9%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63.5%</a:t>
                      </a: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8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College of Natural Resources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7623" marR="27623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5.9%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5.4%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54.0%</a:t>
                      </a: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8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College of Humanities &amp; Social Sciences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7623" marR="27623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19.7%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378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18.7%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56.2%</a:t>
                      </a: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College of Sciences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7623" marR="27623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388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11.4%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11.5%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59.8%</a:t>
                      </a: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College of Textiles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7623" marR="27623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5.9%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6.4%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63.9%</a:t>
                      </a: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8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Poole College of Management</a:t>
                      </a:r>
                    </a:p>
                  </a:txBody>
                  <a:tcPr marL="27623" marR="27623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524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15.4%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296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14.7%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56.5%</a:t>
                      </a: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27623" marR="27623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3,412</a:t>
                      </a:r>
                      <a:endParaRPr lang="en-US" sz="14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100.0%</a:t>
                      </a:r>
                      <a:endParaRPr lang="en-US" sz="14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2,017</a:t>
                      </a:r>
                      <a:endParaRPr lang="en-US" sz="14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100.0%</a:t>
                      </a:r>
                      <a:endParaRPr lang="en-US" sz="14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59.1%</a:t>
                      </a: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the results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Students/parents thinking about majors</a:t>
            </a:r>
          </a:p>
          <a:p>
            <a:r>
              <a:rPr lang="en-US" sz="2400" dirty="0"/>
              <a:t>Employers when making salary offers</a:t>
            </a:r>
          </a:p>
          <a:p>
            <a:r>
              <a:rPr lang="en-US" sz="2400" dirty="0"/>
              <a:t>Students engaged in salary negotiations</a:t>
            </a:r>
          </a:p>
          <a:p>
            <a:r>
              <a:rPr lang="en-US" sz="2400" dirty="0"/>
              <a:t>Employers assessing the new graduate employment pool</a:t>
            </a:r>
          </a:p>
          <a:p>
            <a:r>
              <a:rPr lang="en-US" sz="2400" dirty="0"/>
              <a:t>Career Centers matching job seekers with employers</a:t>
            </a:r>
          </a:p>
          <a:p>
            <a:pPr lvl="1"/>
            <a:r>
              <a:rPr lang="en-US" sz="2175" dirty="0"/>
              <a:t>Identifying employers for career fairs</a:t>
            </a:r>
          </a:p>
          <a:p>
            <a:r>
              <a:rPr lang="en-US" sz="2400" dirty="0"/>
              <a:t>Institutional rankings reported by organizations/magazines</a:t>
            </a:r>
          </a:p>
          <a:p>
            <a:r>
              <a:rPr lang="en-US" sz="2400" dirty="0"/>
              <a:t>Assessment activities</a:t>
            </a:r>
          </a:p>
          <a:p>
            <a:pPr lvl="1"/>
            <a:r>
              <a:rPr lang="en-US" sz="2175" dirty="0"/>
              <a:t>Career Centers programs and services</a:t>
            </a:r>
          </a:p>
          <a:p>
            <a:pPr lvl="1"/>
            <a:r>
              <a:rPr lang="en-US" sz="2175" dirty="0"/>
              <a:t>Academic programs’ evaluation of career-readiness of graduates</a:t>
            </a:r>
          </a:p>
          <a:p>
            <a:pPr lvl="1"/>
            <a:r>
              <a:rPr lang="en-US" sz="2175" dirty="0"/>
              <a:t>Outcomes (job placement, post-graduate enrollment, etc.)</a:t>
            </a:r>
          </a:p>
          <a:p>
            <a:pPr lvl="1"/>
            <a:r>
              <a:rPr lang="en-US" sz="2175" dirty="0"/>
              <a:t>NC State Strategic Planning metrics </a:t>
            </a:r>
          </a:p>
        </p:txBody>
      </p:sp>
    </p:spTree>
    <p:extLst>
      <p:ext uri="{BB962C8B-B14F-4D97-AF65-F5344CB8AC3E}">
        <p14:creationId xmlns:p14="http://schemas.microsoft.com/office/powerpoint/2010/main" val="10651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PS">
  <a:themeElements>
    <a:clrScheme name="Custom 15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D14909"/>
      </a:hlink>
      <a:folHlink>
        <a:srgbClr val="B2B2B2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PS" id="{CDDC4381-1862-4174-9AE5-48B602159EF9}" vid="{9CD896FF-05EE-4965-9489-48FE0D7DAA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2770</TotalTime>
  <Words>2494</Words>
  <Application>Microsoft Office PowerPoint</Application>
  <PresentationFormat>On-screen Show (4:3)</PresentationFormat>
  <Paragraphs>519</Paragraphs>
  <Slides>41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Times New Roman</vt:lpstr>
      <vt:lpstr>Wingdings</vt:lpstr>
      <vt:lpstr>Wingdings 2</vt:lpstr>
      <vt:lpstr>FPS</vt:lpstr>
      <vt:lpstr>Future Plans Survey: Research design &amp;  May 2017 results</vt:lpstr>
      <vt:lpstr>Survey Administration Methods</vt:lpstr>
      <vt:lpstr>What is the Future Plans Survey (FPS)?</vt:lpstr>
      <vt:lpstr>Who is eligible to participate? </vt:lpstr>
      <vt:lpstr>When and how is the survey administered?</vt:lpstr>
      <vt:lpstr>How are senior encouraged to participate? </vt:lpstr>
      <vt:lpstr>How many graduating seniors actually do the survey? Over the years . . .</vt:lpstr>
      <vt:lpstr>How many graduating seniors did the survey in May 2017?</vt:lpstr>
      <vt:lpstr>How are the results used?</vt:lpstr>
      <vt:lpstr>Future Plans of Seniors…</vt:lpstr>
      <vt:lpstr>How do graduating seniors feel about their future?</vt:lpstr>
      <vt:lpstr>What are seniors’ plans for after graduation?</vt:lpstr>
      <vt:lpstr>Details About Those Obtaining Full-Time Employment (92% of all those with a job for after graduation)</vt:lpstr>
      <vt:lpstr>How much does when you start seeking employment make a difference? (By those who found and those who had not found a full-time position)</vt:lpstr>
      <vt:lpstr>How much does when you start seeking employment make a difference? (By when the senior started seeking employment)</vt:lpstr>
      <vt:lpstr>What resources did seniors say were helpful in securing their job?</vt:lpstr>
      <vt:lpstr>How many positions did they interview for?  (Differences between those who found and those who had not found a full-time position)</vt:lpstr>
      <vt:lpstr>How many job offers did those accepting a full-time job get?</vt:lpstr>
      <vt:lpstr>Did those not yet securing employment receive any job offers?</vt:lpstr>
      <vt:lpstr>Is job satisfaction related to how closely the job matches what seniors were majoring in?</vt:lpstr>
      <vt:lpstr>Where will those with a full-time job be working?</vt:lpstr>
      <vt:lpstr>How are the full-time employees getting paid?</vt:lpstr>
      <vt:lpstr>And what will they be earning?</vt:lpstr>
      <vt:lpstr>What about a signing bonus?</vt:lpstr>
      <vt:lpstr>And what about a relocation package?</vt:lpstr>
      <vt:lpstr>Details about Those Continuing their Education</vt:lpstr>
      <vt:lpstr>Who is going to graduate/professional School?</vt:lpstr>
      <vt:lpstr>Why do they want to continue their formal education?</vt:lpstr>
      <vt:lpstr>How many seniors have already been accepted to a graduate/professional school?</vt:lpstr>
      <vt:lpstr>What institutions will they be attending?  (among those accepted and enrolling)</vt:lpstr>
      <vt:lpstr>What degrees are they currently seeking?</vt:lpstr>
      <vt:lpstr>Work-Related Experiences at NC State</vt:lpstr>
      <vt:lpstr>What did they participate in, and how helpful was the experience?</vt:lpstr>
      <vt:lpstr>Who uses the various career offices?</vt:lpstr>
      <vt:lpstr>Do those who use the career offices think they are any good?</vt:lpstr>
      <vt:lpstr>What about other activities to help in the job search?</vt:lpstr>
      <vt:lpstr>Which career fairs did seniors attend?</vt:lpstr>
      <vt:lpstr>Are seniors satisfied with the career guidance they got from their academic department?</vt:lpstr>
      <vt:lpstr>For More Information…</vt:lpstr>
      <vt:lpstr>There is LOTS more information online!</vt:lpstr>
      <vt:lpstr>Want still more information, or have a suggestion?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PLANS SURVEY</dc:title>
  <dc:creator>Suzanne Crockett</dc:creator>
  <cp:lastModifiedBy>Suzanne Alexandra Crockett</cp:lastModifiedBy>
  <cp:revision>248</cp:revision>
  <cp:lastPrinted>2015-08-25T21:17:10Z</cp:lastPrinted>
  <dcterms:created xsi:type="dcterms:W3CDTF">2015-07-30T13:13:38Z</dcterms:created>
  <dcterms:modified xsi:type="dcterms:W3CDTF">2017-08-07T13:50:34Z</dcterms:modified>
</cp:coreProperties>
</file>