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</p:sldMasterIdLst>
  <p:notesMasterIdLst>
    <p:notesMasterId r:id="rId47"/>
  </p:notesMasterIdLst>
  <p:handoutMasterIdLst>
    <p:handoutMasterId r:id="rId48"/>
  </p:handoutMasterIdLst>
  <p:sldIdLst>
    <p:sldId id="257" r:id="rId4"/>
    <p:sldId id="258" r:id="rId5"/>
    <p:sldId id="30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State Appropriations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</c:strCache>
            </c:strRef>
          </c:cat>
          <c:val>
            <c:numRef>
              <c:f>Sheet1!$B$2:$K$2</c:f>
              <c:numCache>
                <c:formatCode>_("$"* #,##0_);_("$"* \(#,##0\);_("$"* "-"??_);_(@_)</c:formatCode>
                <c:ptCount val="10"/>
                <c:pt idx="0">
                  <c:v>2109538</c:v>
                </c:pt>
                <c:pt idx="1">
                  <c:v>20116488</c:v>
                </c:pt>
                <c:pt idx="2">
                  <c:v>5912773</c:v>
                </c:pt>
                <c:pt idx="3">
                  <c:v>9973723</c:v>
                </c:pt>
                <c:pt idx="4">
                  <c:v>11080481</c:v>
                </c:pt>
                <c:pt idx="5">
                  <c:v>3948059</c:v>
                </c:pt>
                <c:pt idx="6">
                  <c:v>12303795</c:v>
                </c:pt>
                <c:pt idx="7">
                  <c:v>4718244</c:v>
                </c:pt>
                <c:pt idx="8">
                  <c:v>14541370</c:v>
                </c:pt>
                <c:pt idx="9">
                  <c:v>8637741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Receipts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</c:strCache>
            </c:strRef>
          </c:cat>
          <c:val>
            <c:numRef>
              <c:f>Sheet1!$B$3:$K$3</c:f>
              <c:numCache>
                <c:formatCode>_("$"* #,##0_);_("$"* \(#,##0\);_("$"* "-"??_);_(@_)</c:formatCode>
                <c:ptCount val="10"/>
                <c:pt idx="0">
                  <c:v>3735632</c:v>
                </c:pt>
                <c:pt idx="1">
                  <c:v>4510172</c:v>
                </c:pt>
                <c:pt idx="2">
                  <c:v>6047823</c:v>
                </c:pt>
                <c:pt idx="3">
                  <c:v>9503594</c:v>
                </c:pt>
                <c:pt idx="4">
                  <c:v>2805022</c:v>
                </c:pt>
                <c:pt idx="5">
                  <c:v>8186444</c:v>
                </c:pt>
                <c:pt idx="6">
                  <c:v>-4846407</c:v>
                </c:pt>
                <c:pt idx="7">
                  <c:v>-5006363</c:v>
                </c:pt>
                <c:pt idx="8">
                  <c:v>12234746</c:v>
                </c:pt>
                <c:pt idx="9">
                  <c:v>4943165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87656640"/>
        <c:axId val="187657200"/>
      </c:barChart>
      <c:catAx>
        <c:axId val="18765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7200"/>
        <c:crosses val="autoZero"/>
        <c:auto val="1"/>
        <c:lblAlgn val="ctr"/>
        <c:lblOffset val="100"/>
        <c:noMultiLvlLbl val="0"/>
      </c:catAx>
      <c:valAx>
        <c:axId val="18765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656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5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751057514091291E-2"/>
          <c:y val="0.27965091090504096"/>
          <c:w val="0.82855328263963135"/>
          <c:h val="0.7124599031110373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 Split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"/>
            <c:spPr>
              <a:solidFill>
                <a:srgbClr val="ACD88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Sheet1!$A$2:$A$3</c:f>
              <c:strCache>
                <c:ptCount val="2"/>
                <c:pt idx="0">
                  <c:v>Colleges</c:v>
                </c:pt>
                <c:pt idx="1">
                  <c:v>Provost: Strategic Initiatives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AY01-02</c:v>
                </c:pt>
                <c:pt idx="1">
                  <c:v>AY 02-03</c:v>
                </c:pt>
                <c:pt idx="2">
                  <c:v>AY 03-04</c:v>
                </c:pt>
                <c:pt idx="3">
                  <c:v>AY 04-05</c:v>
                </c:pt>
                <c:pt idx="4">
                  <c:v>AY 05-06</c:v>
                </c:pt>
                <c:pt idx="5">
                  <c:v>AY 06-07</c:v>
                </c:pt>
                <c:pt idx="6">
                  <c:v>AY 07-08</c:v>
                </c:pt>
                <c:pt idx="7">
                  <c:v>AY 08-09</c:v>
                </c:pt>
                <c:pt idx="8">
                  <c:v>AY 09-10</c:v>
                </c:pt>
                <c:pt idx="9">
                  <c:v>AY 10-11</c:v>
                </c:pt>
                <c:pt idx="10">
                  <c:v>AY 11-12</c:v>
                </c:pt>
                <c:pt idx="11">
                  <c:v>AY 12-13</c:v>
                </c:pt>
                <c:pt idx="12">
                  <c:v>AY 13-14</c:v>
                </c:pt>
                <c:pt idx="13">
                  <c:v>AY 14-15</c:v>
                </c:pt>
              </c:strCache>
            </c:strRef>
          </c:cat>
          <c:val>
            <c:numRef>
              <c:f>Sheet1!$B$2:$O$2</c:f>
              <c:numCache>
                <c:formatCode>_(* #,##0_);_(* \(#,##0\);_(* "-"??_);_(@_)</c:formatCode>
                <c:ptCount val="14"/>
                <c:pt idx="0">
                  <c:v>1197</c:v>
                </c:pt>
                <c:pt idx="1">
                  <c:v>1217</c:v>
                </c:pt>
                <c:pt idx="2">
                  <c:v>1194</c:v>
                </c:pt>
                <c:pt idx="3">
                  <c:v>1375</c:v>
                </c:pt>
                <c:pt idx="4">
                  <c:v>1361</c:v>
                </c:pt>
                <c:pt idx="5">
                  <c:v>1226</c:v>
                </c:pt>
                <c:pt idx="6">
                  <c:v>1206</c:v>
                </c:pt>
                <c:pt idx="7">
                  <c:v>1302</c:v>
                </c:pt>
                <c:pt idx="8">
                  <c:v>1369</c:v>
                </c:pt>
                <c:pt idx="9">
                  <c:v>1326</c:v>
                </c:pt>
                <c:pt idx="10">
                  <c:v>1417</c:v>
                </c:pt>
                <c:pt idx="11">
                  <c:v>1424</c:v>
                </c:pt>
                <c:pt idx="12">
                  <c:v>1320</c:v>
                </c:pt>
                <c:pt idx="13">
                  <c:v>1313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AY01-02</c:v>
                </c:pt>
                <c:pt idx="1">
                  <c:v>AY 02-03</c:v>
                </c:pt>
                <c:pt idx="2">
                  <c:v>AY 03-04</c:v>
                </c:pt>
                <c:pt idx="3">
                  <c:v>AY 04-05</c:v>
                </c:pt>
                <c:pt idx="4">
                  <c:v>AY 05-06</c:v>
                </c:pt>
                <c:pt idx="5">
                  <c:v>AY 06-07</c:v>
                </c:pt>
                <c:pt idx="6">
                  <c:v>AY 07-08</c:v>
                </c:pt>
                <c:pt idx="7">
                  <c:v>AY 08-09</c:v>
                </c:pt>
                <c:pt idx="8">
                  <c:v>AY 09-10</c:v>
                </c:pt>
                <c:pt idx="9">
                  <c:v>AY 10-11</c:v>
                </c:pt>
                <c:pt idx="10">
                  <c:v>AY 11-12</c:v>
                </c:pt>
                <c:pt idx="11">
                  <c:v>AY 12-13</c:v>
                </c:pt>
                <c:pt idx="12">
                  <c:v>AY 13-14</c:v>
                </c:pt>
                <c:pt idx="13">
                  <c:v>AY 14-15</c:v>
                </c:pt>
              </c:strCache>
            </c:strRef>
          </c:cat>
          <c:val>
            <c:numRef>
              <c:f>Sheet1!$B$3:$O$3</c:f>
              <c:numCache>
                <c:formatCode>_(* #,##0_);_(* \(#,##0\);_(* "-"??_);_(@_)</c:formatCode>
                <c:ptCount val="14"/>
                <c:pt idx="0">
                  <c:v>653</c:v>
                </c:pt>
                <c:pt idx="1">
                  <c:v>653</c:v>
                </c:pt>
                <c:pt idx="2">
                  <c:v>634</c:v>
                </c:pt>
                <c:pt idx="3">
                  <c:v>730</c:v>
                </c:pt>
                <c:pt idx="4">
                  <c:v>785</c:v>
                </c:pt>
                <c:pt idx="5">
                  <c:v>804</c:v>
                </c:pt>
                <c:pt idx="6">
                  <c:v>848</c:v>
                </c:pt>
                <c:pt idx="7">
                  <c:v>881</c:v>
                </c:pt>
                <c:pt idx="8">
                  <c:v>840</c:v>
                </c:pt>
                <c:pt idx="9">
                  <c:v>944</c:v>
                </c:pt>
                <c:pt idx="10">
                  <c:v>989</c:v>
                </c:pt>
                <c:pt idx="11">
                  <c:v>1038</c:v>
                </c:pt>
                <c:pt idx="12">
                  <c:v>1011</c:v>
                </c:pt>
                <c:pt idx="13">
                  <c:v>1106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Fellowship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AY01-02</c:v>
                </c:pt>
                <c:pt idx="1">
                  <c:v>AY 02-03</c:v>
                </c:pt>
                <c:pt idx="2">
                  <c:v>AY 03-04</c:v>
                </c:pt>
                <c:pt idx="3">
                  <c:v>AY 04-05</c:v>
                </c:pt>
                <c:pt idx="4">
                  <c:v>AY 05-06</c:v>
                </c:pt>
                <c:pt idx="5">
                  <c:v>AY 06-07</c:v>
                </c:pt>
                <c:pt idx="6">
                  <c:v>AY 07-08</c:v>
                </c:pt>
                <c:pt idx="7">
                  <c:v>AY 08-09</c:v>
                </c:pt>
                <c:pt idx="8">
                  <c:v>AY 09-10</c:v>
                </c:pt>
                <c:pt idx="9">
                  <c:v>AY 10-11</c:v>
                </c:pt>
                <c:pt idx="10">
                  <c:v>AY 11-12</c:v>
                </c:pt>
                <c:pt idx="11">
                  <c:v>AY 12-13</c:v>
                </c:pt>
                <c:pt idx="12">
                  <c:v>AY 13-14</c:v>
                </c:pt>
                <c:pt idx="13">
                  <c:v>AY 14-15</c:v>
                </c:pt>
              </c:strCache>
            </c:strRef>
          </c:cat>
          <c:val>
            <c:numRef>
              <c:f>Sheet1!$B$4:$O$4</c:f>
              <c:numCache>
                <c:formatCode>_(* #,##0_);_(* \(#,##0\);_(* "-"??_);_(@_)</c:formatCode>
                <c:ptCount val="14"/>
                <c:pt idx="0">
                  <c:v>153</c:v>
                </c:pt>
                <c:pt idx="1">
                  <c:v>160</c:v>
                </c:pt>
                <c:pt idx="2">
                  <c:v>137</c:v>
                </c:pt>
                <c:pt idx="3">
                  <c:v>147</c:v>
                </c:pt>
                <c:pt idx="4">
                  <c:v>146</c:v>
                </c:pt>
                <c:pt idx="5">
                  <c:v>151</c:v>
                </c:pt>
                <c:pt idx="6">
                  <c:v>139</c:v>
                </c:pt>
                <c:pt idx="7">
                  <c:v>144</c:v>
                </c:pt>
                <c:pt idx="8">
                  <c:v>145</c:v>
                </c:pt>
                <c:pt idx="9">
                  <c:v>170</c:v>
                </c:pt>
                <c:pt idx="10">
                  <c:v>179</c:v>
                </c:pt>
                <c:pt idx="11">
                  <c:v>233</c:v>
                </c:pt>
                <c:pt idx="12">
                  <c:v>240</c:v>
                </c:pt>
                <c:pt idx="13">
                  <c:v>285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Combination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AY01-02</c:v>
                </c:pt>
                <c:pt idx="1">
                  <c:v>AY 02-03</c:v>
                </c:pt>
                <c:pt idx="2">
                  <c:v>AY 03-04</c:v>
                </c:pt>
                <c:pt idx="3">
                  <c:v>AY 04-05</c:v>
                </c:pt>
                <c:pt idx="4">
                  <c:v>AY 05-06</c:v>
                </c:pt>
                <c:pt idx="5">
                  <c:v>AY 06-07</c:v>
                </c:pt>
                <c:pt idx="6">
                  <c:v>AY 07-08</c:v>
                </c:pt>
                <c:pt idx="7">
                  <c:v>AY 08-09</c:v>
                </c:pt>
                <c:pt idx="8">
                  <c:v>AY 09-10</c:v>
                </c:pt>
                <c:pt idx="9">
                  <c:v>AY 10-11</c:v>
                </c:pt>
                <c:pt idx="10">
                  <c:v>AY 11-12</c:v>
                </c:pt>
                <c:pt idx="11">
                  <c:v>AY 12-13</c:v>
                </c:pt>
                <c:pt idx="12">
                  <c:v>AY 13-14</c:v>
                </c:pt>
                <c:pt idx="13">
                  <c:v>AY 14-15</c:v>
                </c:pt>
              </c:strCache>
            </c:strRef>
          </c:cat>
          <c:val>
            <c:numRef>
              <c:f>Sheet1!$B$5:$O$5</c:f>
              <c:numCache>
                <c:formatCode>_(* #,##0_);_(* \(#,##0\);_(* "-"??_);_(@_)</c:formatCode>
                <c:ptCount val="14"/>
                <c:pt idx="0">
                  <c:v>432</c:v>
                </c:pt>
                <c:pt idx="1">
                  <c:v>393</c:v>
                </c:pt>
                <c:pt idx="2">
                  <c:v>346</c:v>
                </c:pt>
                <c:pt idx="3">
                  <c:v>386</c:v>
                </c:pt>
                <c:pt idx="4">
                  <c:v>407</c:v>
                </c:pt>
                <c:pt idx="5">
                  <c:v>441</c:v>
                </c:pt>
                <c:pt idx="6">
                  <c:v>481</c:v>
                </c:pt>
                <c:pt idx="7">
                  <c:v>549</c:v>
                </c:pt>
                <c:pt idx="8">
                  <c:v>505</c:v>
                </c:pt>
                <c:pt idx="9">
                  <c:v>606</c:v>
                </c:pt>
                <c:pt idx="10">
                  <c:v>534</c:v>
                </c:pt>
                <c:pt idx="11">
                  <c:v>539</c:v>
                </c:pt>
                <c:pt idx="12">
                  <c:v>614</c:v>
                </c:pt>
                <c:pt idx="13">
                  <c:v>601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AY01-02</c:v>
                </c:pt>
                <c:pt idx="1">
                  <c:v>AY 02-03</c:v>
                </c:pt>
                <c:pt idx="2">
                  <c:v>AY 03-04</c:v>
                </c:pt>
                <c:pt idx="3">
                  <c:v>AY 04-05</c:v>
                </c:pt>
                <c:pt idx="4">
                  <c:v>AY 05-06</c:v>
                </c:pt>
                <c:pt idx="5">
                  <c:v>AY 06-07</c:v>
                </c:pt>
                <c:pt idx="6">
                  <c:v>AY 07-08</c:v>
                </c:pt>
                <c:pt idx="7">
                  <c:v>AY 08-09</c:v>
                </c:pt>
                <c:pt idx="8">
                  <c:v>AY 09-10</c:v>
                </c:pt>
                <c:pt idx="9">
                  <c:v>AY 10-11</c:v>
                </c:pt>
                <c:pt idx="10">
                  <c:v>AY 11-12</c:v>
                </c:pt>
                <c:pt idx="11">
                  <c:v>AY 12-13</c:v>
                </c:pt>
                <c:pt idx="12">
                  <c:v>AY 13-14</c:v>
                </c:pt>
                <c:pt idx="13">
                  <c:v>AY 14-15</c:v>
                </c:pt>
              </c:strCache>
            </c:strRef>
          </c:cat>
          <c:val>
            <c:numRef>
              <c:f>Sheet1!$B$6:$O$6</c:f>
              <c:numCache>
                <c:formatCode>_(* #,##0_);_(* \(#,##0\);_(* "-"??_);_(@_)</c:formatCode>
                <c:ptCount val="14"/>
                <c:pt idx="0">
                  <c:v>2435</c:v>
                </c:pt>
                <c:pt idx="1">
                  <c:v>2423</c:v>
                </c:pt>
                <c:pt idx="2">
                  <c:v>2311</c:v>
                </c:pt>
                <c:pt idx="3">
                  <c:v>2638</c:v>
                </c:pt>
                <c:pt idx="4">
                  <c:v>2699</c:v>
                </c:pt>
                <c:pt idx="5">
                  <c:v>2622</c:v>
                </c:pt>
                <c:pt idx="6">
                  <c:v>2674</c:v>
                </c:pt>
                <c:pt idx="7">
                  <c:v>2876</c:v>
                </c:pt>
                <c:pt idx="8">
                  <c:v>2859</c:v>
                </c:pt>
                <c:pt idx="9">
                  <c:v>3046</c:v>
                </c:pt>
                <c:pt idx="10">
                  <c:v>3119</c:v>
                </c:pt>
                <c:pt idx="11">
                  <c:v>3234</c:v>
                </c:pt>
                <c:pt idx="12">
                  <c:v>3185</c:v>
                </c:pt>
                <c:pt idx="13">
                  <c:v>3305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055024"/>
        <c:axId val="242055584"/>
      </c:lineChart>
      <c:catAx>
        <c:axId val="24205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055584"/>
        <c:crosses val="autoZero"/>
        <c:auto val="1"/>
        <c:lblAlgn val="ctr"/>
        <c:lblOffset val="100"/>
        <c:noMultiLvlLbl val="0"/>
      </c:catAx>
      <c:valAx>
        <c:axId val="2420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6944444444444443E-2"/>
              <c:y val="0.250817861479504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2055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75EF7-CA3E-4696-9457-08C37ECB0037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BD8E786-0030-461A-8433-1D5E9DC0D3E1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Which programs should have premium tuition?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8FC99-32DC-40F6-8893-F5B69529F61C}" type="parTrans" cxnId="{8C85238D-C412-4F0D-9730-2D4A2BB25E98}">
      <dgm:prSet/>
      <dgm:spPr/>
      <dgm:t>
        <a:bodyPr/>
        <a:lstStyle/>
        <a:p>
          <a:endParaRPr lang="en-US"/>
        </a:p>
      </dgm:t>
    </dgm:pt>
    <dgm:pt modelId="{F16377F5-8BD0-4B85-A34D-CA187A980300}" type="sibTrans" cxnId="{8C85238D-C412-4F0D-9730-2D4A2BB25E98}">
      <dgm:prSet/>
      <dgm:spPr/>
      <dgm:t>
        <a:bodyPr/>
        <a:lstStyle/>
        <a:p>
          <a:endParaRPr lang="en-US"/>
        </a:p>
      </dgm:t>
    </dgm:pt>
    <dgm:pt modelId="{68CA090C-11CA-4F0F-AE43-0E3ABB98A8FC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What are the selection criteria?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7CAB0-34E1-4411-86F8-AA14C669E0CE}" type="parTrans" cxnId="{0CE4AA45-BCC3-4767-B399-93EC141F56CC}">
      <dgm:prSet/>
      <dgm:spPr/>
      <dgm:t>
        <a:bodyPr/>
        <a:lstStyle/>
        <a:p>
          <a:endParaRPr lang="en-US"/>
        </a:p>
      </dgm:t>
    </dgm:pt>
    <dgm:pt modelId="{1E80D538-C19C-4067-AD40-F1BA75C1F572}" type="sibTrans" cxnId="{0CE4AA45-BCC3-4767-B399-93EC141F56CC}">
      <dgm:prSet/>
      <dgm:spPr/>
      <dgm:t>
        <a:bodyPr/>
        <a:lstStyle/>
        <a:p>
          <a:endParaRPr lang="en-US"/>
        </a:p>
      </dgm:t>
    </dgm:pt>
    <dgm:pt modelId="{3D7BE10E-811A-4C73-8319-3372AF75DFE2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What’s required for a proposal?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0668E6-F162-432B-A7F1-6E41B981CF9D}" type="parTrans" cxnId="{947509F1-4F9F-4BED-BD88-C9F2517DD034}">
      <dgm:prSet/>
      <dgm:spPr/>
      <dgm:t>
        <a:bodyPr/>
        <a:lstStyle/>
        <a:p>
          <a:endParaRPr lang="en-US"/>
        </a:p>
      </dgm:t>
    </dgm:pt>
    <dgm:pt modelId="{526EABD9-B8D0-4563-B441-ECB1F742A3BE}" type="sibTrans" cxnId="{947509F1-4F9F-4BED-BD88-C9F2517DD034}">
      <dgm:prSet/>
      <dgm:spPr/>
      <dgm:t>
        <a:bodyPr/>
        <a:lstStyle/>
        <a:p>
          <a:endParaRPr lang="en-US"/>
        </a:p>
      </dgm:t>
    </dgm:pt>
    <dgm:pt modelId="{3ECA569D-99C9-40E4-84C2-C4D84FC7D1A7}" type="pres">
      <dgm:prSet presAssocID="{DC775EF7-CA3E-4696-9457-08C37ECB003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768FA4-2358-41CE-AB65-1A62BD5010F2}" type="pres">
      <dgm:prSet presAssocID="{DC775EF7-CA3E-4696-9457-08C37ECB0037}" presName="ellipse" presStyleLbl="trBgShp" presStyleIdx="0" presStyleCnt="1"/>
      <dgm:spPr/>
    </dgm:pt>
    <dgm:pt modelId="{91583961-DAEE-454B-9231-E29B41977373}" type="pres">
      <dgm:prSet presAssocID="{DC775EF7-CA3E-4696-9457-08C37ECB0037}" presName="arrow1" presStyleLbl="fgShp" presStyleIdx="0" presStyleCnt="1"/>
      <dgm:spPr/>
    </dgm:pt>
    <dgm:pt modelId="{307D2F8A-F249-4F33-AB9B-47452036C4B7}" type="pres">
      <dgm:prSet presAssocID="{DC775EF7-CA3E-4696-9457-08C37ECB003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9CF2E-D983-4E53-A6DC-6AB1CECF5111}" type="pres">
      <dgm:prSet presAssocID="{68CA090C-11CA-4F0F-AE43-0E3ABB98A8FC}" presName="item1" presStyleLbl="node1" presStyleIdx="0" presStyleCnt="2" custScaleX="120000" custScaleY="120000" custLinFactNeighborX="38919" custLinFactNeighborY="-54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A1FD7-F0B8-4E7F-8983-4E09E9C8DC7E}" type="pres">
      <dgm:prSet presAssocID="{3D7BE10E-811A-4C73-8319-3372AF75DFE2}" presName="item2" presStyleLbl="node1" presStyleIdx="1" presStyleCnt="2" custScaleX="128000" custScaleY="128000" custLinFactNeighborX="7568" custLinFactNeighborY="-4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317E2-D9F2-4E71-9177-56095350F06C}" type="pres">
      <dgm:prSet presAssocID="{DC775EF7-CA3E-4696-9457-08C37ECB0037}" presName="funnel" presStyleLbl="trAlignAcc1" presStyleIdx="0" presStyleCnt="1" custLinFactNeighborX="1042" custLinFactNeighborY="434"/>
      <dgm:spPr/>
    </dgm:pt>
  </dgm:ptLst>
  <dgm:cxnLst>
    <dgm:cxn modelId="{6F2A728E-200E-438C-8AEC-94F7AB076164}" type="presOf" srcId="{DC775EF7-CA3E-4696-9457-08C37ECB0037}" destId="{3ECA569D-99C9-40E4-84C2-C4D84FC7D1A7}" srcOrd="0" destOrd="0" presId="urn:microsoft.com/office/officeart/2005/8/layout/funnel1"/>
    <dgm:cxn modelId="{8C85238D-C412-4F0D-9730-2D4A2BB25E98}" srcId="{DC775EF7-CA3E-4696-9457-08C37ECB0037}" destId="{4BD8E786-0030-461A-8433-1D5E9DC0D3E1}" srcOrd="0" destOrd="0" parTransId="{55C8FC99-32DC-40F6-8893-F5B69529F61C}" sibTransId="{F16377F5-8BD0-4B85-A34D-CA187A980300}"/>
    <dgm:cxn modelId="{2E5822D8-1224-4213-A09A-C554AD724A03}" type="presOf" srcId="{4BD8E786-0030-461A-8433-1D5E9DC0D3E1}" destId="{0D9A1FD7-F0B8-4E7F-8983-4E09E9C8DC7E}" srcOrd="0" destOrd="0" presId="urn:microsoft.com/office/officeart/2005/8/layout/funnel1"/>
    <dgm:cxn modelId="{D69109F5-2A7B-4E01-9C8F-4E47A59AFD2E}" type="presOf" srcId="{68CA090C-11CA-4F0F-AE43-0E3ABB98A8FC}" destId="{1BF9CF2E-D983-4E53-A6DC-6AB1CECF5111}" srcOrd="0" destOrd="0" presId="urn:microsoft.com/office/officeart/2005/8/layout/funnel1"/>
    <dgm:cxn modelId="{947509F1-4F9F-4BED-BD88-C9F2517DD034}" srcId="{DC775EF7-CA3E-4696-9457-08C37ECB0037}" destId="{3D7BE10E-811A-4C73-8319-3372AF75DFE2}" srcOrd="2" destOrd="0" parTransId="{ED0668E6-F162-432B-A7F1-6E41B981CF9D}" sibTransId="{526EABD9-B8D0-4563-B441-ECB1F742A3BE}"/>
    <dgm:cxn modelId="{0CE4AA45-BCC3-4767-B399-93EC141F56CC}" srcId="{DC775EF7-CA3E-4696-9457-08C37ECB0037}" destId="{68CA090C-11CA-4F0F-AE43-0E3ABB98A8FC}" srcOrd="1" destOrd="0" parTransId="{1C87CAB0-34E1-4411-86F8-AA14C669E0CE}" sibTransId="{1E80D538-C19C-4067-AD40-F1BA75C1F572}"/>
    <dgm:cxn modelId="{6A480156-6290-48A8-B6C8-D2D263E84108}" type="presOf" srcId="{3D7BE10E-811A-4C73-8319-3372AF75DFE2}" destId="{307D2F8A-F249-4F33-AB9B-47452036C4B7}" srcOrd="0" destOrd="0" presId="urn:microsoft.com/office/officeart/2005/8/layout/funnel1"/>
    <dgm:cxn modelId="{EE716291-8BBA-49CF-B51F-CB398E63924E}" type="presParOf" srcId="{3ECA569D-99C9-40E4-84C2-C4D84FC7D1A7}" destId="{47768FA4-2358-41CE-AB65-1A62BD5010F2}" srcOrd="0" destOrd="0" presId="urn:microsoft.com/office/officeart/2005/8/layout/funnel1"/>
    <dgm:cxn modelId="{D44D19AD-A811-41EB-A4FC-4244B5E1BF53}" type="presParOf" srcId="{3ECA569D-99C9-40E4-84C2-C4D84FC7D1A7}" destId="{91583961-DAEE-454B-9231-E29B41977373}" srcOrd="1" destOrd="0" presId="urn:microsoft.com/office/officeart/2005/8/layout/funnel1"/>
    <dgm:cxn modelId="{C0BD5CC2-7BFC-45C9-884D-558F9BDE48D7}" type="presParOf" srcId="{3ECA569D-99C9-40E4-84C2-C4D84FC7D1A7}" destId="{307D2F8A-F249-4F33-AB9B-47452036C4B7}" srcOrd="2" destOrd="0" presId="urn:microsoft.com/office/officeart/2005/8/layout/funnel1"/>
    <dgm:cxn modelId="{D4997E91-52D3-4BD7-8952-35F55ACDE07E}" type="presParOf" srcId="{3ECA569D-99C9-40E4-84C2-C4D84FC7D1A7}" destId="{1BF9CF2E-D983-4E53-A6DC-6AB1CECF5111}" srcOrd="3" destOrd="0" presId="urn:microsoft.com/office/officeart/2005/8/layout/funnel1"/>
    <dgm:cxn modelId="{21AFCF69-8AB2-4857-B1A0-F273C93B45EA}" type="presParOf" srcId="{3ECA569D-99C9-40E4-84C2-C4D84FC7D1A7}" destId="{0D9A1FD7-F0B8-4E7F-8983-4E09E9C8DC7E}" srcOrd="4" destOrd="0" presId="urn:microsoft.com/office/officeart/2005/8/layout/funnel1"/>
    <dgm:cxn modelId="{96566410-35FD-49E5-A4AF-D08A02F60CF7}" type="presParOf" srcId="{3ECA569D-99C9-40E4-84C2-C4D84FC7D1A7}" destId="{8B7317E2-D9F2-4E71-9177-56095350F06C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805369-56C7-44CC-9F3C-62C607819F9C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8F4BE05-902F-4B30-8CCE-B9ACE31F9298}">
      <dgm:prSet custT="1"/>
      <dgm:spPr/>
      <dgm:t>
        <a:bodyPr/>
        <a:lstStyle/>
        <a:p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Include graduate fellowships in upcoming campaign 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472716-D1BC-4FB5-A3D5-68159E0A9594}" type="parTrans" cxnId="{28E14063-C3B6-44D4-8F5A-EEFAF1283D8B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6DD433-74EA-4A1A-AF99-2F50AA682409}" type="sibTrans" cxnId="{28E14063-C3B6-44D4-8F5A-EEFAF1283D8B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04BEA-4449-49F5-898A-9C9D0CC47A96}">
      <dgm:prSet custT="1"/>
      <dgm:spPr/>
      <dgm:t>
        <a:bodyPr/>
        <a:lstStyle/>
        <a:p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Maximize admissions of internationally funded students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D299A9-275A-41F4-884F-841BE4BECB6C}" type="parTrans" cxnId="{80D8D760-B4BB-42F7-8643-438D1F7DC125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AD14F6-F344-4B52-83A3-373B8EC948F1}" type="sibTrans" cxnId="{80D8D760-B4BB-42F7-8643-438D1F7DC125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09B0CF-CBD9-46EB-9262-29C1F69F45EC}">
      <dgm:prSet custT="1"/>
      <dgm:spPr/>
      <dgm:t>
        <a:bodyPr/>
        <a:lstStyle/>
        <a:p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Encourage PIs to pursue add-on grant opportunities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D2BEA-FAAC-409A-9C20-9FEEEA47F4ED}" type="parTrans" cxnId="{E69F1602-76D8-446D-A9EF-C30546CEFF6A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F70C1C-ABB6-4856-A95D-69C675B5C887}" type="sibTrans" cxnId="{E69F1602-76D8-446D-A9EF-C30546CEFF6A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9C28F-A559-4486-BC64-C1CB95D83041}">
      <dgm:prSet custT="1"/>
      <dgm:spPr/>
      <dgm:t>
        <a:bodyPr/>
        <a:lstStyle/>
        <a:p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Training faculty and advisors to pursue externally funded fellowships 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B4924-719E-4074-93BE-D1BADD52F58F}" type="parTrans" cxnId="{8749952C-89D4-4EFF-8221-32A4162C4F1D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0A501-22DB-4B2E-8BDB-78BC0F1677FA}" type="sibTrans" cxnId="{8749952C-89D4-4EFF-8221-32A4162C4F1D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CBE17A-31E7-406E-A075-3CFD67F03DD7}">
      <dgm:prSet custT="1"/>
      <dgm:spPr/>
      <dgm:t>
        <a:bodyPr/>
        <a:lstStyle/>
        <a:p>
          <a:r>
            <a:rPr lang="en-US" sz="1600" smtClean="0">
              <a:latin typeface="Arial" panose="020B0604020202020204" pitchFamily="34" charset="0"/>
              <a:cs typeface="Arial" panose="020B0604020202020204" pitchFamily="34" charset="0"/>
            </a:rPr>
            <a:t>Develop 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international partnerships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16CBD-9C39-42F0-A4B7-952F9599CC97}" type="parTrans" cxnId="{38F656D5-D03F-4A12-AABA-5B725937E6B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EA8197-FDBB-4FEE-A427-0A7CFDFD7D35}" type="sibTrans" cxnId="{38F656D5-D03F-4A12-AABA-5B725937E6B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5D6AB5-4C41-4930-92AB-95AC75EAB947}">
      <dgm:prSet custT="1"/>
      <dgm:spPr/>
      <dgm:t>
        <a:bodyPr/>
        <a:lstStyle/>
        <a:p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Consider challenges that </a:t>
          </a:r>
          <a:r>
            <a:rPr lang="en-US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GSSP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rules may create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F4343D-8C6B-4E11-894F-3167963A9601}" type="parTrans" cxnId="{0616B782-DF1D-40F5-8E88-F347C282C39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52C28-4364-4BDD-AFA6-C1EF2B3894BA}" type="sibTrans" cxnId="{0616B782-DF1D-40F5-8E88-F347C282C39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46F325-5DFB-4C51-988C-90CD66E88B4C}">
      <dgm:prSet custT="1"/>
      <dgm:spPr/>
      <dgm:t>
        <a:bodyPr/>
        <a:lstStyle/>
        <a:p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Maximize use of the Fellowship Advising Office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20F938-DE46-4D28-983B-967A3CCC14B4}" type="parTrans" cxnId="{243FDF6C-899B-4644-9C61-992B248F800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E300D0-44F0-4009-9B26-53EBF00EBE18}" type="sibTrans" cxnId="{243FDF6C-899B-4644-9C61-992B248F800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CAFBE4-7A45-4036-9099-FFE6ADD5BB57}">
      <dgm:prSet custT="1"/>
      <dgm:spPr/>
      <dgm:t>
        <a:bodyPr/>
        <a:lstStyle/>
        <a:p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Funding may be available for an additional, related purpose not specified in original grant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1FEA59-6053-459B-A5EB-277B49F58D10}" type="parTrans" cxnId="{EFCEA8C0-055A-4DA6-BD0F-0F1A03BC1F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5577F-AF3F-46C8-9B9C-8CCE07F08B59}" type="sibTrans" cxnId="{EFCEA8C0-055A-4DA6-BD0F-0F1A03BC1F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423A67-5B60-4F5C-A1EC-5FB0FE90DE1B}" type="pres">
      <dgm:prSet presAssocID="{44805369-56C7-44CC-9F3C-62C607819F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E17A36-C4E1-4074-93E0-9D75EDAB2760}" type="pres">
      <dgm:prSet presAssocID="{C8F4BE05-902F-4B30-8CCE-B9ACE31F9298}" presName="linNode" presStyleCnt="0"/>
      <dgm:spPr/>
    </dgm:pt>
    <dgm:pt modelId="{011D6B95-5876-455D-B389-B76D8F3BB581}" type="pres">
      <dgm:prSet presAssocID="{C8F4BE05-902F-4B30-8CCE-B9ACE31F929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81D06-35B0-427A-B33D-927FE5EFA49B}" type="pres">
      <dgm:prSet presAssocID="{C8F4BE05-902F-4B30-8CCE-B9ACE31F929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B5C86-2A3A-48DD-B1E4-B1071CA339AF}" type="pres">
      <dgm:prSet presAssocID="{EB6DD433-74EA-4A1A-AF99-2F50AA682409}" presName="sp" presStyleCnt="0"/>
      <dgm:spPr/>
    </dgm:pt>
    <dgm:pt modelId="{769A28B5-2A0D-400E-B692-BDBA4D57D579}" type="pres">
      <dgm:prSet presAssocID="{79904BEA-4449-49F5-898A-9C9D0CC47A96}" presName="linNode" presStyleCnt="0"/>
      <dgm:spPr/>
    </dgm:pt>
    <dgm:pt modelId="{7EFA08F6-3966-4A5C-8C6F-95AF9714A068}" type="pres">
      <dgm:prSet presAssocID="{79904BEA-4449-49F5-898A-9C9D0CC47A9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3DF11-102C-4441-B335-8F6CFE6AFA1E}" type="pres">
      <dgm:prSet presAssocID="{79904BEA-4449-49F5-898A-9C9D0CC47A9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60B53-6275-447E-BBF4-15B5D07C5752}" type="pres">
      <dgm:prSet presAssocID="{7BAD14F6-F344-4B52-83A3-373B8EC948F1}" presName="sp" presStyleCnt="0"/>
      <dgm:spPr/>
    </dgm:pt>
    <dgm:pt modelId="{4B6B6A00-A906-4303-9C2D-F26F48D67376}" type="pres">
      <dgm:prSet presAssocID="{A9E9C28F-A559-4486-BC64-C1CB95D83041}" presName="linNode" presStyleCnt="0"/>
      <dgm:spPr/>
    </dgm:pt>
    <dgm:pt modelId="{B8BB1C72-5407-44D8-92AF-83B44B449C9D}" type="pres">
      <dgm:prSet presAssocID="{A9E9C28F-A559-4486-BC64-C1CB95D8304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ACE0B-1037-4AAD-AFCE-C0DCE4BF8F35}" type="pres">
      <dgm:prSet presAssocID="{A9E9C28F-A559-4486-BC64-C1CB95D8304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73EA0-DD4D-46D2-AD8C-62BE531BA6EF}" type="pres">
      <dgm:prSet presAssocID="{1C20A501-22DB-4B2E-8BDB-78BC0F1677FA}" presName="sp" presStyleCnt="0"/>
      <dgm:spPr/>
    </dgm:pt>
    <dgm:pt modelId="{62184462-5B3E-4B86-96D1-8008188A7578}" type="pres">
      <dgm:prSet presAssocID="{C109B0CF-CBD9-46EB-9262-29C1F69F45EC}" presName="linNode" presStyleCnt="0"/>
      <dgm:spPr/>
    </dgm:pt>
    <dgm:pt modelId="{7F01DBB9-7F25-4B64-87F7-C4433344529E}" type="pres">
      <dgm:prSet presAssocID="{C109B0CF-CBD9-46EB-9262-29C1F69F45E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01846-9F72-4DCE-9CE0-74668E1EEBB1}" type="pres">
      <dgm:prSet presAssocID="{C109B0CF-CBD9-46EB-9262-29C1F69F45E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9F1602-76D8-446D-A9EF-C30546CEFF6A}" srcId="{44805369-56C7-44CC-9F3C-62C607819F9C}" destId="{C109B0CF-CBD9-46EB-9262-29C1F69F45EC}" srcOrd="3" destOrd="0" parTransId="{FE7D2BEA-FAAC-409A-9C20-9FEEEA47F4ED}" sibTransId="{18F70C1C-ABB6-4856-A95D-69C675B5C887}"/>
    <dgm:cxn modelId="{CE73E71C-E421-4259-9788-3655C035FA14}" type="presOf" srcId="{C8F4BE05-902F-4B30-8CCE-B9ACE31F9298}" destId="{011D6B95-5876-455D-B389-B76D8F3BB581}" srcOrd="0" destOrd="0" presId="urn:microsoft.com/office/officeart/2005/8/layout/vList5"/>
    <dgm:cxn modelId="{4A49F0E9-8BD6-4990-B251-0EAD4B05FA20}" type="presOf" srcId="{C109B0CF-CBD9-46EB-9262-29C1F69F45EC}" destId="{7F01DBB9-7F25-4B64-87F7-C4433344529E}" srcOrd="0" destOrd="0" presId="urn:microsoft.com/office/officeart/2005/8/layout/vList5"/>
    <dgm:cxn modelId="{243FDF6C-899B-4644-9C61-992B248F8009}" srcId="{A9E9C28F-A559-4486-BC64-C1CB95D83041}" destId="{2146F325-5DFB-4C51-988C-90CD66E88B4C}" srcOrd="0" destOrd="0" parTransId="{9820F938-DE46-4D28-983B-967A3CCC14B4}" sibTransId="{A8E300D0-44F0-4009-9B26-53EBF00EBE18}"/>
    <dgm:cxn modelId="{EFCEA8C0-055A-4DA6-BD0F-0F1A03BC1F37}" srcId="{C109B0CF-CBD9-46EB-9262-29C1F69F45EC}" destId="{68CAFBE4-7A45-4036-9099-FFE6ADD5BB57}" srcOrd="0" destOrd="0" parTransId="{851FEA59-6053-459B-A5EB-277B49F58D10}" sibTransId="{5345577F-AF3F-46C8-9B9C-8CCE07F08B59}"/>
    <dgm:cxn modelId="{38F656D5-D03F-4A12-AABA-5B725937E6BB}" srcId="{79904BEA-4449-49F5-898A-9C9D0CC47A96}" destId="{34CBE17A-31E7-406E-A075-3CFD67F03DD7}" srcOrd="0" destOrd="0" parTransId="{B1816CBD-9C39-42F0-A4B7-952F9599CC97}" sibTransId="{26EA8197-FDBB-4FEE-A427-0A7CFDFD7D35}"/>
    <dgm:cxn modelId="{0616B782-DF1D-40F5-8E88-F347C282C393}" srcId="{C8F4BE05-902F-4B30-8CCE-B9ACE31F9298}" destId="{7F5D6AB5-4C41-4930-92AB-95AC75EAB947}" srcOrd="0" destOrd="0" parTransId="{9AF4343D-8C6B-4E11-894F-3167963A9601}" sibTransId="{30052C28-4364-4BDD-AFA6-C1EF2B3894BA}"/>
    <dgm:cxn modelId="{4D3E8F48-1FC7-4FCA-995E-5112D9528148}" type="presOf" srcId="{2146F325-5DFB-4C51-988C-90CD66E88B4C}" destId="{1C8ACE0B-1037-4AAD-AFCE-C0DCE4BF8F35}" srcOrd="0" destOrd="0" presId="urn:microsoft.com/office/officeart/2005/8/layout/vList5"/>
    <dgm:cxn modelId="{B326180F-8A0D-4D46-9AC5-A5E908764596}" type="presOf" srcId="{7F5D6AB5-4C41-4930-92AB-95AC75EAB947}" destId="{F0781D06-35B0-427A-B33D-927FE5EFA49B}" srcOrd="0" destOrd="0" presId="urn:microsoft.com/office/officeart/2005/8/layout/vList5"/>
    <dgm:cxn modelId="{80D8D760-B4BB-42F7-8643-438D1F7DC125}" srcId="{44805369-56C7-44CC-9F3C-62C607819F9C}" destId="{79904BEA-4449-49F5-898A-9C9D0CC47A96}" srcOrd="1" destOrd="0" parTransId="{BAD299A9-275A-41F4-884F-841BE4BECB6C}" sibTransId="{7BAD14F6-F344-4B52-83A3-373B8EC948F1}"/>
    <dgm:cxn modelId="{C86289E1-140D-449F-8798-8DCF2DC16CCA}" type="presOf" srcId="{44805369-56C7-44CC-9F3C-62C607819F9C}" destId="{D5423A67-5B60-4F5C-A1EC-5FB0FE90DE1B}" srcOrd="0" destOrd="0" presId="urn:microsoft.com/office/officeart/2005/8/layout/vList5"/>
    <dgm:cxn modelId="{8749952C-89D4-4EFF-8221-32A4162C4F1D}" srcId="{44805369-56C7-44CC-9F3C-62C607819F9C}" destId="{A9E9C28F-A559-4486-BC64-C1CB95D83041}" srcOrd="2" destOrd="0" parTransId="{0E8B4924-719E-4074-93BE-D1BADD52F58F}" sibTransId="{1C20A501-22DB-4B2E-8BDB-78BC0F1677FA}"/>
    <dgm:cxn modelId="{28E14063-C3B6-44D4-8F5A-EEFAF1283D8B}" srcId="{44805369-56C7-44CC-9F3C-62C607819F9C}" destId="{C8F4BE05-902F-4B30-8CCE-B9ACE31F9298}" srcOrd="0" destOrd="0" parTransId="{67472716-D1BC-4FB5-A3D5-68159E0A9594}" sibTransId="{EB6DD433-74EA-4A1A-AF99-2F50AA682409}"/>
    <dgm:cxn modelId="{BEC6526F-A67C-40E4-9AA1-25FEA6121D80}" type="presOf" srcId="{68CAFBE4-7A45-4036-9099-FFE6ADD5BB57}" destId="{9A601846-9F72-4DCE-9CE0-74668E1EEBB1}" srcOrd="0" destOrd="0" presId="urn:microsoft.com/office/officeart/2005/8/layout/vList5"/>
    <dgm:cxn modelId="{10576411-3A4E-4BA5-9CBE-9FD189EC35FC}" type="presOf" srcId="{A9E9C28F-A559-4486-BC64-C1CB95D83041}" destId="{B8BB1C72-5407-44D8-92AF-83B44B449C9D}" srcOrd="0" destOrd="0" presId="urn:microsoft.com/office/officeart/2005/8/layout/vList5"/>
    <dgm:cxn modelId="{174B0035-5C25-4D56-9031-B2BC245767E1}" type="presOf" srcId="{34CBE17A-31E7-406E-A075-3CFD67F03DD7}" destId="{E6A3DF11-102C-4441-B335-8F6CFE6AFA1E}" srcOrd="0" destOrd="0" presId="urn:microsoft.com/office/officeart/2005/8/layout/vList5"/>
    <dgm:cxn modelId="{8D3A119B-27B0-4B20-9134-584D4B35161F}" type="presOf" srcId="{79904BEA-4449-49F5-898A-9C9D0CC47A96}" destId="{7EFA08F6-3966-4A5C-8C6F-95AF9714A068}" srcOrd="0" destOrd="0" presId="urn:microsoft.com/office/officeart/2005/8/layout/vList5"/>
    <dgm:cxn modelId="{BACDAE53-2E2A-4802-ADCE-EF815E2EA80E}" type="presParOf" srcId="{D5423A67-5B60-4F5C-A1EC-5FB0FE90DE1B}" destId="{85E17A36-C4E1-4074-93E0-9D75EDAB2760}" srcOrd="0" destOrd="0" presId="urn:microsoft.com/office/officeart/2005/8/layout/vList5"/>
    <dgm:cxn modelId="{C3D795D9-887F-4877-B264-0835C95DECFB}" type="presParOf" srcId="{85E17A36-C4E1-4074-93E0-9D75EDAB2760}" destId="{011D6B95-5876-455D-B389-B76D8F3BB581}" srcOrd="0" destOrd="0" presId="urn:microsoft.com/office/officeart/2005/8/layout/vList5"/>
    <dgm:cxn modelId="{BB35A1CB-8A03-4DA1-A8EC-AE636A1C3AA7}" type="presParOf" srcId="{85E17A36-C4E1-4074-93E0-9D75EDAB2760}" destId="{F0781D06-35B0-427A-B33D-927FE5EFA49B}" srcOrd="1" destOrd="0" presId="urn:microsoft.com/office/officeart/2005/8/layout/vList5"/>
    <dgm:cxn modelId="{A84FB79E-9C1C-45E6-81A4-5E34DF058373}" type="presParOf" srcId="{D5423A67-5B60-4F5C-A1EC-5FB0FE90DE1B}" destId="{B91B5C86-2A3A-48DD-B1E4-B1071CA339AF}" srcOrd="1" destOrd="0" presId="urn:microsoft.com/office/officeart/2005/8/layout/vList5"/>
    <dgm:cxn modelId="{615D0482-1D55-430D-AA39-1C224EFCD43E}" type="presParOf" srcId="{D5423A67-5B60-4F5C-A1EC-5FB0FE90DE1B}" destId="{769A28B5-2A0D-400E-B692-BDBA4D57D579}" srcOrd="2" destOrd="0" presId="urn:microsoft.com/office/officeart/2005/8/layout/vList5"/>
    <dgm:cxn modelId="{48A5351F-3B29-499F-93CF-95C17E9C6739}" type="presParOf" srcId="{769A28B5-2A0D-400E-B692-BDBA4D57D579}" destId="{7EFA08F6-3966-4A5C-8C6F-95AF9714A068}" srcOrd="0" destOrd="0" presId="urn:microsoft.com/office/officeart/2005/8/layout/vList5"/>
    <dgm:cxn modelId="{3A65F69E-C048-415C-B9BA-B8DE0E1CC906}" type="presParOf" srcId="{769A28B5-2A0D-400E-B692-BDBA4D57D579}" destId="{E6A3DF11-102C-4441-B335-8F6CFE6AFA1E}" srcOrd="1" destOrd="0" presId="urn:microsoft.com/office/officeart/2005/8/layout/vList5"/>
    <dgm:cxn modelId="{6175BAAD-4444-42E3-B6F1-90688B43176E}" type="presParOf" srcId="{D5423A67-5B60-4F5C-A1EC-5FB0FE90DE1B}" destId="{DE360B53-6275-447E-BBF4-15B5D07C5752}" srcOrd="3" destOrd="0" presId="urn:microsoft.com/office/officeart/2005/8/layout/vList5"/>
    <dgm:cxn modelId="{78CE42CC-2DDE-4E5A-97FF-E1EED3A70E75}" type="presParOf" srcId="{D5423A67-5B60-4F5C-A1EC-5FB0FE90DE1B}" destId="{4B6B6A00-A906-4303-9C2D-F26F48D67376}" srcOrd="4" destOrd="0" presId="urn:microsoft.com/office/officeart/2005/8/layout/vList5"/>
    <dgm:cxn modelId="{28CCA203-672A-49D1-A54B-384774EA8C9A}" type="presParOf" srcId="{4B6B6A00-A906-4303-9C2D-F26F48D67376}" destId="{B8BB1C72-5407-44D8-92AF-83B44B449C9D}" srcOrd="0" destOrd="0" presId="urn:microsoft.com/office/officeart/2005/8/layout/vList5"/>
    <dgm:cxn modelId="{84E67E4C-9D2A-4092-B3B5-14548F956E62}" type="presParOf" srcId="{4B6B6A00-A906-4303-9C2D-F26F48D67376}" destId="{1C8ACE0B-1037-4AAD-AFCE-C0DCE4BF8F35}" srcOrd="1" destOrd="0" presId="urn:microsoft.com/office/officeart/2005/8/layout/vList5"/>
    <dgm:cxn modelId="{0A2731E0-EC51-4E64-8C69-49D2349D3823}" type="presParOf" srcId="{D5423A67-5B60-4F5C-A1EC-5FB0FE90DE1B}" destId="{D5773EA0-DD4D-46D2-AD8C-62BE531BA6EF}" srcOrd="5" destOrd="0" presId="urn:microsoft.com/office/officeart/2005/8/layout/vList5"/>
    <dgm:cxn modelId="{117D1AAA-1DDF-4003-965F-B9F1B438A4B2}" type="presParOf" srcId="{D5423A67-5B60-4F5C-A1EC-5FB0FE90DE1B}" destId="{62184462-5B3E-4B86-96D1-8008188A7578}" srcOrd="6" destOrd="0" presId="urn:microsoft.com/office/officeart/2005/8/layout/vList5"/>
    <dgm:cxn modelId="{DE11B21B-6F91-4BDE-AE20-F89C3392FB9A}" type="presParOf" srcId="{62184462-5B3E-4B86-96D1-8008188A7578}" destId="{7F01DBB9-7F25-4B64-87F7-C4433344529E}" srcOrd="0" destOrd="0" presId="urn:microsoft.com/office/officeart/2005/8/layout/vList5"/>
    <dgm:cxn modelId="{69846EA2-EB55-4A9D-89AE-18FC9401651C}" type="presParOf" srcId="{62184462-5B3E-4B86-96D1-8008188A7578}" destId="{9A601846-9F72-4DCE-9CE0-74668E1EEB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C92592-64C6-4D92-A2F2-B9D3BFA8EE52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B28D6B0-C720-4A18-89A2-C0AAFA6214E0}">
      <dgm:prSet phldrT="[Text]" custT="1"/>
      <dgm:spPr/>
      <dgm:t>
        <a:bodyPr lIns="182880"/>
        <a:lstStyle/>
        <a:p>
          <a:pPr algn="l"/>
          <a:r>
            <a:rPr lang="en-US" sz="14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Allows for better coordination of freshman, internal transfers and external transfers, which is critical to an effective enrollment management process</a:t>
          </a:r>
          <a:endParaRPr lang="en-US" sz="1400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C9332F-1A32-43DF-BD4E-ED1485747254}" type="parTrans" cxnId="{F5B3B307-9FD5-4973-93A6-8AD56A1DB02A}">
      <dgm:prSet/>
      <dgm:spPr/>
      <dgm:t>
        <a:bodyPr/>
        <a:lstStyle/>
        <a:p>
          <a:pPr algn="l"/>
          <a:endParaRPr lang="en-US" sz="14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37FEC9-C961-434E-943E-A319D694FBC8}" type="sibTrans" cxnId="{F5B3B307-9FD5-4973-93A6-8AD56A1DB02A}">
      <dgm:prSet/>
      <dgm:spPr/>
      <dgm:t>
        <a:bodyPr/>
        <a:lstStyle/>
        <a:p>
          <a:pPr algn="l"/>
          <a:endParaRPr lang="en-US" sz="14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C4E3AB-30BE-4D06-8A13-39A6210DA93A}">
      <dgm:prSet custT="1"/>
      <dgm:spPr/>
      <dgm:t>
        <a:bodyPr lIns="182880"/>
        <a:lstStyle/>
        <a:p>
          <a:pPr algn="l"/>
          <a:r>
            <a:rPr lang="en-US" sz="14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Increased dialogue between academic colleges/departments and central administration</a:t>
          </a:r>
          <a:endParaRPr lang="en-US" sz="1400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634501-A7A7-4937-8758-5B8F74D99EC3}" type="parTrans" cxnId="{CBDA4A64-89CE-46C5-9B71-9B2AB6F64F88}">
      <dgm:prSet/>
      <dgm:spPr/>
      <dgm:t>
        <a:bodyPr/>
        <a:lstStyle/>
        <a:p>
          <a:pPr algn="l"/>
          <a:endParaRPr lang="en-US" sz="14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07563-F1EF-4331-B5B0-5396F8AFDD39}" type="sibTrans" cxnId="{CBDA4A64-89CE-46C5-9B71-9B2AB6F64F88}">
      <dgm:prSet/>
      <dgm:spPr/>
      <dgm:t>
        <a:bodyPr/>
        <a:lstStyle/>
        <a:p>
          <a:pPr algn="l"/>
          <a:endParaRPr lang="en-US" sz="14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276ECC-90F3-44C7-BF79-28897BE6A81B}">
      <dgm:prSet custT="1"/>
      <dgm:spPr/>
      <dgm:t>
        <a:bodyPr lIns="182880"/>
        <a:lstStyle/>
        <a:p>
          <a:pPr algn="l"/>
          <a:r>
            <a:rPr lang="en-US" sz="14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Internal transfer requirements are evolving to ensure they can be met in a timely manner and are correlated with student success</a:t>
          </a:r>
          <a:endParaRPr lang="en-US" sz="1400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FE17B4-DB04-41A2-A505-6408B5891048}" type="parTrans" cxnId="{23FCF852-4FDB-49D6-9A01-72189DA7CF07}">
      <dgm:prSet/>
      <dgm:spPr/>
      <dgm:t>
        <a:bodyPr/>
        <a:lstStyle/>
        <a:p>
          <a:pPr algn="l"/>
          <a:endParaRPr lang="en-US" sz="14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E48F14-9999-4A17-8B36-ACCB9FDBB2C2}" type="sibTrans" cxnId="{23FCF852-4FDB-49D6-9A01-72189DA7CF07}">
      <dgm:prSet/>
      <dgm:spPr/>
      <dgm:t>
        <a:bodyPr/>
        <a:lstStyle/>
        <a:p>
          <a:pPr algn="l"/>
          <a:endParaRPr lang="en-US" sz="14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1BAFB3-57F6-4E09-942A-BADB2C9BA8A8}">
      <dgm:prSet custT="1"/>
      <dgm:spPr/>
      <dgm:t>
        <a:bodyPr lIns="182880"/>
        <a:lstStyle/>
        <a:p>
          <a:pPr algn="l"/>
          <a:r>
            <a:rPr lang="en-US" sz="14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"Constrained" majors are evaluating existing requirements and enrollment management practices</a:t>
          </a:r>
          <a:endParaRPr lang="en-US" sz="1400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4646A2-2511-41AB-A24D-84DD65B99ADD}" type="parTrans" cxnId="{A570CE72-1B94-4A8A-B4E5-A3D4F12E2B03}">
      <dgm:prSet/>
      <dgm:spPr/>
      <dgm:t>
        <a:bodyPr/>
        <a:lstStyle/>
        <a:p>
          <a:pPr algn="l"/>
          <a:endParaRPr lang="en-US" sz="14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045D6B-C43F-4548-AD76-D0E2F2FFF123}" type="sibTrans" cxnId="{A570CE72-1B94-4A8A-B4E5-A3D4F12E2B03}">
      <dgm:prSet/>
      <dgm:spPr/>
      <dgm:t>
        <a:bodyPr/>
        <a:lstStyle/>
        <a:p>
          <a:pPr algn="l"/>
          <a:endParaRPr lang="en-US" sz="14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A9ABB6-316B-41C2-B939-00239374844C}">
      <dgm:prSet custT="1"/>
      <dgm:spPr/>
      <dgm:t>
        <a:bodyPr lIns="182880"/>
        <a:lstStyle/>
        <a:p>
          <a:pPr algn="l"/>
          <a:r>
            <a:rPr lang="en-US" sz="14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 new process is more efficient and transparent for students</a:t>
          </a:r>
          <a:endParaRPr lang="en-US" sz="1400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40E93-4BFC-4DB8-841C-477132ED2140}" type="parTrans" cxnId="{40706F1E-F70B-4925-A822-6EF74C3DF2E5}">
      <dgm:prSet/>
      <dgm:spPr/>
      <dgm:t>
        <a:bodyPr/>
        <a:lstStyle/>
        <a:p>
          <a:pPr algn="l"/>
          <a:endParaRPr lang="en-US" sz="14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C18A85-A724-4425-B399-348D5D222076}" type="sibTrans" cxnId="{40706F1E-F70B-4925-A822-6EF74C3DF2E5}">
      <dgm:prSet/>
      <dgm:spPr/>
      <dgm:t>
        <a:bodyPr/>
        <a:lstStyle/>
        <a:p>
          <a:pPr algn="l"/>
          <a:endParaRPr lang="en-US" sz="14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B97884-C3F1-41D6-B1BA-956F00EBFCA4}" type="pres">
      <dgm:prSet presAssocID="{F4C92592-64C6-4D92-A2F2-B9D3BFA8EE5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9F6E3A-66B8-43D9-9028-A2BEC4E23FA7}" type="pres">
      <dgm:prSet presAssocID="{5B28D6B0-C720-4A18-89A2-C0AAFA6214E0}" presName="circle1" presStyleLbl="node1" presStyleIdx="0" presStyleCnt="5"/>
      <dgm:spPr/>
    </dgm:pt>
    <dgm:pt modelId="{ECAA4046-9B58-402F-94ED-FD4E9EA33F97}" type="pres">
      <dgm:prSet presAssocID="{5B28D6B0-C720-4A18-89A2-C0AAFA6214E0}" presName="space" presStyleCnt="0"/>
      <dgm:spPr/>
    </dgm:pt>
    <dgm:pt modelId="{F9D0EA82-7891-4561-B257-B717B80B3DDA}" type="pres">
      <dgm:prSet presAssocID="{5B28D6B0-C720-4A18-89A2-C0AAFA6214E0}" presName="rect1" presStyleLbl="alignAcc1" presStyleIdx="0" presStyleCnt="5"/>
      <dgm:spPr/>
      <dgm:t>
        <a:bodyPr/>
        <a:lstStyle/>
        <a:p>
          <a:endParaRPr lang="en-US"/>
        </a:p>
      </dgm:t>
    </dgm:pt>
    <dgm:pt modelId="{5A3F99CC-D028-4FEF-8347-1BC9E3C6D5E2}" type="pres">
      <dgm:prSet presAssocID="{F7C4E3AB-30BE-4D06-8A13-39A6210DA93A}" presName="vertSpace2" presStyleLbl="node1" presStyleIdx="0" presStyleCnt="5"/>
      <dgm:spPr/>
    </dgm:pt>
    <dgm:pt modelId="{AD7A35D9-50DB-4255-AF5D-1EFE24D11810}" type="pres">
      <dgm:prSet presAssocID="{F7C4E3AB-30BE-4D06-8A13-39A6210DA93A}" presName="circle2" presStyleLbl="node1" presStyleIdx="1" presStyleCnt="5"/>
      <dgm:spPr/>
    </dgm:pt>
    <dgm:pt modelId="{80FC82A5-19E0-46A1-8A64-181CDFF3039C}" type="pres">
      <dgm:prSet presAssocID="{F7C4E3AB-30BE-4D06-8A13-39A6210DA93A}" presName="rect2" presStyleLbl="alignAcc1" presStyleIdx="1" presStyleCnt="5"/>
      <dgm:spPr/>
      <dgm:t>
        <a:bodyPr/>
        <a:lstStyle/>
        <a:p>
          <a:endParaRPr lang="en-US"/>
        </a:p>
      </dgm:t>
    </dgm:pt>
    <dgm:pt modelId="{488FDDA2-1399-45F2-BAEE-388BD989AF60}" type="pres">
      <dgm:prSet presAssocID="{17276ECC-90F3-44C7-BF79-28897BE6A81B}" presName="vertSpace3" presStyleLbl="node1" presStyleIdx="1" presStyleCnt="5"/>
      <dgm:spPr/>
    </dgm:pt>
    <dgm:pt modelId="{B7846207-BC05-4F48-B60B-82B757FC3936}" type="pres">
      <dgm:prSet presAssocID="{17276ECC-90F3-44C7-BF79-28897BE6A81B}" presName="circle3" presStyleLbl="node1" presStyleIdx="2" presStyleCnt="5"/>
      <dgm:spPr/>
    </dgm:pt>
    <dgm:pt modelId="{60BEAC22-43A9-4FF5-B384-025633188EC4}" type="pres">
      <dgm:prSet presAssocID="{17276ECC-90F3-44C7-BF79-28897BE6A81B}" presName="rect3" presStyleLbl="alignAcc1" presStyleIdx="2" presStyleCnt="5"/>
      <dgm:spPr/>
      <dgm:t>
        <a:bodyPr/>
        <a:lstStyle/>
        <a:p>
          <a:endParaRPr lang="en-US"/>
        </a:p>
      </dgm:t>
    </dgm:pt>
    <dgm:pt modelId="{D8D60372-6DF9-4277-A6B2-4C3510FD9972}" type="pres">
      <dgm:prSet presAssocID="{791BAFB3-57F6-4E09-942A-BADB2C9BA8A8}" presName="vertSpace4" presStyleLbl="node1" presStyleIdx="2" presStyleCnt="5"/>
      <dgm:spPr/>
    </dgm:pt>
    <dgm:pt modelId="{83D1182C-4F3F-4DED-9B97-0B84AC9B2715}" type="pres">
      <dgm:prSet presAssocID="{791BAFB3-57F6-4E09-942A-BADB2C9BA8A8}" presName="circle4" presStyleLbl="node1" presStyleIdx="3" presStyleCnt="5"/>
      <dgm:spPr/>
    </dgm:pt>
    <dgm:pt modelId="{0D39ADF6-D246-479A-8956-DE789C266ADF}" type="pres">
      <dgm:prSet presAssocID="{791BAFB3-57F6-4E09-942A-BADB2C9BA8A8}" presName="rect4" presStyleLbl="alignAcc1" presStyleIdx="3" presStyleCnt="5"/>
      <dgm:spPr/>
      <dgm:t>
        <a:bodyPr/>
        <a:lstStyle/>
        <a:p>
          <a:endParaRPr lang="en-US"/>
        </a:p>
      </dgm:t>
    </dgm:pt>
    <dgm:pt modelId="{279F1B86-2F89-48EA-8CBC-2BA8B9BE285F}" type="pres">
      <dgm:prSet presAssocID="{55A9ABB6-316B-41C2-B939-00239374844C}" presName="vertSpace5" presStyleLbl="node1" presStyleIdx="3" presStyleCnt="5"/>
      <dgm:spPr/>
    </dgm:pt>
    <dgm:pt modelId="{372B8272-E742-4B95-A831-FB66216D80C8}" type="pres">
      <dgm:prSet presAssocID="{55A9ABB6-316B-41C2-B939-00239374844C}" presName="circle5" presStyleLbl="node1" presStyleIdx="4" presStyleCnt="5"/>
      <dgm:spPr/>
    </dgm:pt>
    <dgm:pt modelId="{57E1F0C0-A327-4BD9-BB3B-A4EF17B6C0DF}" type="pres">
      <dgm:prSet presAssocID="{55A9ABB6-316B-41C2-B939-00239374844C}" presName="rect5" presStyleLbl="alignAcc1" presStyleIdx="4" presStyleCnt="5"/>
      <dgm:spPr/>
      <dgm:t>
        <a:bodyPr/>
        <a:lstStyle/>
        <a:p>
          <a:endParaRPr lang="en-US"/>
        </a:p>
      </dgm:t>
    </dgm:pt>
    <dgm:pt modelId="{479D459E-C84F-429A-9CC6-C1E286E09E49}" type="pres">
      <dgm:prSet presAssocID="{5B28D6B0-C720-4A18-89A2-C0AAFA6214E0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553EF-60E9-481D-8979-D909A92A056A}" type="pres">
      <dgm:prSet presAssocID="{F7C4E3AB-30BE-4D06-8A13-39A6210DA93A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9D3DD-BB50-4B77-96BE-F7C44D2E615C}" type="pres">
      <dgm:prSet presAssocID="{17276ECC-90F3-44C7-BF79-28897BE6A81B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067B5-2075-462B-86E8-5F5A9365A9E7}" type="pres">
      <dgm:prSet presAssocID="{791BAFB3-57F6-4E09-942A-BADB2C9BA8A8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83F24-411C-4FB1-99CB-EB2F1551864B}" type="pres">
      <dgm:prSet presAssocID="{55A9ABB6-316B-41C2-B939-00239374844C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93471-76F5-43B1-8A3A-025DDBC0FC19}" type="presOf" srcId="{17276ECC-90F3-44C7-BF79-28897BE6A81B}" destId="{B9E9D3DD-BB50-4B77-96BE-F7C44D2E615C}" srcOrd="1" destOrd="0" presId="urn:microsoft.com/office/officeart/2005/8/layout/target3"/>
    <dgm:cxn modelId="{40706F1E-F70B-4925-A822-6EF74C3DF2E5}" srcId="{F4C92592-64C6-4D92-A2F2-B9D3BFA8EE52}" destId="{55A9ABB6-316B-41C2-B939-00239374844C}" srcOrd="4" destOrd="0" parTransId="{95040E93-4BFC-4DB8-841C-477132ED2140}" sibTransId="{BDC18A85-A724-4425-B399-348D5D222076}"/>
    <dgm:cxn modelId="{E674D480-260E-4FD1-9FAA-1FD5162F7D74}" type="presOf" srcId="{791BAFB3-57F6-4E09-942A-BADB2C9BA8A8}" destId="{0A6067B5-2075-462B-86E8-5F5A9365A9E7}" srcOrd="1" destOrd="0" presId="urn:microsoft.com/office/officeart/2005/8/layout/target3"/>
    <dgm:cxn modelId="{48CDD339-AECB-4AEA-8129-2E567A6A7888}" type="presOf" srcId="{791BAFB3-57F6-4E09-942A-BADB2C9BA8A8}" destId="{0D39ADF6-D246-479A-8956-DE789C266ADF}" srcOrd="0" destOrd="0" presId="urn:microsoft.com/office/officeart/2005/8/layout/target3"/>
    <dgm:cxn modelId="{421A20EF-2FB6-4EC3-A13F-C224FE17DCA6}" type="presOf" srcId="{F4C92592-64C6-4D92-A2F2-B9D3BFA8EE52}" destId="{FAB97884-C3F1-41D6-B1BA-956F00EBFCA4}" srcOrd="0" destOrd="0" presId="urn:microsoft.com/office/officeart/2005/8/layout/target3"/>
    <dgm:cxn modelId="{8F088437-0BE9-4043-BA84-D65E23A9409A}" type="presOf" srcId="{5B28D6B0-C720-4A18-89A2-C0AAFA6214E0}" destId="{F9D0EA82-7891-4561-B257-B717B80B3DDA}" srcOrd="0" destOrd="0" presId="urn:microsoft.com/office/officeart/2005/8/layout/target3"/>
    <dgm:cxn modelId="{D1483EBC-F0AC-4115-92C7-150FE8293ABF}" type="presOf" srcId="{5B28D6B0-C720-4A18-89A2-C0AAFA6214E0}" destId="{479D459E-C84F-429A-9CC6-C1E286E09E49}" srcOrd="1" destOrd="0" presId="urn:microsoft.com/office/officeart/2005/8/layout/target3"/>
    <dgm:cxn modelId="{23FCF852-4FDB-49D6-9A01-72189DA7CF07}" srcId="{F4C92592-64C6-4D92-A2F2-B9D3BFA8EE52}" destId="{17276ECC-90F3-44C7-BF79-28897BE6A81B}" srcOrd="2" destOrd="0" parTransId="{20FE17B4-DB04-41A2-A505-6408B5891048}" sibTransId="{E8E48F14-9999-4A17-8B36-ACCB9FDBB2C2}"/>
    <dgm:cxn modelId="{CBDA4A64-89CE-46C5-9B71-9B2AB6F64F88}" srcId="{F4C92592-64C6-4D92-A2F2-B9D3BFA8EE52}" destId="{F7C4E3AB-30BE-4D06-8A13-39A6210DA93A}" srcOrd="1" destOrd="0" parTransId="{E7634501-A7A7-4937-8758-5B8F74D99EC3}" sibTransId="{9D707563-F1EF-4331-B5B0-5396F8AFDD39}"/>
    <dgm:cxn modelId="{F45FC32E-5E4B-4167-A1B9-3F46CA417D2B}" type="presOf" srcId="{17276ECC-90F3-44C7-BF79-28897BE6A81B}" destId="{60BEAC22-43A9-4FF5-B384-025633188EC4}" srcOrd="0" destOrd="0" presId="urn:microsoft.com/office/officeart/2005/8/layout/target3"/>
    <dgm:cxn modelId="{BAA587DE-1B3D-4806-A035-49DCD696C37A}" type="presOf" srcId="{F7C4E3AB-30BE-4D06-8A13-39A6210DA93A}" destId="{80FC82A5-19E0-46A1-8A64-181CDFF3039C}" srcOrd="0" destOrd="0" presId="urn:microsoft.com/office/officeart/2005/8/layout/target3"/>
    <dgm:cxn modelId="{B9945F4A-BA52-435A-8242-DA4F47FDEE4A}" type="presOf" srcId="{55A9ABB6-316B-41C2-B939-00239374844C}" destId="{57E1F0C0-A327-4BD9-BB3B-A4EF17B6C0DF}" srcOrd="0" destOrd="0" presId="urn:microsoft.com/office/officeart/2005/8/layout/target3"/>
    <dgm:cxn modelId="{8BCCFE66-6076-47B5-95A8-A93B4A63593E}" type="presOf" srcId="{55A9ABB6-316B-41C2-B939-00239374844C}" destId="{AAB83F24-411C-4FB1-99CB-EB2F1551864B}" srcOrd="1" destOrd="0" presId="urn:microsoft.com/office/officeart/2005/8/layout/target3"/>
    <dgm:cxn modelId="{A570CE72-1B94-4A8A-B4E5-A3D4F12E2B03}" srcId="{F4C92592-64C6-4D92-A2F2-B9D3BFA8EE52}" destId="{791BAFB3-57F6-4E09-942A-BADB2C9BA8A8}" srcOrd="3" destOrd="0" parTransId="{FD4646A2-2511-41AB-A24D-84DD65B99ADD}" sibTransId="{11045D6B-C43F-4548-AD76-D0E2F2FFF123}"/>
    <dgm:cxn modelId="{F5B3B307-9FD5-4973-93A6-8AD56A1DB02A}" srcId="{F4C92592-64C6-4D92-A2F2-B9D3BFA8EE52}" destId="{5B28D6B0-C720-4A18-89A2-C0AAFA6214E0}" srcOrd="0" destOrd="0" parTransId="{6DC9332F-1A32-43DF-BD4E-ED1485747254}" sibTransId="{E337FEC9-C961-434E-943E-A319D694FBC8}"/>
    <dgm:cxn modelId="{3E28BE1A-80E0-4207-90B8-B29BCFC99B4F}" type="presOf" srcId="{F7C4E3AB-30BE-4D06-8A13-39A6210DA93A}" destId="{91B553EF-60E9-481D-8979-D909A92A056A}" srcOrd="1" destOrd="0" presId="urn:microsoft.com/office/officeart/2005/8/layout/target3"/>
    <dgm:cxn modelId="{E4B8E017-152E-451E-89EF-C2F516E0949D}" type="presParOf" srcId="{FAB97884-C3F1-41D6-B1BA-956F00EBFCA4}" destId="{789F6E3A-66B8-43D9-9028-A2BEC4E23FA7}" srcOrd="0" destOrd="0" presId="urn:microsoft.com/office/officeart/2005/8/layout/target3"/>
    <dgm:cxn modelId="{74CC7288-95BB-4882-8E26-1E4DDCD14F56}" type="presParOf" srcId="{FAB97884-C3F1-41D6-B1BA-956F00EBFCA4}" destId="{ECAA4046-9B58-402F-94ED-FD4E9EA33F97}" srcOrd="1" destOrd="0" presId="urn:microsoft.com/office/officeart/2005/8/layout/target3"/>
    <dgm:cxn modelId="{D79D487E-6933-4AAA-9F61-5F6D56F87E2F}" type="presParOf" srcId="{FAB97884-C3F1-41D6-B1BA-956F00EBFCA4}" destId="{F9D0EA82-7891-4561-B257-B717B80B3DDA}" srcOrd="2" destOrd="0" presId="urn:microsoft.com/office/officeart/2005/8/layout/target3"/>
    <dgm:cxn modelId="{3E2FE15A-41C7-441B-BA87-0E9CE23F81A1}" type="presParOf" srcId="{FAB97884-C3F1-41D6-B1BA-956F00EBFCA4}" destId="{5A3F99CC-D028-4FEF-8347-1BC9E3C6D5E2}" srcOrd="3" destOrd="0" presId="urn:microsoft.com/office/officeart/2005/8/layout/target3"/>
    <dgm:cxn modelId="{5431F383-DE6C-4572-B2F6-55009BB8F574}" type="presParOf" srcId="{FAB97884-C3F1-41D6-B1BA-956F00EBFCA4}" destId="{AD7A35D9-50DB-4255-AF5D-1EFE24D11810}" srcOrd="4" destOrd="0" presId="urn:microsoft.com/office/officeart/2005/8/layout/target3"/>
    <dgm:cxn modelId="{48BF1127-1AEF-4168-A0CC-3AC8F2F481D7}" type="presParOf" srcId="{FAB97884-C3F1-41D6-B1BA-956F00EBFCA4}" destId="{80FC82A5-19E0-46A1-8A64-181CDFF3039C}" srcOrd="5" destOrd="0" presId="urn:microsoft.com/office/officeart/2005/8/layout/target3"/>
    <dgm:cxn modelId="{4E9931F8-F191-4895-8E4C-AE17B56D432B}" type="presParOf" srcId="{FAB97884-C3F1-41D6-B1BA-956F00EBFCA4}" destId="{488FDDA2-1399-45F2-BAEE-388BD989AF60}" srcOrd="6" destOrd="0" presId="urn:microsoft.com/office/officeart/2005/8/layout/target3"/>
    <dgm:cxn modelId="{0E30A2E2-021A-4EC9-B88F-21EB6EF801BC}" type="presParOf" srcId="{FAB97884-C3F1-41D6-B1BA-956F00EBFCA4}" destId="{B7846207-BC05-4F48-B60B-82B757FC3936}" srcOrd="7" destOrd="0" presId="urn:microsoft.com/office/officeart/2005/8/layout/target3"/>
    <dgm:cxn modelId="{203CDA17-D3C0-47F1-A219-41BEDE0D2F3E}" type="presParOf" srcId="{FAB97884-C3F1-41D6-B1BA-956F00EBFCA4}" destId="{60BEAC22-43A9-4FF5-B384-025633188EC4}" srcOrd="8" destOrd="0" presId="urn:microsoft.com/office/officeart/2005/8/layout/target3"/>
    <dgm:cxn modelId="{3BBEABE1-CCDC-405C-B6A8-4071494D930B}" type="presParOf" srcId="{FAB97884-C3F1-41D6-B1BA-956F00EBFCA4}" destId="{D8D60372-6DF9-4277-A6B2-4C3510FD9972}" srcOrd="9" destOrd="0" presId="urn:microsoft.com/office/officeart/2005/8/layout/target3"/>
    <dgm:cxn modelId="{8D4087A5-18D2-40D9-A0CB-ADF7954D6FA1}" type="presParOf" srcId="{FAB97884-C3F1-41D6-B1BA-956F00EBFCA4}" destId="{83D1182C-4F3F-4DED-9B97-0B84AC9B2715}" srcOrd="10" destOrd="0" presId="urn:microsoft.com/office/officeart/2005/8/layout/target3"/>
    <dgm:cxn modelId="{93D02AC5-9FF7-47A2-9C4C-E29DDFB5A96E}" type="presParOf" srcId="{FAB97884-C3F1-41D6-B1BA-956F00EBFCA4}" destId="{0D39ADF6-D246-479A-8956-DE789C266ADF}" srcOrd="11" destOrd="0" presId="urn:microsoft.com/office/officeart/2005/8/layout/target3"/>
    <dgm:cxn modelId="{26ED49A9-B5FB-4645-92F9-BF37D333BA78}" type="presParOf" srcId="{FAB97884-C3F1-41D6-B1BA-956F00EBFCA4}" destId="{279F1B86-2F89-48EA-8CBC-2BA8B9BE285F}" srcOrd="12" destOrd="0" presId="urn:microsoft.com/office/officeart/2005/8/layout/target3"/>
    <dgm:cxn modelId="{2428DE86-CA06-4B9B-BF97-3AFA20A5B7EB}" type="presParOf" srcId="{FAB97884-C3F1-41D6-B1BA-956F00EBFCA4}" destId="{372B8272-E742-4B95-A831-FB66216D80C8}" srcOrd="13" destOrd="0" presId="urn:microsoft.com/office/officeart/2005/8/layout/target3"/>
    <dgm:cxn modelId="{FA6A865E-04BC-434D-B4F8-45528A348D6F}" type="presParOf" srcId="{FAB97884-C3F1-41D6-B1BA-956F00EBFCA4}" destId="{57E1F0C0-A327-4BD9-BB3B-A4EF17B6C0DF}" srcOrd="14" destOrd="0" presId="urn:microsoft.com/office/officeart/2005/8/layout/target3"/>
    <dgm:cxn modelId="{37987412-E1AE-49BC-BB97-3A70E92A0714}" type="presParOf" srcId="{FAB97884-C3F1-41D6-B1BA-956F00EBFCA4}" destId="{479D459E-C84F-429A-9CC6-C1E286E09E49}" srcOrd="15" destOrd="0" presId="urn:microsoft.com/office/officeart/2005/8/layout/target3"/>
    <dgm:cxn modelId="{5A2A76D9-3524-48B6-AC8B-F304EBE54DB0}" type="presParOf" srcId="{FAB97884-C3F1-41D6-B1BA-956F00EBFCA4}" destId="{91B553EF-60E9-481D-8979-D909A92A056A}" srcOrd="16" destOrd="0" presId="urn:microsoft.com/office/officeart/2005/8/layout/target3"/>
    <dgm:cxn modelId="{568BC884-018E-4CB8-B287-BB481FC52843}" type="presParOf" srcId="{FAB97884-C3F1-41D6-B1BA-956F00EBFCA4}" destId="{B9E9D3DD-BB50-4B77-96BE-F7C44D2E615C}" srcOrd="17" destOrd="0" presId="urn:microsoft.com/office/officeart/2005/8/layout/target3"/>
    <dgm:cxn modelId="{9828D471-5473-4670-B9EB-8389E3BADC50}" type="presParOf" srcId="{FAB97884-C3F1-41D6-B1BA-956F00EBFCA4}" destId="{0A6067B5-2075-462B-86E8-5F5A9365A9E7}" srcOrd="18" destOrd="0" presId="urn:microsoft.com/office/officeart/2005/8/layout/target3"/>
    <dgm:cxn modelId="{0651595F-ABBD-4BF8-8375-75047AC03C45}" type="presParOf" srcId="{FAB97884-C3F1-41D6-B1BA-956F00EBFCA4}" destId="{AAB83F24-411C-4FB1-99CB-EB2F1551864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F48CFF-E9D0-4839-808E-A4C8CE4D50B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4AAD739-DFAF-43F3-A101-89B6D125D1B8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Academic Advising, including Exploratory Studies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F6EC7-7BFC-49B9-8755-9359CACBF566}" type="parTrans" cxnId="{16BFBA4B-9C17-48AF-9B7A-7761522B10B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F9E61-B16E-4B9D-9355-F72B60A362BB}" type="sibTrans" cxnId="{16BFBA4B-9C17-48AF-9B7A-7761522B10B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5CE93D-1B32-44E0-B120-0730A5C04B7B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Academic Administration &amp; Curricula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E49429-940A-40B6-863B-D3EDA9CBA7A9}" type="parTrans" cxnId="{52EC079F-B8DF-4BCD-9B9F-4C7149410FCA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EDFDDB-ACA9-4053-B942-3416AF9F842B}" type="sibTrans" cxnId="{52EC079F-B8DF-4BCD-9B9F-4C7149410FCA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4152E-CFC3-41D8-BF24-1F946F147EB2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Academic Enhancement Programs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023FD7-6150-46F3-AAC7-4688C65A5C8A}" type="parTrans" cxnId="{5EC4E125-2FF9-43D5-8DBE-B5B638F96052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EBB850-F468-4C77-9CE3-3A87F2C3E23F}" type="sibTrans" cxnId="{5EC4E125-2FF9-43D5-8DBE-B5B638F96052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58855-83F8-49A3-985A-11CDBFE7272F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Academic Departments &amp; Programs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DF50C-8C06-448D-A95B-7560521C5A0A}" type="parTrans" cxnId="{C170E4BB-0ADD-46B6-8892-71FBB77CB862}">
      <dgm:prSet/>
      <dgm:spPr/>
      <dgm:t>
        <a:bodyPr/>
        <a:lstStyle/>
        <a:p>
          <a:endParaRPr lang="en-US"/>
        </a:p>
      </dgm:t>
    </dgm:pt>
    <dgm:pt modelId="{1345EFF7-F0DE-44F0-993E-A91392D3FFD3}" type="sibTrans" cxnId="{C170E4BB-0ADD-46B6-8892-71FBB77CB862}">
      <dgm:prSet/>
      <dgm:spPr/>
      <dgm:t>
        <a:bodyPr/>
        <a:lstStyle/>
        <a:p>
          <a:endParaRPr lang="en-US"/>
        </a:p>
      </dgm:t>
    </dgm:pt>
    <dgm:pt modelId="{B7C08BAD-E9C1-430B-8CC9-6B40F38A3C10}">
      <dgm:prSet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Academic Success Cluster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728F0D-8152-4546-995B-BAD89047B73F}" type="parTrans" cxnId="{D934968B-BC5D-4CDC-89E0-F373A2CD868D}">
      <dgm:prSet/>
      <dgm:spPr/>
      <dgm:t>
        <a:bodyPr/>
        <a:lstStyle/>
        <a:p>
          <a:endParaRPr lang="en-US"/>
        </a:p>
      </dgm:t>
    </dgm:pt>
    <dgm:pt modelId="{2B055376-99C0-4084-B8EE-563A20BC4A2B}" type="sibTrans" cxnId="{D934968B-BC5D-4CDC-89E0-F373A2CD868D}">
      <dgm:prSet/>
      <dgm:spPr/>
      <dgm:t>
        <a:bodyPr/>
        <a:lstStyle/>
        <a:p>
          <a:endParaRPr lang="en-US"/>
        </a:p>
      </dgm:t>
    </dgm:pt>
    <dgm:pt modelId="{0AF03E7F-4F0E-4D3B-A59F-5721DF8138C0}">
      <dgm:prSet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Academic Support Program for Student Athletes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DC45ED-382F-427D-BFF2-5450A79EBB15}" type="parTrans" cxnId="{93FDCB81-EA79-4412-B334-F1B55BBC91EE}">
      <dgm:prSet/>
      <dgm:spPr/>
      <dgm:t>
        <a:bodyPr/>
        <a:lstStyle/>
        <a:p>
          <a:endParaRPr lang="en-US"/>
        </a:p>
      </dgm:t>
    </dgm:pt>
    <dgm:pt modelId="{5A13DD20-BFF1-46D3-B021-192CB095B4AC}" type="sibTrans" cxnId="{93FDCB81-EA79-4412-B334-F1B55BBC91EE}">
      <dgm:prSet/>
      <dgm:spPr/>
      <dgm:t>
        <a:bodyPr/>
        <a:lstStyle/>
        <a:p>
          <a:endParaRPr lang="en-US"/>
        </a:p>
      </dgm:t>
    </dgm:pt>
    <dgm:pt modelId="{BB3D45EF-40CB-450A-8958-76A1C96B1916}" type="pres">
      <dgm:prSet presAssocID="{B4F48CFF-E9D0-4839-808E-A4C8CE4D50B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AFBE917-DA3F-4B03-A846-AC990C193C14}" type="pres">
      <dgm:prSet presAssocID="{B4F48CFF-E9D0-4839-808E-A4C8CE4D50B0}" presName="Name1" presStyleCnt="0"/>
      <dgm:spPr/>
    </dgm:pt>
    <dgm:pt modelId="{B82AB759-369C-4111-9997-8FCAC8AF9FEC}" type="pres">
      <dgm:prSet presAssocID="{B4F48CFF-E9D0-4839-808E-A4C8CE4D50B0}" presName="cycle" presStyleCnt="0"/>
      <dgm:spPr/>
    </dgm:pt>
    <dgm:pt modelId="{7418C768-783B-4DB8-8DD7-10C6F1E14E09}" type="pres">
      <dgm:prSet presAssocID="{B4F48CFF-E9D0-4839-808E-A4C8CE4D50B0}" presName="srcNode" presStyleLbl="node1" presStyleIdx="0" presStyleCnt="6"/>
      <dgm:spPr/>
    </dgm:pt>
    <dgm:pt modelId="{C95EC5EA-DEEE-410C-9CA3-A545AD12572F}" type="pres">
      <dgm:prSet presAssocID="{B4F48CFF-E9D0-4839-808E-A4C8CE4D50B0}" presName="conn" presStyleLbl="parChTrans1D2" presStyleIdx="0" presStyleCnt="1"/>
      <dgm:spPr/>
      <dgm:t>
        <a:bodyPr/>
        <a:lstStyle/>
        <a:p>
          <a:endParaRPr lang="en-US"/>
        </a:p>
      </dgm:t>
    </dgm:pt>
    <dgm:pt modelId="{50883243-6067-4964-86C2-32896DB11300}" type="pres">
      <dgm:prSet presAssocID="{B4F48CFF-E9D0-4839-808E-A4C8CE4D50B0}" presName="extraNode" presStyleLbl="node1" presStyleIdx="0" presStyleCnt="6"/>
      <dgm:spPr/>
    </dgm:pt>
    <dgm:pt modelId="{1C8B94C5-05E5-4D3A-89A1-7293BF6C238E}" type="pres">
      <dgm:prSet presAssocID="{B4F48CFF-E9D0-4839-808E-A4C8CE4D50B0}" presName="dstNode" presStyleLbl="node1" presStyleIdx="0" presStyleCnt="6"/>
      <dgm:spPr/>
    </dgm:pt>
    <dgm:pt modelId="{C0219B61-4ECD-48F2-95B8-DF72D47F0592}" type="pres">
      <dgm:prSet presAssocID="{94AAD739-DFAF-43F3-A101-89B6D125D1B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0FC78-DD7C-46F9-85BF-8EF5888323C2}" type="pres">
      <dgm:prSet presAssocID="{94AAD739-DFAF-43F3-A101-89B6D125D1B8}" presName="accent_1" presStyleCnt="0"/>
      <dgm:spPr/>
    </dgm:pt>
    <dgm:pt modelId="{6979BF9A-C0FF-47EE-BA61-76F2ED1F994A}" type="pres">
      <dgm:prSet presAssocID="{94AAD739-DFAF-43F3-A101-89B6D125D1B8}" presName="accentRepeatNode" presStyleLbl="solidFgAcc1" presStyleIdx="0" presStyleCnt="6"/>
      <dgm:spPr/>
    </dgm:pt>
    <dgm:pt modelId="{E363E6D6-9797-460F-94A4-3980DA49D25C}" type="pres">
      <dgm:prSet presAssocID="{D35CE93D-1B32-44E0-B120-0730A5C04B7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3FBD2-C260-4BFB-8DE0-E8DA316A23C7}" type="pres">
      <dgm:prSet presAssocID="{D35CE93D-1B32-44E0-B120-0730A5C04B7B}" presName="accent_2" presStyleCnt="0"/>
      <dgm:spPr/>
    </dgm:pt>
    <dgm:pt modelId="{4D21A507-2E55-428C-B0DA-76745CA478D9}" type="pres">
      <dgm:prSet presAssocID="{D35CE93D-1B32-44E0-B120-0730A5C04B7B}" presName="accentRepeatNode" presStyleLbl="solidFgAcc1" presStyleIdx="1" presStyleCnt="6"/>
      <dgm:spPr/>
    </dgm:pt>
    <dgm:pt modelId="{2DBB02AA-4275-4777-8ECF-CF3317A4A02B}" type="pres">
      <dgm:prSet presAssocID="{35758855-83F8-49A3-985A-11CDBFE7272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B8BC-ED20-48F4-9155-66E68F00DC8D}" type="pres">
      <dgm:prSet presAssocID="{35758855-83F8-49A3-985A-11CDBFE7272F}" presName="accent_3" presStyleCnt="0"/>
      <dgm:spPr/>
    </dgm:pt>
    <dgm:pt modelId="{BBF951D6-F3A9-4395-9837-33EA5D09709E}" type="pres">
      <dgm:prSet presAssocID="{35758855-83F8-49A3-985A-11CDBFE7272F}" presName="accentRepeatNode" presStyleLbl="solidFgAcc1" presStyleIdx="2" presStyleCnt="6"/>
      <dgm:spPr/>
    </dgm:pt>
    <dgm:pt modelId="{5A84A51B-6ED4-496B-8F7C-77888511DEA5}" type="pres">
      <dgm:prSet presAssocID="{B7C08BAD-E9C1-430B-8CC9-6B40F38A3C1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5C77B-A6D5-4D45-AAC0-603865E8733B}" type="pres">
      <dgm:prSet presAssocID="{B7C08BAD-E9C1-430B-8CC9-6B40F38A3C10}" presName="accent_4" presStyleCnt="0"/>
      <dgm:spPr/>
    </dgm:pt>
    <dgm:pt modelId="{DC1F803B-8AA0-4768-94D3-4A5C468FF3AF}" type="pres">
      <dgm:prSet presAssocID="{B7C08BAD-E9C1-430B-8CC9-6B40F38A3C10}" presName="accentRepeatNode" presStyleLbl="solidFgAcc1" presStyleIdx="3" presStyleCnt="6"/>
      <dgm:spPr/>
    </dgm:pt>
    <dgm:pt modelId="{60A8F4E8-65F2-43B7-AB41-895EB7189F9A}" type="pres">
      <dgm:prSet presAssocID="{0AF03E7F-4F0E-4D3B-A59F-5721DF8138C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73FD7-AF2F-4DA3-BF53-53BC183DE383}" type="pres">
      <dgm:prSet presAssocID="{0AF03E7F-4F0E-4D3B-A59F-5721DF8138C0}" presName="accent_5" presStyleCnt="0"/>
      <dgm:spPr/>
    </dgm:pt>
    <dgm:pt modelId="{7B27A476-5B45-439C-86CD-41C8F92522CA}" type="pres">
      <dgm:prSet presAssocID="{0AF03E7F-4F0E-4D3B-A59F-5721DF8138C0}" presName="accentRepeatNode" presStyleLbl="solidFgAcc1" presStyleIdx="4" presStyleCnt="6"/>
      <dgm:spPr/>
    </dgm:pt>
    <dgm:pt modelId="{98FB34E9-75AC-4C3F-9F81-231A1A012DF5}" type="pres">
      <dgm:prSet presAssocID="{F4A4152E-CFC3-41D8-BF24-1F946F147EB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9D0C9-B449-4708-98B4-5B6816084124}" type="pres">
      <dgm:prSet presAssocID="{F4A4152E-CFC3-41D8-BF24-1F946F147EB2}" presName="accent_6" presStyleCnt="0"/>
      <dgm:spPr/>
    </dgm:pt>
    <dgm:pt modelId="{F434FE61-B240-421E-8D22-17861930E11F}" type="pres">
      <dgm:prSet presAssocID="{F4A4152E-CFC3-41D8-BF24-1F946F147EB2}" presName="accentRepeatNode" presStyleLbl="solidFgAcc1" presStyleIdx="5" presStyleCnt="6"/>
      <dgm:spPr/>
    </dgm:pt>
  </dgm:ptLst>
  <dgm:cxnLst>
    <dgm:cxn modelId="{52EC079F-B8DF-4BCD-9B9F-4C7149410FCA}" srcId="{B4F48CFF-E9D0-4839-808E-A4C8CE4D50B0}" destId="{D35CE93D-1B32-44E0-B120-0730A5C04B7B}" srcOrd="1" destOrd="0" parTransId="{76E49429-940A-40B6-863B-D3EDA9CBA7A9}" sibTransId="{5DEDFDDB-ACA9-4053-B942-3416AF9F842B}"/>
    <dgm:cxn modelId="{5EC4E125-2FF9-43D5-8DBE-B5B638F96052}" srcId="{B4F48CFF-E9D0-4839-808E-A4C8CE4D50B0}" destId="{F4A4152E-CFC3-41D8-BF24-1F946F147EB2}" srcOrd="5" destOrd="0" parTransId="{D9023FD7-6150-46F3-AAC7-4688C65A5C8A}" sibTransId="{DBEBB850-F468-4C77-9CE3-3A87F2C3E23F}"/>
    <dgm:cxn modelId="{C170E4BB-0ADD-46B6-8892-71FBB77CB862}" srcId="{B4F48CFF-E9D0-4839-808E-A4C8CE4D50B0}" destId="{35758855-83F8-49A3-985A-11CDBFE7272F}" srcOrd="2" destOrd="0" parTransId="{2B4DF50C-8C06-448D-A95B-7560521C5A0A}" sibTransId="{1345EFF7-F0DE-44F0-993E-A91392D3FFD3}"/>
    <dgm:cxn modelId="{B646768D-734D-487D-A602-9FE56B888BE8}" type="presOf" srcId="{94AAD739-DFAF-43F3-A101-89B6D125D1B8}" destId="{C0219B61-4ECD-48F2-95B8-DF72D47F0592}" srcOrd="0" destOrd="0" presId="urn:microsoft.com/office/officeart/2008/layout/VerticalCurvedList"/>
    <dgm:cxn modelId="{94DFE8AE-836A-4637-84EF-55CAC41FD8AD}" type="presOf" srcId="{D35CE93D-1B32-44E0-B120-0730A5C04B7B}" destId="{E363E6D6-9797-460F-94A4-3980DA49D25C}" srcOrd="0" destOrd="0" presId="urn:microsoft.com/office/officeart/2008/layout/VerticalCurvedList"/>
    <dgm:cxn modelId="{948F4A5F-C817-4E80-BF33-16FA58F2F01E}" type="presOf" srcId="{FE5F9E61-B16E-4B9D-9355-F72B60A362BB}" destId="{C95EC5EA-DEEE-410C-9CA3-A545AD12572F}" srcOrd="0" destOrd="0" presId="urn:microsoft.com/office/officeart/2008/layout/VerticalCurvedList"/>
    <dgm:cxn modelId="{D934968B-BC5D-4CDC-89E0-F373A2CD868D}" srcId="{B4F48CFF-E9D0-4839-808E-A4C8CE4D50B0}" destId="{B7C08BAD-E9C1-430B-8CC9-6B40F38A3C10}" srcOrd="3" destOrd="0" parTransId="{2A728F0D-8152-4546-995B-BAD89047B73F}" sibTransId="{2B055376-99C0-4084-B8EE-563A20BC4A2B}"/>
    <dgm:cxn modelId="{A1E0D5A1-AF0B-49D4-92A3-E6A917FC1F6B}" type="presOf" srcId="{35758855-83F8-49A3-985A-11CDBFE7272F}" destId="{2DBB02AA-4275-4777-8ECF-CF3317A4A02B}" srcOrd="0" destOrd="0" presId="urn:microsoft.com/office/officeart/2008/layout/VerticalCurvedList"/>
    <dgm:cxn modelId="{BF1A6AA3-AB91-40DA-9B78-061DFB378E03}" type="presOf" srcId="{0AF03E7F-4F0E-4D3B-A59F-5721DF8138C0}" destId="{60A8F4E8-65F2-43B7-AB41-895EB7189F9A}" srcOrd="0" destOrd="0" presId="urn:microsoft.com/office/officeart/2008/layout/VerticalCurvedList"/>
    <dgm:cxn modelId="{93FDCB81-EA79-4412-B334-F1B55BBC91EE}" srcId="{B4F48CFF-E9D0-4839-808E-A4C8CE4D50B0}" destId="{0AF03E7F-4F0E-4D3B-A59F-5721DF8138C0}" srcOrd="4" destOrd="0" parTransId="{0FDC45ED-382F-427D-BFF2-5450A79EBB15}" sibTransId="{5A13DD20-BFF1-46D3-B021-192CB095B4AC}"/>
    <dgm:cxn modelId="{16BFBA4B-9C17-48AF-9B7A-7761522B10BC}" srcId="{B4F48CFF-E9D0-4839-808E-A4C8CE4D50B0}" destId="{94AAD739-DFAF-43F3-A101-89B6D125D1B8}" srcOrd="0" destOrd="0" parTransId="{271F6EC7-7BFC-49B9-8755-9359CACBF566}" sibTransId="{FE5F9E61-B16E-4B9D-9355-F72B60A362BB}"/>
    <dgm:cxn modelId="{9B490050-2EDC-43C9-AB41-C5AA11E56A37}" type="presOf" srcId="{F4A4152E-CFC3-41D8-BF24-1F946F147EB2}" destId="{98FB34E9-75AC-4C3F-9F81-231A1A012DF5}" srcOrd="0" destOrd="0" presId="urn:microsoft.com/office/officeart/2008/layout/VerticalCurvedList"/>
    <dgm:cxn modelId="{52B98359-C223-4EB0-9382-519FEBFE2945}" type="presOf" srcId="{B4F48CFF-E9D0-4839-808E-A4C8CE4D50B0}" destId="{BB3D45EF-40CB-450A-8958-76A1C96B1916}" srcOrd="0" destOrd="0" presId="urn:microsoft.com/office/officeart/2008/layout/VerticalCurvedList"/>
    <dgm:cxn modelId="{4A0123B7-526B-4008-8186-04C8D33246E8}" type="presOf" srcId="{B7C08BAD-E9C1-430B-8CC9-6B40F38A3C10}" destId="{5A84A51B-6ED4-496B-8F7C-77888511DEA5}" srcOrd="0" destOrd="0" presId="urn:microsoft.com/office/officeart/2008/layout/VerticalCurvedList"/>
    <dgm:cxn modelId="{D8B023B7-98E9-4E90-B32E-73295CB1E66B}" type="presParOf" srcId="{BB3D45EF-40CB-450A-8958-76A1C96B1916}" destId="{8AFBE917-DA3F-4B03-A846-AC990C193C14}" srcOrd="0" destOrd="0" presId="urn:microsoft.com/office/officeart/2008/layout/VerticalCurvedList"/>
    <dgm:cxn modelId="{295F15C3-2BB5-482C-9AE8-52A3EAA18C67}" type="presParOf" srcId="{8AFBE917-DA3F-4B03-A846-AC990C193C14}" destId="{B82AB759-369C-4111-9997-8FCAC8AF9FEC}" srcOrd="0" destOrd="0" presId="urn:microsoft.com/office/officeart/2008/layout/VerticalCurvedList"/>
    <dgm:cxn modelId="{2B3DCA03-BE10-49DB-ABBD-114F3C30C17B}" type="presParOf" srcId="{B82AB759-369C-4111-9997-8FCAC8AF9FEC}" destId="{7418C768-783B-4DB8-8DD7-10C6F1E14E09}" srcOrd="0" destOrd="0" presId="urn:microsoft.com/office/officeart/2008/layout/VerticalCurvedList"/>
    <dgm:cxn modelId="{0D3169A6-9EA7-4001-8F8B-47C22B512030}" type="presParOf" srcId="{B82AB759-369C-4111-9997-8FCAC8AF9FEC}" destId="{C95EC5EA-DEEE-410C-9CA3-A545AD12572F}" srcOrd="1" destOrd="0" presId="urn:microsoft.com/office/officeart/2008/layout/VerticalCurvedList"/>
    <dgm:cxn modelId="{B426F0F2-DEA2-45AF-8996-1F54FA378F14}" type="presParOf" srcId="{B82AB759-369C-4111-9997-8FCAC8AF9FEC}" destId="{50883243-6067-4964-86C2-32896DB11300}" srcOrd="2" destOrd="0" presId="urn:microsoft.com/office/officeart/2008/layout/VerticalCurvedList"/>
    <dgm:cxn modelId="{4717167B-B6E6-4381-8384-357FA0932AF5}" type="presParOf" srcId="{B82AB759-369C-4111-9997-8FCAC8AF9FEC}" destId="{1C8B94C5-05E5-4D3A-89A1-7293BF6C238E}" srcOrd="3" destOrd="0" presId="urn:microsoft.com/office/officeart/2008/layout/VerticalCurvedList"/>
    <dgm:cxn modelId="{FB0491ED-F292-41F0-837E-0794E205130E}" type="presParOf" srcId="{8AFBE917-DA3F-4B03-A846-AC990C193C14}" destId="{C0219B61-4ECD-48F2-95B8-DF72D47F0592}" srcOrd="1" destOrd="0" presId="urn:microsoft.com/office/officeart/2008/layout/VerticalCurvedList"/>
    <dgm:cxn modelId="{7A4A9ABC-F94C-4417-989E-9B7B924B5BB4}" type="presParOf" srcId="{8AFBE917-DA3F-4B03-A846-AC990C193C14}" destId="{7AD0FC78-DD7C-46F9-85BF-8EF5888323C2}" srcOrd="2" destOrd="0" presId="urn:microsoft.com/office/officeart/2008/layout/VerticalCurvedList"/>
    <dgm:cxn modelId="{8F471777-BD8D-4E15-8FB6-DB77A6DD6F05}" type="presParOf" srcId="{7AD0FC78-DD7C-46F9-85BF-8EF5888323C2}" destId="{6979BF9A-C0FF-47EE-BA61-76F2ED1F994A}" srcOrd="0" destOrd="0" presId="urn:microsoft.com/office/officeart/2008/layout/VerticalCurvedList"/>
    <dgm:cxn modelId="{1B00277D-932C-4456-A0FC-F7BB4E6C061B}" type="presParOf" srcId="{8AFBE917-DA3F-4B03-A846-AC990C193C14}" destId="{E363E6D6-9797-460F-94A4-3980DA49D25C}" srcOrd="3" destOrd="0" presId="urn:microsoft.com/office/officeart/2008/layout/VerticalCurvedList"/>
    <dgm:cxn modelId="{97D5C0CE-D25E-4408-A97C-4D1064B4E0EA}" type="presParOf" srcId="{8AFBE917-DA3F-4B03-A846-AC990C193C14}" destId="{EC83FBD2-C260-4BFB-8DE0-E8DA316A23C7}" srcOrd="4" destOrd="0" presId="urn:microsoft.com/office/officeart/2008/layout/VerticalCurvedList"/>
    <dgm:cxn modelId="{6114FF45-A4F9-4603-B5C5-E9956D4464DC}" type="presParOf" srcId="{EC83FBD2-C260-4BFB-8DE0-E8DA316A23C7}" destId="{4D21A507-2E55-428C-B0DA-76745CA478D9}" srcOrd="0" destOrd="0" presId="urn:microsoft.com/office/officeart/2008/layout/VerticalCurvedList"/>
    <dgm:cxn modelId="{EFE34A3C-AB95-42A4-BC16-8D5DA8FBEFBE}" type="presParOf" srcId="{8AFBE917-DA3F-4B03-A846-AC990C193C14}" destId="{2DBB02AA-4275-4777-8ECF-CF3317A4A02B}" srcOrd="5" destOrd="0" presId="urn:microsoft.com/office/officeart/2008/layout/VerticalCurvedList"/>
    <dgm:cxn modelId="{99D025FC-8B77-49F4-A7EB-36398B8A648D}" type="presParOf" srcId="{8AFBE917-DA3F-4B03-A846-AC990C193C14}" destId="{330FB8BC-ED20-48F4-9155-66E68F00DC8D}" srcOrd="6" destOrd="0" presId="urn:microsoft.com/office/officeart/2008/layout/VerticalCurvedList"/>
    <dgm:cxn modelId="{325B1EDB-48B2-4DCC-A87B-0FBE36A4C730}" type="presParOf" srcId="{330FB8BC-ED20-48F4-9155-66E68F00DC8D}" destId="{BBF951D6-F3A9-4395-9837-33EA5D09709E}" srcOrd="0" destOrd="0" presId="urn:microsoft.com/office/officeart/2008/layout/VerticalCurvedList"/>
    <dgm:cxn modelId="{49817C19-633A-4231-B93C-E1CE6905B297}" type="presParOf" srcId="{8AFBE917-DA3F-4B03-A846-AC990C193C14}" destId="{5A84A51B-6ED4-496B-8F7C-77888511DEA5}" srcOrd="7" destOrd="0" presId="urn:microsoft.com/office/officeart/2008/layout/VerticalCurvedList"/>
    <dgm:cxn modelId="{1F6B1B6F-BA70-49F7-9670-DB1A94E15320}" type="presParOf" srcId="{8AFBE917-DA3F-4B03-A846-AC990C193C14}" destId="{3FC5C77B-A6D5-4D45-AAC0-603865E8733B}" srcOrd="8" destOrd="0" presId="urn:microsoft.com/office/officeart/2008/layout/VerticalCurvedList"/>
    <dgm:cxn modelId="{FA5B6F9E-C92C-46A5-9B72-AC23E5CA7438}" type="presParOf" srcId="{3FC5C77B-A6D5-4D45-AAC0-603865E8733B}" destId="{DC1F803B-8AA0-4768-94D3-4A5C468FF3AF}" srcOrd="0" destOrd="0" presId="urn:microsoft.com/office/officeart/2008/layout/VerticalCurvedList"/>
    <dgm:cxn modelId="{E91ED6F1-CCA3-4412-BFFD-47479AF9B5F8}" type="presParOf" srcId="{8AFBE917-DA3F-4B03-A846-AC990C193C14}" destId="{60A8F4E8-65F2-43B7-AB41-895EB7189F9A}" srcOrd="9" destOrd="0" presId="urn:microsoft.com/office/officeart/2008/layout/VerticalCurvedList"/>
    <dgm:cxn modelId="{FC79F3A6-B966-4DA5-A37E-01785FFB5040}" type="presParOf" srcId="{8AFBE917-DA3F-4B03-A846-AC990C193C14}" destId="{36573FD7-AF2F-4DA3-BF53-53BC183DE383}" srcOrd="10" destOrd="0" presId="urn:microsoft.com/office/officeart/2008/layout/VerticalCurvedList"/>
    <dgm:cxn modelId="{C2885666-5437-4067-B37D-C3A777860584}" type="presParOf" srcId="{36573FD7-AF2F-4DA3-BF53-53BC183DE383}" destId="{7B27A476-5B45-439C-86CD-41C8F92522CA}" srcOrd="0" destOrd="0" presId="urn:microsoft.com/office/officeart/2008/layout/VerticalCurvedList"/>
    <dgm:cxn modelId="{3896924C-5C52-4C2E-9D3E-D054A59D2095}" type="presParOf" srcId="{8AFBE917-DA3F-4B03-A846-AC990C193C14}" destId="{98FB34E9-75AC-4C3F-9F81-231A1A012DF5}" srcOrd="11" destOrd="0" presId="urn:microsoft.com/office/officeart/2008/layout/VerticalCurvedList"/>
    <dgm:cxn modelId="{96D7073E-FC37-40B5-BE79-B5BF5FE19E51}" type="presParOf" srcId="{8AFBE917-DA3F-4B03-A846-AC990C193C14}" destId="{2C99D0C9-B449-4708-98B4-5B6816084124}" srcOrd="12" destOrd="0" presId="urn:microsoft.com/office/officeart/2008/layout/VerticalCurvedList"/>
    <dgm:cxn modelId="{D87504B4-D944-4FE2-A20B-52D41FC55931}" type="presParOf" srcId="{2C99D0C9-B449-4708-98B4-5B6816084124}" destId="{F434FE61-B240-421E-8D22-17861930E1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68FA4-2358-41CE-AB65-1A62BD5010F2}">
      <dsp:nvSpPr>
        <dsp:cNvPr id="0" name=""/>
        <dsp:cNvSpPr/>
      </dsp:nvSpPr>
      <dsp:spPr>
        <a:xfrm>
          <a:off x="1116296" y="165099"/>
          <a:ext cx="3276600" cy="113792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83961-DAEE-454B-9231-E29B41977373}">
      <dsp:nvSpPr>
        <dsp:cNvPr id="0" name=""/>
        <dsp:cNvSpPr/>
      </dsp:nvSpPr>
      <dsp:spPr>
        <a:xfrm>
          <a:off x="2442176" y="2951479"/>
          <a:ext cx="635000" cy="406400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D2F8A-F249-4F33-AB9B-47452036C4B7}">
      <dsp:nvSpPr>
        <dsp:cNvPr id="0" name=""/>
        <dsp:cNvSpPr/>
      </dsp:nvSpPr>
      <dsp:spPr>
        <a:xfrm>
          <a:off x="1235676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What’s required for a proposal?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5676" y="3276600"/>
        <a:ext cx="3048000" cy="762000"/>
      </dsp:txXfrm>
    </dsp:sp>
    <dsp:sp modelId="{1BF9CF2E-D983-4E53-A6DC-6AB1CECF5111}">
      <dsp:nvSpPr>
        <dsp:cNvPr id="0" name=""/>
        <dsp:cNvSpPr/>
      </dsp:nvSpPr>
      <dsp:spPr>
        <a:xfrm>
          <a:off x="2638100" y="658766"/>
          <a:ext cx="1371600" cy="13716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What are the selection criteria?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8966" y="859632"/>
        <a:ext cx="969868" cy="969868"/>
      </dsp:txXfrm>
    </dsp:sp>
    <dsp:sp modelId="{0D9A1FD7-F0B8-4E7F-8983-4E09E9C8DC7E}">
      <dsp:nvSpPr>
        <dsp:cNvPr id="0" name=""/>
        <dsp:cNvSpPr/>
      </dsp:nvSpPr>
      <dsp:spPr>
        <a:xfrm>
          <a:off x="1416158" y="323956"/>
          <a:ext cx="1463040" cy="1463040"/>
        </a:xfrm>
        <a:prstGeom prst="ellipse">
          <a:avLst/>
        </a:prstGeom>
        <a:solidFill>
          <a:schemeClr val="accent4">
            <a:hueOff val="7634171"/>
            <a:satOff val="-14020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Which programs should have premium tuition?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0415" y="538213"/>
        <a:ext cx="1034526" cy="1034526"/>
      </dsp:txXfrm>
    </dsp:sp>
    <dsp:sp modelId="{8B7317E2-D9F2-4E71-9177-56095350F06C}">
      <dsp:nvSpPr>
        <dsp:cNvPr id="0" name=""/>
        <dsp:cNvSpPr/>
      </dsp:nvSpPr>
      <dsp:spPr>
        <a:xfrm>
          <a:off x="1018729" y="37746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81D06-35B0-427A-B33D-927FE5EFA49B}">
      <dsp:nvSpPr>
        <dsp:cNvPr id="0" name=""/>
        <dsp:cNvSpPr/>
      </dsp:nvSpPr>
      <dsp:spPr>
        <a:xfrm rot="5400000">
          <a:off x="5071720" y="-2054350"/>
          <a:ext cx="847152" cy="51720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Consider challenges that </a:t>
          </a:r>
          <a:r>
            <a:rPr lang="en-US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GSSP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rules may create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09275" y="149450"/>
        <a:ext cx="5130689" cy="764442"/>
      </dsp:txXfrm>
    </dsp:sp>
    <dsp:sp modelId="{011D6B95-5876-455D-B389-B76D8F3BB581}">
      <dsp:nvSpPr>
        <dsp:cNvPr id="0" name=""/>
        <dsp:cNvSpPr/>
      </dsp:nvSpPr>
      <dsp:spPr>
        <a:xfrm>
          <a:off x="0" y="2201"/>
          <a:ext cx="2909274" cy="10589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Include graduate fellowships in upcoming campaign 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93" y="53894"/>
        <a:ext cx="2805888" cy="955554"/>
      </dsp:txXfrm>
    </dsp:sp>
    <dsp:sp modelId="{E6A3DF11-102C-4441-B335-8F6CFE6AFA1E}">
      <dsp:nvSpPr>
        <dsp:cNvPr id="0" name=""/>
        <dsp:cNvSpPr/>
      </dsp:nvSpPr>
      <dsp:spPr>
        <a:xfrm rot="5400000">
          <a:off x="5071720" y="-942462"/>
          <a:ext cx="847152" cy="5172044"/>
        </a:xfrm>
        <a:prstGeom prst="round2SameRect">
          <a:avLst/>
        </a:prstGeom>
        <a:solidFill>
          <a:schemeClr val="accent4">
            <a:tint val="40000"/>
            <a:alpha val="90000"/>
            <a:hueOff val="2560501"/>
            <a:satOff val="-4055"/>
            <a:lumOff val="-36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560501"/>
              <a:satOff val="-4055"/>
              <a:lumOff val="-3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Arial" panose="020B0604020202020204" pitchFamily="34" charset="0"/>
              <a:cs typeface="Arial" panose="020B0604020202020204" pitchFamily="34" charset="0"/>
            </a:rPr>
            <a:t>Develop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international partnerships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09275" y="1261338"/>
        <a:ext cx="5130689" cy="764442"/>
      </dsp:txXfrm>
    </dsp:sp>
    <dsp:sp modelId="{7EFA08F6-3966-4A5C-8C6F-95AF9714A068}">
      <dsp:nvSpPr>
        <dsp:cNvPr id="0" name=""/>
        <dsp:cNvSpPr/>
      </dsp:nvSpPr>
      <dsp:spPr>
        <a:xfrm>
          <a:off x="0" y="1114089"/>
          <a:ext cx="2909274" cy="1058940"/>
        </a:xfrm>
        <a:prstGeom prst="roundRect">
          <a:avLst/>
        </a:prstGeom>
        <a:solidFill>
          <a:schemeClr val="accent4">
            <a:hueOff val="2544724"/>
            <a:satOff val="-4673"/>
            <a:lumOff val="-7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Maximize admissions of internationally funded students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93" y="1165782"/>
        <a:ext cx="2805888" cy="955554"/>
      </dsp:txXfrm>
    </dsp:sp>
    <dsp:sp modelId="{1C8ACE0B-1037-4AAD-AFCE-C0DCE4BF8F35}">
      <dsp:nvSpPr>
        <dsp:cNvPr id="0" name=""/>
        <dsp:cNvSpPr/>
      </dsp:nvSpPr>
      <dsp:spPr>
        <a:xfrm rot="5400000">
          <a:off x="5071720" y="169424"/>
          <a:ext cx="847152" cy="5172044"/>
        </a:xfrm>
        <a:prstGeom prst="round2SameRect">
          <a:avLst/>
        </a:prstGeom>
        <a:solidFill>
          <a:schemeClr val="accent4">
            <a:tint val="40000"/>
            <a:alpha val="90000"/>
            <a:hueOff val="5121002"/>
            <a:satOff val="-8110"/>
            <a:lumOff val="-73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121002"/>
              <a:satOff val="-8110"/>
              <a:lumOff val="-7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Maximize use of the Fellowship Advising Office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09275" y="2373225"/>
        <a:ext cx="5130689" cy="764442"/>
      </dsp:txXfrm>
    </dsp:sp>
    <dsp:sp modelId="{B8BB1C72-5407-44D8-92AF-83B44B449C9D}">
      <dsp:nvSpPr>
        <dsp:cNvPr id="0" name=""/>
        <dsp:cNvSpPr/>
      </dsp:nvSpPr>
      <dsp:spPr>
        <a:xfrm>
          <a:off x="0" y="2225976"/>
          <a:ext cx="2909274" cy="1058940"/>
        </a:xfrm>
        <a:prstGeom prst="roundRect">
          <a:avLst/>
        </a:prstGeom>
        <a:solidFill>
          <a:schemeClr val="accent4">
            <a:hueOff val="5089447"/>
            <a:satOff val="-9347"/>
            <a:lumOff val="-15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Training faculty and advisors to pursue externally funded fellowships 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93" y="2277669"/>
        <a:ext cx="2805888" cy="955554"/>
      </dsp:txXfrm>
    </dsp:sp>
    <dsp:sp modelId="{9A601846-9F72-4DCE-9CE0-74668E1EEBB1}">
      <dsp:nvSpPr>
        <dsp:cNvPr id="0" name=""/>
        <dsp:cNvSpPr/>
      </dsp:nvSpPr>
      <dsp:spPr>
        <a:xfrm rot="5400000">
          <a:off x="5071720" y="1281312"/>
          <a:ext cx="847152" cy="5172044"/>
        </a:xfrm>
        <a:prstGeom prst="round2SameRect">
          <a:avLst/>
        </a:prstGeom>
        <a:solidFill>
          <a:schemeClr val="accent4">
            <a:tint val="40000"/>
            <a:alpha val="90000"/>
            <a:hueOff val="7681502"/>
            <a:satOff val="-12165"/>
            <a:lumOff val="-109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7681502"/>
              <a:satOff val="-12165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Funding may be available for an additional, related purpose not specified in original grant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09275" y="3485113"/>
        <a:ext cx="5130689" cy="764442"/>
      </dsp:txXfrm>
    </dsp:sp>
    <dsp:sp modelId="{7F01DBB9-7F25-4B64-87F7-C4433344529E}">
      <dsp:nvSpPr>
        <dsp:cNvPr id="0" name=""/>
        <dsp:cNvSpPr/>
      </dsp:nvSpPr>
      <dsp:spPr>
        <a:xfrm>
          <a:off x="0" y="3337863"/>
          <a:ext cx="2909274" cy="1058940"/>
        </a:xfrm>
        <a:prstGeom prst="roundRect">
          <a:avLst/>
        </a:prstGeom>
        <a:solidFill>
          <a:schemeClr val="accent4">
            <a:hueOff val="7634171"/>
            <a:satOff val="-14020"/>
            <a:lumOff val="-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Encourage PIs to pursue add-on grant opportunities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93" y="3389556"/>
        <a:ext cx="2805888" cy="955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F6E3A-66B8-43D9-9028-A2BEC4E23FA7}">
      <dsp:nvSpPr>
        <dsp:cNvPr id="0" name=""/>
        <dsp:cNvSpPr/>
      </dsp:nvSpPr>
      <dsp:spPr>
        <a:xfrm>
          <a:off x="0" y="0"/>
          <a:ext cx="3223260" cy="322326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0EA82-7891-4561-B257-B717B80B3DDA}">
      <dsp:nvSpPr>
        <dsp:cNvPr id="0" name=""/>
        <dsp:cNvSpPr/>
      </dsp:nvSpPr>
      <dsp:spPr>
        <a:xfrm>
          <a:off x="1611630" y="0"/>
          <a:ext cx="6732269" cy="3223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Allows for better coordination of freshman, internal transfers and external transfers, which is critical to an effective enrollment management process</a:t>
          </a:r>
          <a:endParaRPr lang="en-US" sz="1400" kern="1200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1630" y="0"/>
        <a:ext cx="6732269" cy="515721"/>
      </dsp:txXfrm>
    </dsp:sp>
    <dsp:sp modelId="{AD7A35D9-50DB-4255-AF5D-1EFE24D11810}">
      <dsp:nvSpPr>
        <dsp:cNvPr id="0" name=""/>
        <dsp:cNvSpPr/>
      </dsp:nvSpPr>
      <dsp:spPr>
        <a:xfrm>
          <a:off x="338442" y="515721"/>
          <a:ext cx="2546375" cy="254637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470186"/>
            <a:satOff val="1258"/>
            <a:lumOff val="-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C82A5-19E0-46A1-8A64-181CDFF3039C}">
      <dsp:nvSpPr>
        <dsp:cNvPr id="0" name=""/>
        <dsp:cNvSpPr/>
      </dsp:nvSpPr>
      <dsp:spPr>
        <a:xfrm>
          <a:off x="1611630" y="515721"/>
          <a:ext cx="6732269" cy="254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470186"/>
              <a:satOff val="1258"/>
              <a:lumOff val="-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Increased dialogue between academic colleges/departments and central administration</a:t>
          </a:r>
          <a:endParaRPr lang="en-US" sz="1400" kern="1200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1630" y="515721"/>
        <a:ext cx="6732269" cy="515721"/>
      </dsp:txXfrm>
    </dsp:sp>
    <dsp:sp modelId="{B7846207-BC05-4F48-B60B-82B757FC3936}">
      <dsp:nvSpPr>
        <dsp:cNvPr id="0" name=""/>
        <dsp:cNvSpPr/>
      </dsp:nvSpPr>
      <dsp:spPr>
        <a:xfrm>
          <a:off x="676884" y="1031443"/>
          <a:ext cx="1869490" cy="186949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940372"/>
            <a:satOff val="2517"/>
            <a:lumOff val="-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EAC22-43A9-4FF5-B384-025633188EC4}">
      <dsp:nvSpPr>
        <dsp:cNvPr id="0" name=""/>
        <dsp:cNvSpPr/>
      </dsp:nvSpPr>
      <dsp:spPr>
        <a:xfrm>
          <a:off x="1611630" y="1031443"/>
          <a:ext cx="6732269" cy="18694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940372"/>
              <a:satOff val="2517"/>
              <a:lumOff val="-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Internal transfer requirements are evolving to ensure they can be met in a timely manner and are correlated with student success</a:t>
          </a:r>
          <a:endParaRPr lang="en-US" sz="1400" kern="1200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1630" y="1031443"/>
        <a:ext cx="6732269" cy="515721"/>
      </dsp:txXfrm>
    </dsp:sp>
    <dsp:sp modelId="{83D1182C-4F3F-4DED-9B97-0B84AC9B2715}">
      <dsp:nvSpPr>
        <dsp:cNvPr id="0" name=""/>
        <dsp:cNvSpPr/>
      </dsp:nvSpPr>
      <dsp:spPr>
        <a:xfrm>
          <a:off x="1015326" y="1547164"/>
          <a:ext cx="1192606" cy="119260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410558"/>
            <a:satOff val="3775"/>
            <a:lumOff val="-1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9ADF6-D246-479A-8956-DE789C266ADF}">
      <dsp:nvSpPr>
        <dsp:cNvPr id="0" name=""/>
        <dsp:cNvSpPr/>
      </dsp:nvSpPr>
      <dsp:spPr>
        <a:xfrm>
          <a:off x="1611630" y="1547164"/>
          <a:ext cx="6732269" cy="11926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410558"/>
              <a:satOff val="3775"/>
              <a:lumOff val="-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"Constrained" majors are evaluating existing requirements and enrollment management practices</a:t>
          </a:r>
          <a:endParaRPr lang="en-US" sz="1400" kern="1200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1630" y="1547164"/>
        <a:ext cx="6732269" cy="515721"/>
      </dsp:txXfrm>
    </dsp:sp>
    <dsp:sp modelId="{372B8272-E742-4B95-A831-FB66216D80C8}">
      <dsp:nvSpPr>
        <dsp:cNvPr id="0" name=""/>
        <dsp:cNvSpPr/>
      </dsp:nvSpPr>
      <dsp:spPr>
        <a:xfrm>
          <a:off x="1353769" y="2062886"/>
          <a:ext cx="515721" cy="51572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880744"/>
            <a:satOff val="5033"/>
            <a:lumOff val="-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1F0C0-A327-4BD9-BB3B-A4EF17B6C0DF}">
      <dsp:nvSpPr>
        <dsp:cNvPr id="0" name=""/>
        <dsp:cNvSpPr/>
      </dsp:nvSpPr>
      <dsp:spPr>
        <a:xfrm>
          <a:off x="1611630" y="2062886"/>
          <a:ext cx="6732269" cy="5157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880744"/>
              <a:satOff val="5033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 new process is more efficient and transparent for students</a:t>
          </a:r>
          <a:endParaRPr lang="en-US" sz="1400" kern="1200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1630" y="2062886"/>
        <a:ext cx="6732269" cy="515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EC5EA-DEEE-410C-9CA3-A545AD12572F}">
      <dsp:nvSpPr>
        <dsp:cNvPr id="0" name=""/>
        <dsp:cNvSpPr/>
      </dsp:nvSpPr>
      <dsp:spPr>
        <a:xfrm>
          <a:off x="-3694863" y="-567664"/>
          <a:ext cx="4404307" cy="4404307"/>
        </a:xfrm>
        <a:prstGeom prst="blockArc">
          <a:avLst>
            <a:gd name="adj1" fmla="val 18900000"/>
            <a:gd name="adj2" fmla="val 2700000"/>
            <a:gd name="adj3" fmla="val 49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19B61-4ECD-48F2-95B8-DF72D47F0592}">
      <dsp:nvSpPr>
        <dsp:cNvPr id="0" name=""/>
        <dsp:cNvSpPr/>
      </dsp:nvSpPr>
      <dsp:spPr>
        <a:xfrm>
          <a:off x="265634" y="172144"/>
          <a:ext cx="4795612" cy="3441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1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Academic Advising, including Exploratory Studies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634" y="172144"/>
        <a:ext cx="4795612" cy="344158"/>
      </dsp:txXfrm>
    </dsp:sp>
    <dsp:sp modelId="{6979BF9A-C0FF-47EE-BA61-76F2ED1F994A}">
      <dsp:nvSpPr>
        <dsp:cNvPr id="0" name=""/>
        <dsp:cNvSpPr/>
      </dsp:nvSpPr>
      <dsp:spPr>
        <a:xfrm>
          <a:off x="50535" y="129124"/>
          <a:ext cx="430197" cy="43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3E6D6-9797-460F-94A4-3980DA49D25C}">
      <dsp:nvSpPr>
        <dsp:cNvPr id="0" name=""/>
        <dsp:cNvSpPr/>
      </dsp:nvSpPr>
      <dsp:spPr>
        <a:xfrm>
          <a:off x="548728" y="688316"/>
          <a:ext cx="4512518" cy="344158"/>
        </a:xfrm>
        <a:prstGeom prst="rect">
          <a:avLst/>
        </a:prstGeom>
        <a:solidFill>
          <a:schemeClr val="accent4">
            <a:hueOff val="1526834"/>
            <a:satOff val="-2804"/>
            <a:lumOff val="-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1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Academic Administration &amp; Curricula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728" y="688316"/>
        <a:ext cx="4512518" cy="344158"/>
      </dsp:txXfrm>
    </dsp:sp>
    <dsp:sp modelId="{4D21A507-2E55-428C-B0DA-76745CA478D9}">
      <dsp:nvSpPr>
        <dsp:cNvPr id="0" name=""/>
        <dsp:cNvSpPr/>
      </dsp:nvSpPr>
      <dsp:spPr>
        <a:xfrm>
          <a:off x="333629" y="645296"/>
          <a:ext cx="430197" cy="43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526834"/>
              <a:satOff val="-2804"/>
              <a:lumOff val="-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B02AA-4275-4777-8ECF-CF3317A4A02B}">
      <dsp:nvSpPr>
        <dsp:cNvPr id="0" name=""/>
        <dsp:cNvSpPr/>
      </dsp:nvSpPr>
      <dsp:spPr>
        <a:xfrm>
          <a:off x="678179" y="1204488"/>
          <a:ext cx="4383067" cy="344158"/>
        </a:xfrm>
        <a:prstGeom prst="rect">
          <a:avLst/>
        </a:prstGeom>
        <a:solidFill>
          <a:schemeClr val="accent4">
            <a:hueOff val="3053668"/>
            <a:satOff val="-5608"/>
            <a:lumOff val="-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1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Academic Departments &amp; Programs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179" y="1204488"/>
        <a:ext cx="4383067" cy="344158"/>
      </dsp:txXfrm>
    </dsp:sp>
    <dsp:sp modelId="{BBF951D6-F3A9-4395-9837-33EA5D09709E}">
      <dsp:nvSpPr>
        <dsp:cNvPr id="0" name=""/>
        <dsp:cNvSpPr/>
      </dsp:nvSpPr>
      <dsp:spPr>
        <a:xfrm>
          <a:off x="463080" y="1161468"/>
          <a:ext cx="430197" cy="43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053668"/>
              <a:satOff val="-5608"/>
              <a:lumOff val="-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4A51B-6ED4-496B-8F7C-77888511DEA5}">
      <dsp:nvSpPr>
        <dsp:cNvPr id="0" name=""/>
        <dsp:cNvSpPr/>
      </dsp:nvSpPr>
      <dsp:spPr>
        <a:xfrm>
          <a:off x="678179" y="1720332"/>
          <a:ext cx="4383067" cy="344158"/>
        </a:xfrm>
        <a:prstGeom prst="rect">
          <a:avLst/>
        </a:prstGeom>
        <a:solidFill>
          <a:schemeClr val="accent4">
            <a:hueOff val="4580502"/>
            <a:satOff val="-8412"/>
            <a:lumOff val="-1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1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Academic Success Cluster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179" y="1720332"/>
        <a:ext cx="4383067" cy="344158"/>
      </dsp:txXfrm>
    </dsp:sp>
    <dsp:sp modelId="{DC1F803B-8AA0-4768-94D3-4A5C468FF3AF}">
      <dsp:nvSpPr>
        <dsp:cNvPr id="0" name=""/>
        <dsp:cNvSpPr/>
      </dsp:nvSpPr>
      <dsp:spPr>
        <a:xfrm>
          <a:off x="463080" y="1677313"/>
          <a:ext cx="430197" cy="43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580502"/>
              <a:satOff val="-8412"/>
              <a:lumOff val="-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8F4E8-65F2-43B7-AB41-895EB7189F9A}">
      <dsp:nvSpPr>
        <dsp:cNvPr id="0" name=""/>
        <dsp:cNvSpPr/>
      </dsp:nvSpPr>
      <dsp:spPr>
        <a:xfrm>
          <a:off x="548728" y="2236504"/>
          <a:ext cx="4512518" cy="344158"/>
        </a:xfrm>
        <a:prstGeom prst="rect">
          <a:avLst/>
        </a:prstGeom>
        <a:solidFill>
          <a:schemeClr val="accent4">
            <a:hueOff val="6107336"/>
            <a:satOff val="-11216"/>
            <a:lumOff val="-1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1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Academic Support Program for Student Athletes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728" y="2236504"/>
        <a:ext cx="4512518" cy="344158"/>
      </dsp:txXfrm>
    </dsp:sp>
    <dsp:sp modelId="{7B27A476-5B45-439C-86CD-41C8F92522CA}">
      <dsp:nvSpPr>
        <dsp:cNvPr id="0" name=""/>
        <dsp:cNvSpPr/>
      </dsp:nvSpPr>
      <dsp:spPr>
        <a:xfrm>
          <a:off x="333629" y="2193484"/>
          <a:ext cx="430197" cy="43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107336"/>
              <a:satOff val="-11216"/>
              <a:lumOff val="-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B34E9-75AC-4C3F-9F81-231A1A012DF5}">
      <dsp:nvSpPr>
        <dsp:cNvPr id="0" name=""/>
        <dsp:cNvSpPr/>
      </dsp:nvSpPr>
      <dsp:spPr>
        <a:xfrm>
          <a:off x="265634" y="2752676"/>
          <a:ext cx="4795612" cy="344158"/>
        </a:xfrm>
        <a:prstGeom prst="rect">
          <a:avLst/>
        </a:prstGeom>
        <a:solidFill>
          <a:schemeClr val="accent4">
            <a:hueOff val="7634171"/>
            <a:satOff val="-14020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1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Academic Enhancement Programs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634" y="2752676"/>
        <a:ext cx="4795612" cy="344158"/>
      </dsp:txXfrm>
    </dsp:sp>
    <dsp:sp modelId="{F434FE61-B240-421E-8D22-17861930E11F}">
      <dsp:nvSpPr>
        <dsp:cNvPr id="0" name=""/>
        <dsp:cNvSpPr/>
      </dsp:nvSpPr>
      <dsp:spPr>
        <a:xfrm>
          <a:off x="50535" y="2709656"/>
          <a:ext cx="430197" cy="43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7634171"/>
              <a:satOff val="-14020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69FE0A-51BE-42C0-94FD-7C7B8B82E33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ADD7FA-84E9-4AA5-B2FE-258708CCA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4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8DB948-7C65-4A3E-A7A9-E1D6FB9AE9D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A379ED-C224-4B00-8C66-44C43F73A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0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0067-737E-46F4-95C7-8E3B31C6DB6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99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879"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B2398-FDDA-4FBC-97B8-971622A698B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66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14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52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40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1188" y="902957"/>
            <a:ext cx="5702300" cy="3206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5432" y="4185616"/>
            <a:ext cx="6183480" cy="4317115"/>
          </a:xfrm>
          <a:prstGeom prst="rect">
            <a:avLst/>
          </a:prstGeom>
        </p:spPr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27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3" y="1029612"/>
            <a:ext cx="5649910" cy="3177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3" y="4360222"/>
            <a:ext cx="5805311" cy="4558141"/>
          </a:xfrm>
        </p:spPr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12003-83C6-46BD-94C6-9485B1FE170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36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80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59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33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6103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5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0067-737E-46F4-95C7-8E3B31C6DB6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2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49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26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48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05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65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8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41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57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399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3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0067-737E-46F4-95C7-8E3B31C6DB6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345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770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52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77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158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720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694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64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079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118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6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0067-737E-46F4-95C7-8E3B31C6DB6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406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458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499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312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098-A3F5-483B-9522-042BC1FE62BB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5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0067-737E-46F4-95C7-8E3B31C6DB6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4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0067-737E-46F4-95C7-8E3B31C6DB6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64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0067-737E-46F4-95C7-8E3B31C6DB6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1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71" y="4489738"/>
            <a:ext cx="5607684" cy="4252134"/>
          </a:xfrm>
          <a:prstGeom prst="rect">
            <a:avLst/>
          </a:prstGeom>
        </p:spPr>
        <p:txBody>
          <a:bodyPr lIns="94490" tIns="47247" rIns="94490" bIns="47247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60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879"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B2398-FDDA-4FBC-97B8-971622A698B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6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359-2FB3-4847-9D97-3491754AA7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5DAC-1A13-D34F-9418-D6257772B4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944504B-B211-B34D-97AF-78446C71FC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10/6/2015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0EF7D53D-272A-624E-BE3D-99D13E2B4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24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39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944504B-B211-B34D-97AF-78446C71FC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10/6/2015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0EF7D53D-272A-624E-BE3D-99D13E2B4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4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68501"/>
            <a:ext cx="53848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68501"/>
            <a:ext cx="53848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3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7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file://localhost/Users/mpquinla/Desktop/14-OPA-3937-PPTtemplates/Horizontal-CenteredLogo.wmf" TargetMode="External"/><Relationship Id="rId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file://localhost/Users/mpquinla/Desktop/14-OPA-3937-PPTtemplates/Horizontal-CenteredLogo.wmf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900114"/>
            <a:ext cx="109728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022601"/>
            <a:ext cx="109728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C944504B-B211-B34D-97AF-78446C71FC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10/6/2015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EF7D53D-272A-624E-BE3D-99D13E2B4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1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900114"/>
            <a:ext cx="109728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Headline Line One</a:t>
            </a:r>
            <a:br>
              <a:rPr lang="en-US"/>
            </a:br>
            <a:r>
              <a:rPr lang="en-US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022601"/>
            <a:ext cx="109728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Horizontal-CenteredLogo.wmf" descr="/Users/mpquinla/Desktop/14-OPA-3937-PPTtemplates/Horizontal-CenteredLogo.wmf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7200"/>
          </a:xfrm>
          <a:prstGeom prst="rect">
            <a:avLst/>
          </a:prstGeom>
        </p:spPr>
      </p:pic>
      <p:pic>
        <p:nvPicPr>
          <p:cNvPr id="8" name="Horizontal-CenteredLogo.wmf" descr="/Users/mpquinla/Desktop/14-OPA-3937-PPTtemplates/Horizontal-CenteredLogo.wm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5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900114"/>
            <a:ext cx="109728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Headline Line One</a:t>
            </a:r>
            <a:br>
              <a:rPr lang="en-US"/>
            </a:br>
            <a:r>
              <a:rPr lang="en-US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022601"/>
            <a:ext cx="109728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Horizontal-CenteredLogo.wmf" descr="/Users/mpquinla/Desktop/14-OPA-3937-PPTtemplates/Horizontal-CenteredLogo.wmf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7200"/>
          </a:xfrm>
          <a:prstGeom prst="rect">
            <a:avLst/>
          </a:prstGeom>
        </p:spPr>
      </p:pic>
      <p:pic>
        <p:nvPicPr>
          <p:cNvPr id="8" name="Horizontal-CenteredLogo.wmf" descr="/Users/mpquinla/Desktop/14-OPA-3937-PPTtemplates/Horizontal-CenteredLogo.wmf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ysClr val="windowText" lastClr="000000"/>
                </a:solidFill>
              </a:rPr>
              <a:t>Administrative </a:t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dirty="0">
                <a:solidFill>
                  <a:sysClr val="windowText" lastClr="000000"/>
                </a:solidFill>
              </a:rPr>
              <a:t>Leadership Meeting</a:t>
            </a:r>
            <a:endParaRPr lang="en-US" dirty="0"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lvl="0">
              <a:defRPr/>
            </a:pPr>
            <a:r>
              <a:rPr lang="en-US" dirty="0">
                <a:solidFill>
                  <a:sysClr val="windowText" lastClr="000000">
                    <a:tint val="75000"/>
                  </a:sysClr>
                </a:solidFill>
              </a:rPr>
              <a:t>Tuesday, 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</a:rPr>
              <a:t>Sept. 15, </a:t>
            </a:r>
            <a:r>
              <a:rPr lang="en-US" dirty="0">
                <a:solidFill>
                  <a:sysClr val="windowText" lastClr="000000">
                    <a:tint val="75000"/>
                  </a:sysClr>
                </a:solidFill>
              </a:rPr>
              <a:t>2015</a:t>
            </a:r>
          </a:p>
          <a:p>
            <a:pPr lvl="0">
              <a:defRPr/>
            </a:pPr>
            <a:r>
              <a:rPr lang="en-US" dirty="0">
                <a:solidFill>
                  <a:sysClr val="windowText" lastClr="000000">
                    <a:tint val="75000"/>
                  </a:sysClr>
                </a:solidFill>
              </a:rPr>
              <a:t>Chancellor Randy Woodson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34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3775" y="1901949"/>
            <a:ext cx="2952751" cy="448072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0703" y="1901950"/>
            <a:ext cx="5100936" cy="46621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Spring/Summer 2014 </a:t>
            </a:r>
            <a:endParaRPr lang="en-US" sz="1800" b="1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Approved Phase I recommendations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Charged Phase I implementation teams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/>
              <a:t>Spring/Summer 2015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Approved Phase II recommendations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Charged Phase II implementation teams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/>
              <a:t>Today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Phase I and Phase II updates </a:t>
            </a:r>
            <a:br>
              <a:rPr lang="en-US" sz="1800" dirty="0"/>
            </a:br>
            <a:r>
              <a:rPr lang="en-US" sz="1800" dirty="0"/>
              <a:t>and progress</a:t>
            </a:r>
          </a:p>
          <a:p>
            <a:pPr marL="457200" lvl="1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12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		</a:t>
            </a:r>
            <a:r>
              <a:rPr lang="en-US" sz="2000" dirty="0">
                <a:solidFill>
                  <a:schemeClr val="tx2"/>
                </a:solidFill>
              </a:rPr>
              <a:t>go.ncsu.edu/</a:t>
            </a:r>
            <a:r>
              <a:rPr lang="en-US" sz="2000" dirty="0" err="1">
                <a:solidFill>
                  <a:schemeClr val="tx2"/>
                </a:solidFill>
              </a:rPr>
              <a:t>srm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758952"/>
            <a:ext cx="9144000" cy="1143000"/>
          </a:xfrm>
          <a:prstGeom prst="rect">
            <a:avLst/>
          </a:prstGeom>
        </p:spPr>
        <p:txBody>
          <a:bodyPr vert="horz" lIns="90876" tIns="45439" rIns="90876" bIns="45439" rtlCol="0" anchor="ctr">
            <a:noAutofit/>
          </a:bodyPr>
          <a:lstStyle>
            <a:lvl1pPr algn="ctr" defTabSz="45440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Resource Management: 2014-2015</a:t>
            </a:r>
          </a:p>
        </p:txBody>
      </p:sp>
    </p:spTree>
    <p:extLst>
      <p:ext uri="{BB962C8B-B14F-4D97-AF65-F5344CB8AC3E}">
        <p14:creationId xmlns:p14="http://schemas.microsoft.com/office/powerpoint/2010/main" val="5168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68799"/>
            <a:ext cx="9144000" cy="1027416"/>
          </a:xfrm>
        </p:spPr>
        <p:txBody>
          <a:bodyPr/>
          <a:lstStyle/>
          <a:p>
            <a:r>
              <a:rPr lang="en-US" b="1" dirty="0" smtClean="0"/>
              <a:t>Phase I Recommendations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68699" y="1944715"/>
          <a:ext cx="8718996" cy="43015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9749"/>
                <a:gridCol w="2179749"/>
                <a:gridCol w="2179749"/>
                <a:gridCol w="2179749"/>
              </a:tblGrid>
              <a:tr h="65071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Common Internal Allocation Method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Differential/</a:t>
                      </a:r>
                    </a:p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 </a:t>
                      </a:r>
                      <a:r>
                        <a:rPr lang="en-US" sz="1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Tuition &amp; 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Fees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C: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Growth of Doctoral Education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Internal Transfer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50823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internal allocation method for enrollment-related academic funds</a:t>
                      </a:r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 tuition for targeted master’s programs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COE program enhancement fee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 doctoral stipend program, incentivize faculty to include stipends in grants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 GSSP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college resource/position cuts, graduate student insurance, student support in capital campaign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Doctoral enrollment market analysis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 all transfer admissions centrally, analyze capacity drivers/ resource constraints for high demand programs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College model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6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68799"/>
            <a:ext cx="9144000" cy="1027416"/>
          </a:xfrm>
        </p:spPr>
        <p:txBody>
          <a:bodyPr/>
          <a:lstStyle/>
          <a:p>
            <a:r>
              <a:rPr lang="en-US" b="1" dirty="0" smtClean="0"/>
              <a:t>Phase I Recommendations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68699" y="1944715"/>
          <a:ext cx="8718996" cy="43015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9749"/>
                <a:gridCol w="2179749"/>
                <a:gridCol w="2179749"/>
                <a:gridCol w="2179749"/>
              </a:tblGrid>
              <a:tr h="65071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Common Internal Allocation Method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Differential/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 Tuition &amp; Fees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C: Growth of Doctoral Education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 Internal Transfer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50823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internal allocation method for enrollment-related academic funds</a:t>
                      </a:r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 tuition for targeted master’s programs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COE program enhancement fee</a:t>
                      </a:r>
                    </a:p>
                    <a:p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 doctoral stipend program, incentivize faculty to include stipends in grants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 GSSP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college resource/position cuts, graduate student insurance, student support in capital campaign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Doctoral enrollment market analysis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 all transfer admissions centrally, analyze capacity drivers/ resource constraints for high demand programs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College model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3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50393"/>
            <a:ext cx="8229600" cy="1068387"/>
          </a:xfrm>
        </p:spPr>
        <p:txBody>
          <a:bodyPr/>
          <a:lstStyle/>
          <a:p>
            <a:r>
              <a:rPr lang="en-US" dirty="0"/>
              <a:t>Common </a:t>
            </a:r>
            <a:r>
              <a:rPr lang="en-US" dirty="0" smtClean="0"/>
              <a:t>Internal Allocation </a:t>
            </a:r>
            <a:r>
              <a:rPr lang="en-US" dirty="0"/>
              <a:t>Method for Enrollment-related Academic Funds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1" y="2298701"/>
            <a:ext cx="3267075" cy="310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Recommendation: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/>
              <a:t>NC State needs a uniform course funding allocation system to units delivering on-campus and DE courses that is independent of the method of delivery.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353" y="2403475"/>
            <a:ext cx="2103120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1366" y="2396331"/>
            <a:ext cx="2103120" cy="2103120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1981200" y="4784726"/>
            <a:ext cx="842962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Charge to Budget Restructuring Task Force: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prstClr val="black"/>
                </a:solidFill>
              </a:rPr>
              <a:t>Evaluate the current allocation methodologies for academic funds related to the delivery of new (i.e., additional) credit hours of instruction to students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prstClr val="black"/>
                </a:solidFill>
              </a:rPr>
              <a:t>Develop one consistent internal resource allocation methodology for enrollment change-related academic funds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50393"/>
            <a:ext cx="8239696" cy="900201"/>
          </a:xfrm>
        </p:spPr>
        <p:txBody>
          <a:bodyPr/>
          <a:lstStyle/>
          <a:p>
            <a:r>
              <a:rPr lang="en-US" dirty="0" smtClean="0"/>
              <a:t>Budgeted Enrollment Expansion</a:t>
            </a:r>
            <a:endParaRPr lang="en-US" dirty="0"/>
          </a:p>
        </p:txBody>
      </p:sp>
      <p:graphicFrame>
        <p:nvGraphicFramePr>
          <p:cNvPr id="17" name="Chart 16"/>
          <p:cNvGraphicFramePr/>
          <p:nvPr>
            <p:extLst/>
          </p:nvPr>
        </p:nvGraphicFramePr>
        <p:xfrm>
          <a:off x="1381126" y="1842542"/>
          <a:ext cx="9363075" cy="473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340634" y="3282226"/>
            <a:ext cx="977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4404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 </a:t>
            </a:r>
          </a:p>
          <a:p>
            <a:pPr algn="ctr" defTabSz="454404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$7,457,388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89728" y="4023350"/>
            <a:ext cx="977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4404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 </a:t>
            </a:r>
          </a:p>
          <a:p>
            <a:pPr algn="ctr" defTabSz="454404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$(288,119)</a:t>
            </a:r>
          </a:p>
        </p:txBody>
      </p:sp>
    </p:spTree>
    <p:extLst>
      <p:ext uri="{BB962C8B-B14F-4D97-AF65-F5344CB8AC3E}">
        <p14:creationId xmlns:p14="http://schemas.microsoft.com/office/powerpoint/2010/main" val="5887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66554" y="852184"/>
            <a:ext cx="8467725" cy="905461"/>
          </a:xfrm>
        </p:spPr>
        <p:txBody>
          <a:bodyPr/>
          <a:lstStyle/>
          <a:p>
            <a:r>
              <a:rPr lang="en-US" dirty="0" smtClean="0"/>
              <a:t>Review of Internal Allocation Options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613201" y="2570211"/>
          <a:ext cx="5662928" cy="362053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31464"/>
                <a:gridCol w="2831464"/>
              </a:tblGrid>
              <a:tr h="181026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</a:t>
                      </a:r>
                      <a:b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12-cell matrix </a:t>
                      </a:r>
                      <a:b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 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 State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BATS*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</a:t>
                      </a:r>
                      <a:b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12-cell matrix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 </a:t>
                      </a: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BATS*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026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</a:t>
                      </a:r>
                      <a:b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12-cell matrix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 State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BATS*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headcount component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</a:t>
                      </a:r>
                      <a:b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12-cell matrix </a:t>
                      </a:r>
                      <a:b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 </a:t>
                      </a: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BATS*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headcount component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66698" y="6382474"/>
            <a:ext cx="4376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4404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*BATS: Budgeted Average Teaching Salary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669588" y="3169515"/>
            <a:ext cx="824534" cy="902043"/>
          </a:xfrm>
          <a:prstGeom prst="rightArrow">
            <a:avLst/>
          </a:prstGeom>
          <a:ln w="31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404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301910" y="4385360"/>
            <a:ext cx="824534" cy="902043"/>
          </a:xfrm>
          <a:prstGeom prst="rightArrow">
            <a:avLst/>
          </a:prstGeom>
          <a:solidFill>
            <a:srgbClr val="ACD888"/>
          </a:solidFill>
          <a:ln w="31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404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8325" y="2034911"/>
            <a:ext cx="347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4404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to Colleges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1416" y="5459145"/>
            <a:ext cx="142552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4404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Initiatives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1417" y="2696518"/>
            <a:ext cx="1425522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4404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change-related academic funds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0161" y="3453330"/>
            <a:ext cx="79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4404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18717" y="4751138"/>
            <a:ext cx="79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4404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" name="Oval 1"/>
          <p:cNvSpPr/>
          <p:nvPr/>
        </p:nvSpPr>
        <p:spPr>
          <a:xfrm>
            <a:off x="5268098" y="3546388"/>
            <a:ext cx="1087394" cy="397124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4404"/>
            <a:endParaRPr lang="en-US">
              <a:ln w="3175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84292" y="3546388"/>
            <a:ext cx="902044" cy="397124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4404"/>
            <a:endParaRPr lang="en-US">
              <a:ln w="3175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25558" y="5523469"/>
            <a:ext cx="2755545" cy="53257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4404"/>
            <a:endParaRPr lang="en-US">
              <a:ln w="3175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Internal Allocation Model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039857" y="1621405"/>
          <a:ext cx="6091881" cy="365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57661" y="3034498"/>
            <a:ext cx="124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4404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Initiatives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1606" y="3163211"/>
            <a:ext cx="124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4404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9725" y="3797186"/>
            <a:ext cx="79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4404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5780" y="3835201"/>
            <a:ext cx="79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4404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90725" y="5371856"/>
            <a:ext cx="8143338" cy="14696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Funds to colleges based on: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Projected enrollment change in </a:t>
            </a:r>
            <a:r>
              <a:rPr lang="en-US" sz="1800" dirty="0" err="1"/>
              <a:t>SCHs</a:t>
            </a:r>
            <a:r>
              <a:rPr lang="en-US" sz="1800" dirty="0"/>
              <a:t> as compared to prior year’s target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BATS for each college (2 digit </a:t>
            </a:r>
            <a:r>
              <a:rPr lang="en-US" sz="1800" dirty="0" err="1"/>
              <a:t>OUC</a:t>
            </a:r>
            <a:r>
              <a:rPr lang="en-US" sz="1800" dirty="0"/>
              <a:t>) that is eligible for an allocation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510812" y="3059882"/>
            <a:ext cx="2513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4404">
              <a:spcBef>
                <a:spcPts val="1200"/>
              </a:spcBef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2015-16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model </a:t>
            </a: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inform process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63656" y="2018178"/>
            <a:ext cx="6264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4404">
              <a:spcBef>
                <a:spcPts val="1200"/>
              </a:spcBef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Change-related Academic Funds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63343" y="3059882"/>
            <a:ext cx="1605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4404">
              <a:spcBef>
                <a:spcPts val="600"/>
              </a:spcBef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2016-17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</a:t>
            </a: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</a:p>
        </p:txBody>
      </p:sp>
    </p:spTree>
    <p:extLst>
      <p:ext uri="{BB962C8B-B14F-4D97-AF65-F5344CB8AC3E}">
        <p14:creationId xmlns:p14="http://schemas.microsoft.com/office/powerpoint/2010/main" val="37185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68799"/>
            <a:ext cx="9144000" cy="1027416"/>
          </a:xfrm>
        </p:spPr>
        <p:txBody>
          <a:bodyPr/>
          <a:lstStyle/>
          <a:p>
            <a:r>
              <a:rPr lang="en-US" b="1" dirty="0" smtClean="0"/>
              <a:t>Phase I Recommendations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68699" y="1944715"/>
          <a:ext cx="8718996" cy="43015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9749"/>
                <a:gridCol w="2179749"/>
                <a:gridCol w="2179749"/>
                <a:gridCol w="2179749"/>
              </a:tblGrid>
              <a:tr h="65071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Common Internal Allocation Method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Differential/</a:t>
                      </a:r>
                    </a:p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 Tuition &amp; Fees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C: Growth of Doctoral Education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 Internal Transfer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50823"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Common internal allocation method for enrollment-related academic funds</a:t>
                      </a:r>
                      <a:endParaRPr lang="en-US" sz="14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 tuition for targeted master’s programs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COE program enhancement fee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 doctoral stipend program, incentivize faculty to include stipends in grants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 GSSP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college resource/position cuts, graduate student insurance, student support in capital campaign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Doctoral enrollment market analysis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 all transfer admissions centrally, analyze capacity drivers/ resource constraints for high demand programs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College model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2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Premium Tuition for </a:t>
            </a:r>
            <a:br>
              <a:rPr lang="en-US" dirty="0" smtClean="0"/>
            </a:br>
            <a:r>
              <a:rPr lang="en-US" dirty="0" smtClean="0"/>
              <a:t>Targeted Master’s Programs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107990" y="2336113"/>
          <a:ext cx="55193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71291" y="2336113"/>
            <a:ext cx="4225235" cy="40640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Creating two documents: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Protocol and Timeline for Premium Tuition Proposals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Guide to Writing a Proposal for Premium Tuition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Increased tracking and reporting requirements </a:t>
            </a:r>
          </a:p>
          <a:p>
            <a:pPr>
              <a:spcBef>
                <a:spcPts val="1800"/>
              </a:spcBef>
            </a:pPr>
            <a:r>
              <a:rPr lang="en-US" dirty="0"/>
              <a:t>Discussions on coverage of administration costs</a:t>
            </a:r>
          </a:p>
          <a:p>
            <a:pPr lvl="1"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90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2316" y="2047437"/>
            <a:ext cx="2103120" cy="210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 Program Enhancement Fee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24400" y="1968500"/>
            <a:ext cx="5449330" cy="4468064"/>
          </a:xfrm>
        </p:spPr>
        <p:txBody>
          <a:bodyPr/>
          <a:lstStyle/>
          <a:p>
            <a:r>
              <a:rPr lang="en-US" dirty="0" smtClean="0"/>
              <a:t>Program Enhancement Fee for</a:t>
            </a:r>
          </a:p>
          <a:p>
            <a:pPr lvl="1"/>
            <a:r>
              <a:rPr lang="en-US" sz="2000" dirty="0"/>
              <a:t>innovative educational experiences</a:t>
            </a:r>
          </a:p>
          <a:p>
            <a:pPr lvl="1"/>
            <a:r>
              <a:rPr lang="en-US" sz="2000" dirty="0"/>
              <a:t>investments in new and existing infrastructure and critical upgrades to laboratories and equipment</a:t>
            </a:r>
          </a:p>
          <a:p>
            <a:pPr>
              <a:spcBef>
                <a:spcPts val="1800"/>
              </a:spcBef>
            </a:pPr>
            <a:r>
              <a:rPr lang="en-US" dirty="0"/>
              <a:t>Charged to all engineering students (</a:t>
            </a:r>
            <a:r>
              <a:rPr lang="en-US" dirty="0" err="1"/>
              <a:t>UG</a:t>
            </a:r>
            <a:r>
              <a:rPr lang="en-US" dirty="0"/>
              <a:t> and graduate)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$500 in 2015-16, $1,000 in 2016-17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Projected revenues: </a:t>
            </a:r>
            <a:br>
              <a:rPr lang="en-US" dirty="0" smtClean="0"/>
            </a:br>
            <a:r>
              <a:rPr lang="en-US" dirty="0" smtClean="0"/>
              <a:t>$4.4M in 2015-16, $8.8M in 2016-17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0910" y="4330105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20726"/>
            <a:ext cx="7772400" cy="1470025"/>
          </a:xfrm>
        </p:spPr>
        <p:txBody>
          <a:bodyPr/>
          <a:lstStyle/>
          <a:p>
            <a:r>
              <a:rPr lang="en-US" dirty="0"/>
              <a:t>Upcoming </a:t>
            </a:r>
            <a:r>
              <a:rPr lang="en-US" dirty="0" err="1"/>
              <a:t>ALM</a:t>
            </a:r>
            <a:r>
              <a:rPr lang="en-US" dirty="0"/>
              <a:t> Topics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438400"/>
            <a:ext cx="6400800" cy="1752600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(Body)"/>
              </a:rPr>
              <a:t>Nov. 10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Arial (Body)"/>
              </a:rPr>
              <a:t>		Strategic Plan Report Card Update</a:t>
            </a:r>
          </a:p>
          <a:p>
            <a:pPr algn="l">
              <a:spcBef>
                <a:spcPts val="0"/>
              </a:spcBef>
            </a:pPr>
            <a:r>
              <a:rPr lang="en-US" sz="1500" dirty="0">
                <a:solidFill>
                  <a:prstClr val="black"/>
                </a:solidFill>
                <a:latin typeface="Arial (Body)"/>
              </a:rPr>
              <a:t>		(</a:t>
            </a:r>
            <a:r>
              <a:rPr lang="en-US" sz="1500" dirty="0" err="1">
                <a:solidFill>
                  <a:prstClr val="black"/>
                </a:solidFill>
                <a:latin typeface="Arial (Body)"/>
              </a:rPr>
              <a:t>Titmus</a:t>
            </a:r>
            <a:r>
              <a:rPr lang="en-US" sz="1500" dirty="0">
                <a:solidFill>
                  <a:prstClr val="black"/>
                </a:solidFill>
                <a:latin typeface="Arial (Body)"/>
              </a:rPr>
              <a:t> Theatre)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3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68799"/>
            <a:ext cx="9144000" cy="1027416"/>
          </a:xfrm>
        </p:spPr>
        <p:txBody>
          <a:bodyPr/>
          <a:lstStyle/>
          <a:p>
            <a:r>
              <a:rPr lang="en-US" b="1" dirty="0" smtClean="0"/>
              <a:t>Phase I Recommendations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68699" y="1944715"/>
          <a:ext cx="8718996" cy="43015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9749"/>
                <a:gridCol w="2179749"/>
                <a:gridCol w="2179749"/>
                <a:gridCol w="2179749"/>
              </a:tblGrid>
              <a:tr h="65071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Common Internal Allocation Method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Differential/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 Tuition &amp; Fees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C: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Growth of Doctoral Education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 Internal Transfer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50823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internal allocation method for enrollment-related academic funds</a:t>
                      </a:r>
                      <a:endParaRPr lang="en-US" sz="140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 tuition for targeted master’s programs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COE program enhancement fee</a:t>
                      </a:r>
                    </a:p>
                    <a:p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 doctoral stipend program, incentivize faculty to include stipends in grants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 GSSP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college resource/position cuts, graduate student insurance, student support in capital campaign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Doctoral enrollment market analysis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 all transfer admissions centrally, analyze capacity drivers/ resource constraints for high demand programs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College model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8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lftech.ncsu.edu/towncrier/tcwriter/images/2015/08/grad_research-521-cop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2850" y="20504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"/>
          <a:stretch/>
        </p:blipFill>
        <p:spPr>
          <a:xfrm>
            <a:off x="2222629" y="2050481"/>
            <a:ext cx="2286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00114"/>
            <a:ext cx="9144000" cy="1068387"/>
          </a:xfrm>
        </p:spPr>
        <p:txBody>
          <a:bodyPr/>
          <a:lstStyle/>
          <a:p>
            <a:r>
              <a:rPr lang="en-US" dirty="0" smtClean="0"/>
              <a:t>Growth of Doctoral Education: Major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3557" y="4584356"/>
            <a:ext cx="8303740" cy="211300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200" dirty="0"/>
              <a:t>Faculty incentive programs (financial and support-based)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Revising the Graduate Student Support Program (</a:t>
            </a:r>
            <a:r>
              <a:rPr lang="en-US" sz="2200" dirty="0" err="1"/>
              <a:t>GSSP</a:t>
            </a:r>
            <a:r>
              <a:rPr lang="en-US" sz="2200" dirty="0"/>
              <a:t>)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First year internal fellowship programs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External and NC State foundation fellowships</a:t>
            </a:r>
            <a:endParaRPr lang="en-US" dirty="0" smtClean="0"/>
          </a:p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180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3071" y="205048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00114"/>
            <a:ext cx="9144000" cy="1068387"/>
          </a:xfrm>
        </p:spPr>
        <p:txBody>
          <a:bodyPr/>
          <a:lstStyle/>
          <a:p>
            <a:r>
              <a:rPr lang="en-US" dirty="0" smtClean="0"/>
              <a:t>Graduate Assistantships and Fellowships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524001" y="1968501"/>
          <a:ext cx="8896865" cy="451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52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Doctoral Education: </a:t>
            </a:r>
            <a:br>
              <a:rPr lang="en-US" dirty="0" smtClean="0"/>
            </a:br>
            <a:r>
              <a:rPr lang="en-US" dirty="0" smtClean="0"/>
              <a:t>Faculty Incentive Ideas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2468073" y="2327312"/>
          <a:ext cx="7329994" cy="30137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64997"/>
                <a:gridCol w="3664997"/>
              </a:tblGrid>
              <a:tr h="8978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 and Manage 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Grants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45720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Include Doctoral Research Stipends on Grants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115996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development and management support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Matching stipends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Supplement some grants (e.g. NIH) to be competitive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82880" marB="13716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F&amp;A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supplement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Eliminating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requirement to pay 25% of tuition remission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Carry-over funding in case grant expires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82880" marB="1371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2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5"/>
          <a:stretch/>
        </p:blipFill>
        <p:spPr>
          <a:xfrm>
            <a:off x="2370910" y="4330105"/>
            <a:ext cx="2103120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0910" y="2047437"/>
            <a:ext cx="2103120" cy="210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the </a:t>
            </a:r>
            <a:r>
              <a:rPr lang="en-US" dirty="0" err="1" smtClean="0"/>
              <a:t>GSSP</a:t>
            </a:r>
            <a:r>
              <a:rPr lang="en-US" dirty="0" smtClean="0"/>
              <a:t>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965961"/>
            <a:ext cx="5486400" cy="31035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Make more affordable via revised plan for Master’s programs and Master’s student participation </a:t>
            </a:r>
          </a:p>
          <a:p>
            <a:pPr>
              <a:spcAft>
                <a:spcPts val="1800"/>
              </a:spcAft>
            </a:pPr>
            <a:r>
              <a:rPr lang="en-US" sz="2200" dirty="0"/>
              <a:t>Enhance student success by insuring coverage throughout graduate program</a:t>
            </a:r>
          </a:p>
          <a:p>
            <a:pPr>
              <a:spcAft>
                <a:spcPts val="1800"/>
              </a:spcAft>
            </a:pPr>
            <a:r>
              <a:rPr lang="en-US" sz="2200" dirty="0"/>
              <a:t>Evaluate funding to insure availability of funding as graduate education, especially doctoral education, grows. </a:t>
            </a:r>
          </a:p>
        </p:txBody>
      </p:sp>
    </p:spTree>
    <p:extLst>
      <p:ext uri="{BB962C8B-B14F-4D97-AF65-F5344CB8AC3E}">
        <p14:creationId xmlns:p14="http://schemas.microsoft.com/office/powerpoint/2010/main" val="41026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0910" y="4330105"/>
            <a:ext cx="2103120" cy="2103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0910" y="2047437"/>
            <a:ext cx="2103120" cy="210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the </a:t>
            </a:r>
            <a:r>
              <a:rPr lang="en-US" dirty="0" err="1" smtClean="0"/>
              <a:t>GSSP</a:t>
            </a:r>
            <a:r>
              <a:rPr lang="en-US" dirty="0" smtClean="0"/>
              <a:t>: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965960"/>
            <a:ext cx="5350477" cy="455840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Increase funding by provost in proportion to PhD enrollment increase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Increase minimum stipend to qualify for benefits or index to inflation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Allow additional flexibility in eligibility for PhD students</a:t>
            </a:r>
          </a:p>
          <a:p>
            <a:pPr>
              <a:spcAft>
                <a:spcPts val="1800"/>
              </a:spcAft>
            </a:pPr>
            <a:r>
              <a:rPr lang="en-US" sz="2200" dirty="0"/>
              <a:t>Reduce benefits for Master’s students</a:t>
            </a:r>
          </a:p>
          <a:p>
            <a:pPr>
              <a:spcAft>
                <a:spcPts val="1800"/>
              </a:spcAft>
            </a:pPr>
            <a:r>
              <a:rPr lang="en-US" sz="2200" dirty="0"/>
              <a:t>Earmark portion of enrollment increase funding, CITI and </a:t>
            </a:r>
            <a:r>
              <a:rPr lang="en-US" sz="2200" dirty="0" err="1"/>
              <a:t>F&amp;A</a:t>
            </a:r>
            <a:r>
              <a:rPr lang="en-US" sz="2200" dirty="0"/>
              <a:t> for </a:t>
            </a:r>
            <a:r>
              <a:rPr lang="en-US" sz="2200" dirty="0" err="1"/>
              <a:t>GSSP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075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First-year Internal Fellowships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981200" y="1965960"/>
            <a:ext cx="8229600" cy="2748534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Provost’s Doctoral </a:t>
            </a:r>
            <a:r>
              <a:rPr lang="en-US" dirty="0" smtClean="0"/>
              <a:t>Fellowships - one-time stipends targeting enrollment growth in programs with: 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Capacity for enrollment growth (faculty, space, etc.), capacity to provide research funding to convert students to external funding in year 2+, and ability to maximize return on investment</a:t>
            </a:r>
          </a:p>
          <a:p>
            <a:pPr lvl="1">
              <a:spcAft>
                <a:spcPts val="600"/>
              </a:spcAft>
            </a:pPr>
            <a:endParaRPr lang="en-US" sz="2000" dirty="0"/>
          </a:p>
          <a:p>
            <a:pPr lvl="1">
              <a:spcAft>
                <a:spcPts val="600"/>
              </a:spcAft>
            </a:pPr>
            <a:endParaRPr lang="en-US" sz="2000" dirty="0"/>
          </a:p>
          <a:p>
            <a:pPr lvl="1">
              <a:spcAft>
                <a:spcPts val="600"/>
              </a:spcAft>
            </a:pPr>
            <a:endParaRPr lang="en-US" sz="2000" dirty="0"/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Continue University</a:t>
            </a:r>
            <a:r>
              <a:rPr lang="en-US" b="1" dirty="0" smtClean="0"/>
              <a:t> </a:t>
            </a:r>
            <a:r>
              <a:rPr lang="en-US" dirty="0" smtClean="0"/>
              <a:t>recruiting supplements funded by the Provost and </a:t>
            </a:r>
            <a:r>
              <a:rPr lang="en-US" dirty="0" err="1" smtClean="0"/>
              <a:t>ORIED</a:t>
            </a:r>
            <a:r>
              <a:rPr lang="en-US" dirty="0" smtClean="0"/>
              <a:t> for top students 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79904" y="4048229"/>
          <a:ext cx="7632192" cy="101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44064"/>
                <a:gridCol w="2544064"/>
                <a:gridCol w="25440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recruiting </a:t>
                      </a:r>
                      <a:b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stipends offered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recruiting </a:t>
                      </a:r>
                      <a:b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stipends allocated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100 recruiting stipends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proposed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9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00114"/>
            <a:ext cx="9144000" cy="1068387"/>
          </a:xfrm>
        </p:spPr>
        <p:txBody>
          <a:bodyPr/>
          <a:lstStyle/>
          <a:p>
            <a:r>
              <a:rPr lang="en-US" dirty="0" smtClean="0"/>
              <a:t>External &amp; NC State Foundation Fellowships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129482" y="2063578"/>
          <a:ext cx="8081319" cy="439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95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00114"/>
            <a:ext cx="9144000" cy="1068387"/>
          </a:xfrm>
        </p:spPr>
        <p:txBody>
          <a:bodyPr/>
          <a:lstStyle/>
          <a:p>
            <a:r>
              <a:rPr lang="en-US" dirty="0" smtClean="0"/>
              <a:t>Growth </a:t>
            </a:r>
            <a:r>
              <a:rPr lang="en-US" dirty="0"/>
              <a:t>of Doctoral </a:t>
            </a:r>
            <a:r>
              <a:rPr lang="en-US" dirty="0" smtClean="0"/>
              <a:t>Education: Other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42948"/>
            <a:ext cx="8229600" cy="31035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200" dirty="0"/>
              <a:t>Protect graduate student stipend funding from budget cuts 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Petition the UNC System to allow NC State graduate students to be moved into UNC System insurance plan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Conduct doctoral enrollment market analysis to explore opportunities for growth in strategic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68799"/>
            <a:ext cx="9144000" cy="1027416"/>
          </a:xfrm>
        </p:spPr>
        <p:txBody>
          <a:bodyPr/>
          <a:lstStyle/>
          <a:p>
            <a:r>
              <a:rPr lang="en-US" b="1" dirty="0" smtClean="0"/>
              <a:t>Phase I Recommendations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68699" y="1944715"/>
          <a:ext cx="8718996" cy="43015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9749"/>
                <a:gridCol w="2179749"/>
                <a:gridCol w="2179749"/>
                <a:gridCol w="2179749"/>
              </a:tblGrid>
              <a:tr h="65071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Common Internal Allocation Method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Differential/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 Tuition &amp; Fees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C: Growth of Doctoral Education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Internal Transfer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3650823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internal allocation method for enrollment-related academic funds</a:t>
                      </a:r>
                      <a:endParaRPr lang="en-US" sz="140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 tuition for targeted master’s programs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COE program enhancement fee</a:t>
                      </a:r>
                    </a:p>
                    <a:p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 doctoral stipend program, incentivize faculty to include stipends in grants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 GSSP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college resource/position cuts, graduate student insurance, student support in capital campaign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Doctoral enrollment market analysis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 all transfer admissions centrally, analyze capacity drivers/ resource constraints for high demand programs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College model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4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914400" y="2652955"/>
            <a:ext cx="10363200" cy="1470025"/>
          </a:xfrm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Budget Update</a:t>
            </a:r>
            <a:br>
              <a:rPr lang="en-US" dirty="0" smtClean="0">
                <a:solidFill>
                  <a:sysClr val="windowText" lastClr="000000"/>
                </a:solidFill>
              </a:rPr>
            </a:b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912621" y="3211830"/>
          <a:ext cx="8343899" cy="322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524000" y="896113"/>
            <a:ext cx="9144000" cy="1068387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Centralize Internal and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External Transfer Admissions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2194560"/>
            <a:ext cx="8284464" cy="8343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</a:rPr>
              <a:t>Transfer admission process was centralized through Enrollment Management and Services in the June 2015 cycle</a:t>
            </a:r>
          </a:p>
        </p:txBody>
      </p:sp>
    </p:spTree>
    <p:extLst>
      <p:ext uri="{BB962C8B-B14F-4D97-AF65-F5344CB8AC3E}">
        <p14:creationId xmlns:p14="http://schemas.microsoft.com/office/powerpoint/2010/main" val="2331768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65960"/>
            <a:ext cx="8284464" cy="11887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DASA internal reorganization in July 2015 - University College replaced Academic Program and Services unit</a:t>
            </a:r>
          </a:p>
          <a:p>
            <a:r>
              <a:rPr lang="en-US" sz="2000" dirty="0"/>
              <a:t>Seeks to promote the academic success of all students</a:t>
            </a:r>
            <a:r>
              <a:rPr lang="en-US" sz="1800" dirty="0"/>
              <a:t> 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5106924" y="3258784"/>
          <a:ext cx="5103877" cy="326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7701" y="3496275"/>
            <a:ext cx="2702306" cy="2702306"/>
          </a:xfrm>
          <a:prstGeom prst="ellipse">
            <a:avLst/>
          </a:prstGeom>
          <a:ln w="190500" cap="rnd">
            <a:solidFill>
              <a:schemeClr val="bg1">
                <a:lumMod val="9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294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68799"/>
            <a:ext cx="9144000" cy="1027416"/>
          </a:xfrm>
        </p:spPr>
        <p:txBody>
          <a:bodyPr/>
          <a:lstStyle/>
          <a:p>
            <a:r>
              <a:rPr lang="en-US" b="1" dirty="0" smtClean="0"/>
              <a:t>Phase II Recommendations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68699" y="1804036"/>
          <a:ext cx="8718996" cy="42320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9749"/>
                <a:gridCol w="2179749"/>
                <a:gridCol w="2179749"/>
                <a:gridCol w="2179749"/>
              </a:tblGrid>
              <a:tr h="61857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Evaluation of Satellite and Off-campus Facilities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Evaluation of Self-Supporting Programs 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C: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Position Analysis, Budgeting and Tracking 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Specific Opportunities for Outsourcing 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0371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Equine facilities assessment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Minerals Research Laboratory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CALS</a:t>
                      </a: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off-campus facilities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 for Marine Sciences and Technology</a:t>
                      </a:r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Ledger 3 project analysis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Analysis of self-supporting entity reimbursement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 standardization in PeopleSoft HR and Financials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Outsourcing small-scale projects and expansion of facilities convenience contractor program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pool evaluation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</a:tr>
              <a:tr h="79686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r>
                        <a:rPr lang="en-US" sz="14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4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Winter 2015</a:t>
                      </a:r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in Fall 2015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in Fall 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Fall 2015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68799"/>
            <a:ext cx="9144000" cy="1027416"/>
          </a:xfrm>
        </p:spPr>
        <p:txBody>
          <a:bodyPr/>
          <a:lstStyle/>
          <a:p>
            <a:r>
              <a:rPr lang="en-US" b="1" dirty="0" smtClean="0"/>
              <a:t>Phase II Recommendations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68699" y="1804036"/>
          <a:ext cx="8718996" cy="42320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9749"/>
                <a:gridCol w="2179749"/>
                <a:gridCol w="2179749"/>
                <a:gridCol w="2179749"/>
              </a:tblGrid>
              <a:tr h="61857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Evaluation of Satellite and Off-campus Facilities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Evaluation of Self-Supporting Programs 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C: Position Analysis, Budgeting and Tracking 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 Specific Opportunities for Outsourcing 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0371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Equine facilities assessment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Minerals Research Laboratory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CALS</a:t>
                      </a: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off-campus facilities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 for Marine Sciences and Technology</a:t>
                      </a:r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Ledger 3 project analysis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Analysis of self-supporting entity reimbursement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 standardization in PeopleSoft HR and Financials</a:t>
                      </a: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Outsourcing small-scale projects and expansion of facilities convenience contractor program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pool evaluation 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9686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r>
                        <a:rPr lang="en-US" sz="14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4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Winter 2015</a:t>
                      </a:r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in Fall 2015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in Fall 2015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</a:t>
                      </a: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Fall 2015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6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00114"/>
            <a:ext cx="9144000" cy="1068387"/>
          </a:xfrm>
        </p:spPr>
        <p:txBody>
          <a:bodyPr/>
          <a:lstStyle/>
          <a:p>
            <a:r>
              <a:rPr lang="en-US" dirty="0" smtClean="0"/>
              <a:t>Evaluation </a:t>
            </a:r>
            <a:r>
              <a:rPr lang="en-US" dirty="0"/>
              <a:t>of </a:t>
            </a:r>
            <a:r>
              <a:rPr lang="en-US" dirty="0" smtClean="0"/>
              <a:t>Satellite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Off-campus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94561"/>
            <a:ext cx="8229600" cy="3672523"/>
          </a:xfrm>
        </p:spPr>
        <p:txBody>
          <a:bodyPr/>
          <a:lstStyle/>
          <a:p>
            <a:pPr marL="57150" indent="0">
              <a:buNone/>
            </a:pPr>
            <a:r>
              <a:rPr lang="en-US" b="1" dirty="0" smtClean="0"/>
              <a:t>Equine Facilities – College of Veterinary Medicine</a:t>
            </a:r>
            <a:endParaRPr lang="en-US" b="1" dirty="0"/>
          </a:p>
          <a:p>
            <a:r>
              <a:rPr lang="en-US" dirty="0" smtClean="0"/>
              <a:t>Evaluate off-site equine facilities and establish an NC State-based equine training facility in partnership with College of Agriculture and Life Sciences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Recommendation due Winter 2015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b="1" dirty="0" smtClean="0"/>
              <a:t>Minerals Research Laboratory – College of Engineering</a:t>
            </a:r>
          </a:p>
          <a:p>
            <a:r>
              <a:rPr lang="en-US" dirty="0" smtClean="0"/>
              <a:t>Analyze use </a:t>
            </a:r>
            <a:r>
              <a:rPr lang="en-US" dirty="0"/>
              <a:t>of self-generated funds within MRL's budget and if 16030 funds can be freed up to be used for college in other </a:t>
            </a:r>
            <a:r>
              <a:rPr lang="en-US" dirty="0" smtClean="0"/>
              <a:t>way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Recommendation due Winter 2015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00114"/>
            <a:ext cx="9144000" cy="1068387"/>
          </a:xfrm>
        </p:spPr>
        <p:txBody>
          <a:bodyPr/>
          <a:lstStyle/>
          <a:p>
            <a:r>
              <a:rPr lang="en-US" dirty="0" smtClean="0"/>
              <a:t>Evaluation </a:t>
            </a:r>
            <a:r>
              <a:rPr lang="en-US" dirty="0"/>
              <a:t>of </a:t>
            </a:r>
            <a:r>
              <a:rPr lang="en-US" dirty="0" smtClean="0"/>
              <a:t>Satellite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Off-campus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94561"/>
            <a:ext cx="8229600" cy="3962083"/>
          </a:xfrm>
        </p:spPr>
        <p:txBody>
          <a:bodyPr/>
          <a:lstStyle/>
          <a:p>
            <a:pPr marL="57150" indent="0">
              <a:buNone/>
            </a:pPr>
            <a:r>
              <a:rPr lang="en-US" b="1" dirty="0" err="1" smtClean="0"/>
              <a:t>CALS</a:t>
            </a:r>
            <a:r>
              <a:rPr lang="en-US" b="1" dirty="0" smtClean="0"/>
              <a:t> Off-Campus Facilities</a:t>
            </a:r>
            <a:endParaRPr lang="en-US" b="1" dirty="0"/>
          </a:p>
          <a:p>
            <a:r>
              <a:rPr lang="en-US" dirty="0" smtClean="0"/>
              <a:t>Evaluate Marine Aquaculture Research Center </a:t>
            </a:r>
            <a:r>
              <a:rPr lang="en-US" dirty="0"/>
              <a:t>to identify related expenditures within CALS budget and determine whether should continue investment or use resources another way to best support CALS strategic plan. </a:t>
            </a:r>
            <a:endParaRPr lang="en-US" dirty="0" smtClean="0"/>
          </a:p>
          <a:p>
            <a:r>
              <a:rPr lang="en-US" dirty="0" smtClean="0"/>
              <a:t>Explore </a:t>
            </a:r>
            <a:r>
              <a:rPr lang="en-US" dirty="0"/>
              <a:t>potential enhanced use of </a:t>
            </a:r>
            <a:r>
              <a:rPr lang="en-US" dirty="0" smtClean="0"/>
              <a:t>NC Research Campus </a:t>
            </a:r>
            <a:r>
              <a:rPr lang="en-US" dirty="0"/>
              <a:t>facility and equipment by other colleges.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Recommendation </a:t>
            </a:r>
            <a:r>
              <a:rPr lang="en-US" i="1" dirty="0"/>
              <a:t>due </a:t>
            </a:r>
            <a:r>
              <a:rPr lang="en-US" i="1" dirty="0" smtClean="0"/>
              <a:t>Winter 2015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098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00114"/>
            <a:ext cx="9144000" cy="1068387"/>
          </a:xfrm>
        </p:spPr>
        <p:txBody>
          <a:bodyPr/>
          <a:lstStyle/>
          <a:p>
            <a:r>
              <a:rPr lang="en-US" dirty="0" smtClean="0"/>
              <a:t>Evaluation </a:t>
            </a:r>
            <a:r>
              <a:rPr lang="en-US" dirty="0"/>
              <a:t>of </a:t>
            </a:r>
            <a:r>
              <a:rPr lang="en-US" dirty="0" smtClean="0"/>
              <a:t>Satellite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Off-campus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94561"/>
            <a:ext cx="8229600" cy="396208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Center </a:t>
            </a:r>
            <a:r>
              <a:rPr lang="en-US" b="1" dirty="0"/>
              <a:t>for Marine Sciences and </a:t>
            </a:r>
            <a:r>
              <a:rPr lang="en-US" b="1" dirty="0" smtClean="0"/>
              <a:t>Technology</a:t>
            </a:r>
          </a:p>
          <a:p>
            <a:r>
              <a:rPr lang="en-US" dirty="0" smtClean="0"/>
              <a:t>Review UNC-General Administration’s upcoming Coastal and Marine Sciences Assessment </a:t>
            </a:r>
          </a:p>
          <a:p>
            <a:r>
              <a:rPr lang="en-US" dirty="0" smtClean="0"/>
              <a:t>Evaluate assessment, its effect on CMAST, and next steps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Report 60 days following release of UNC-GA report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810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68799"/>
            <a:ext cx="9144000" cy="1027416"/>
          </a:xfrm>
        </p:spPr>
        <p:txBody>
          <a:bodyPr/>
          <a:lstStyle/>
          <a:p>
            <a:r>
              <a:rPr lang="en-US" b="1" dirty="0" smtClean="0"/>
              <a:t>Phase II Recommendations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68699" y="1804036"/>
          <a:ext cx="8718996" cy="42320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9749"/>
                <a:gridCol w="2179749"/>
                <a:gridCol w="2179749"/>
                <a:gridCol w="2179749"/>
              </a:tblGrid>
              <a:tr h="61857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Evaluation of Satellite and Off-campus Facilities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Evaluation of Self-Supporting Programs 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C: Position Analysis, Budgeting and Tracking 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 Specific Opportunities for Outsourcing 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0371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Equine facilities assessment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Minerals Research Laboratory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CALS</a:t>
                      </a:r>
                      <a:r>
                        <a:rPr lang="en-US" sz="140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off-campus facilities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 for Marine Sciences and Technology</a:t>
                      </a:r>
                      <a:endParaRPr lang="en-US" sz="140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Ledger 3 project analysis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Analysis of self-supporting entity reimbursement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 standardization in PeopleSoft HR and Financials</a:t>
                      </a: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Outsourcing small-scale projects and expansion of facilities convenience contractor program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pool evaluation 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9686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r>
                        <a:rPr lang="en-US" sz="1400" i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400" i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i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Winter 2015</a:t>
                      </a:r>
                      <a:endParaRPr lang="en-US" sz="140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in Fall 2015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in Fall 2015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</a:t>
                      </a: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Fall 2015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00114"/>
            <a:ext cx="9144000" cy="1068387"/>
          </a:xfrm>
        </p:spPr>
        <p:txBody>
          <a:bodyPr/>
          <a:lstStyle/>
          <a:p>
            <a:r>
              <a:rPr lang="en-US" dirty="0" smtClean="0"/>
              <a:t>Evaluation </a:t>
            </a:r>
            <a:r>
              <a:rPr lang="en-US" dirty="0"/>
              <a:t>of </a:t>
            </a:r>
            <a:r>
              <a:rPr lang="en-US" dirty="0" smtClean="0"/>
              <a:t>Self-Supporting </a:t>
            </a:r>
            <a:r>
              <a:rPr lang="en-US" dirty="0"/>
              <a:t>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65961"/>
            <a:ext cx="8229600" cy="400780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Upper </a:t>
            </a:r>
            <a:r>
              <a:rPr lang="en-US" b="1" dirty="0"/>
              <a:t>Ledger 3</a:t>
            </a:r>
          </a:p>
          <a:p>
            <a:r>
              <a:rPr lang="en-US" dirty="0" smtClean="0"/>
              <a:t>Conduct strategic alignment and financial review of 25-30 Upper Ledger 3 projects designated as Auxiliary Sales &amp; Services or Service Centers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Recommendation due Winter 2015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b="1" dirty="0" smtClean="0"/>
              <a:t>Self-Supporting Entities</a:t>
            </a:r>
          </a:p>
          <a:p>
            <a:r>
              <a:rPr lang="en-US" dirty="0" smtClean="0"/>
              <a:t>Analyze </a:t>
            </a:r>
            <a:r>
              <a:rPr lang="en-US" dirty="0"/>
              <a:t>self-supporting </a:t>
            </a:r>
            <a:r>
              <a:rPr lang="en-US" dirty="0" smtClean="0"/>
              <a:t>entities and supporting resources to determine if they should reimburse university for overhead costs (e.g., space, utilities)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Report due Fall 2015</a:t>
            </a:r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68799"/>
            <a:ext cx="9144000" cy="1027416"/>
          </a:xfrm>
        </p:spPr>
        <p:txBody>
          <a:bodyPr/>
          <a:lstStyle/>
          <a:p>
            <a:r>
              <a:rPr lang="en-US" b="1" dirty="0" smtClean="0"/>
              <a:t>Phase II Recommendations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68699" y="1804036"/>
          <a:ext cx="8718996" cy="42320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9749"/>
                <a:gridCol w="2179749"/>
                <a:gridCol w="2179749"/>
                <a:gridCol w="2179749"/>
              </a:tblGrid>
              <a:tr h="61857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Evaluation of Satellite and Off-campus Facilities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Evaluation of Self-Supporting Programs 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C: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Position Analysis, Budgeting and Tracking 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 Specific Opportunities for Outsourcing 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0371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Equine facilities assessment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Minerals Research Laboratory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CALS</a:t>
                      </a:r>
                      <a:r>
                        <a:rPr lang="en-US" sz="140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off-campus facilities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 for Marine Sciences and Technology</a:t>
                      </a:r>
                      <a:endParaRPr lang="en-US" sz="140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Ledger 3 project analysis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Analysis of self-supporting entity reimbursement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 standardization in PeopleSoft HR and Financials</a:t>
                      </a:r>
                    </a:p>
                  </a:txBody>
                  <a:tcPr marL="137160" marR="137160" marT="137160" marB="137160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Outsourcing small-scale projects and expansion of facilities convenience contractor program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pool evaluation 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9686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r>
                        <a:rPr lang="en-US" sz="1400" i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400" i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i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Winter 2015</a:t>
                      </a:r>
                      <a:endParaRPr lang="en-US" sz="140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in Fall 2015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in Fall 2015</a:t>
                      </a: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</a:t>
                      </a: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Fall 2015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1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News &amp; World Report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100" y="2235201"/>
            <a:ext cx="8775700" cy="3103563"/>
          </a:xfrm>
        </p:spPr>
        <p:txBody>
          <a:bodyPr/>
          <a:lstStyle/>
          <a:p>
            <a:pPr lvl="0"/>
            <a:r>
              <a:rPr lang="en-US" sz="2200" dirty="0"/>
              <a:t>89th in National Universities Ranking (up from 95th last year)</a:t>
            </a:r>
          </a:p>
          <a:p>
            <a:pPr lvl="0"/>
            <a:r>
              <a:rPr lang="en-US" sz="2200" dirty="0"/>
              <a:t>37th in Public National Universities (up from 43rd)</a:t>
            </a:r>
          </a:p>
          <a:p>
            <a:pPr lvl="0"/>
            <a:r>
              <a:rPr lang="en-US" sz="2200" dirty="0"/>
              <a:t>31st in Undergraduate Engineering programs (same as last year)</a:t>
            </a:r>
          </a:p>
          <a:p>
            <a:endParaRPr lang="en-US" sz="2200" dirty="0"/>
          </a:p>
          <a:p>
            <a:pPr lvl="0"/>
            <a:r>
              <a:rPr lang="en-US" sz="2200" dirty="0"/>
              <a:t>50th in Best Value "Great Schools, Great Prices" (down from 46th)</a:t>
            </a:r>
          </a:p>
          <a:p>
            <a:pPr lvl="0"/>
            <a:r>
              <a:rPr lang="en-US" sz="2200" dirty="0"/>
              <a:t>25th in Least Debt Load at Graduation (down from 20th)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pPr lvl="0"/>
            <a:r>
              <a:rPr lang="en-US" sz="2200" dirty="0"/>
              <a:t>82nd among Online Degree Programs</a:t>
            </a:r>
          </a:p>
          <a:p>
            <a:pPr lvl="0"/>
            <a:r>
              <a:rPr lang="en-US" sz="2200" dirty="0"/>
              <a:t>93rd among Best Business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00114"/>
            <a:ext cx="9144000" cy="1068387"/>
          </a:xfrm>
        </p:spPr>
        <p:txBody>
          <a:bodyPr/>
          <a:lstStyle/>
          <a:p>
            <a:r>
              <a:rPr lang="en-US" dirty="0" smtClean="0"/>
              <a:t>Position </a:t>
            </a:r>
            <a:r>
              <a:rPr lang="en-US" dirty="0"/>
              <a:t>Analysis,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Budgeting and </a:t>
            </a:r>
            <a:r>
              <a:rPr lang="en-US" dirty="0"/>
              <a:t>Tracking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94561"/>
            <a:ext cx="8229600" cy="3824923"/>
          </a:xfrm>
        </p:spPr>
        <p:txBody>
          <a:bodyPr/>
          <a:lstStyle/>
          <a:p>
            <a:r>
              <a:rPr lang="en-US" dirty="0" smtClean="0"/>
              <a:t>Identify system tools to analyze requests for new position funding that can be used by all units</a:t>
            </a:r>
          </a:p>
          <a:p>
            <a:r>
              <a:rPr lang="en-US" dirty="0" smtClean="0"/>
              <a:t>Provide additional campus training to track positions at the department level</a:t>
            </a:r>
          </a:p>
          <a:p>
            <a:r>
              <a:rPr lang="en-US" dirty="0" smtClean="0"/>
              <a:t>Identify differences between PeopleSoft HR and PeopleSoft Financials and standardize for more accurate reporting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In progress; Update in Fall 2015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68799"/>
            <a:ext cx="9144000" cy="1027416"/>
          </a:xfrm>
        </p:spPr>
        <p:txBody>
          <a:bodyPr/>
          <a:lstStyle/>
          <a:p>
            <a:r>
              <a:rPr lang="en-US" b="1" dirty="0" smtClean="0"/>
              <a:t>Phase II Recommendations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68699" y="1804036"/>
          <a:ext cx="8718996" cy="42320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9749"/>
                <a:gridCol w="2179749"/>
                <a:gridCol w="2179749"/>
                <a:gridCol w="2179749"/>
              </a:tblGrid>
              <a:tr h="61857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Evaluation of Satellite and Off-campus Facilities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Evaluation of Self-Supporting Programs 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C: Position Analysis, Budgeting and Tracking 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Specific Opportunities for Outsourcing 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270371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Equine facilities assessment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Minerals Research Laboratory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CALS</a:t>
                      </a:r>
                      <a:r>
                        <a:rPr lang="en-US" sz="140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off-campus facilities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 for Marine Sciences and Technology</a:t>
                      </a:r>
                      <a:endParaRPr lang="en-US" sz="140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Ledger 3 project analysis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Analysis of self-supporting entity reimbursement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 standardization in PeopleSoft HR and Financials</a:t>
                      </a:r>
                    </a:p>
                  </a:txBody>
                  <a:tcPr marL="137160" marR="137160" marT="137160" marB="13716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Outsourcing small-scale projects and expansion of facilities convenience contractor program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pool evaluation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solidFill>
                      <a:srgbClr val="CBCBCB"/>
                    </a:solidFill>
                  </a:tcPr>
                </a:tc>
              </a:tr>
              <a:tr h="79686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r>
                        <a:rPr lang="en-US" sz="1400" i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400" i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i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Winter 2015</a:t>
                      </a:r>
                      <a:endParaRPr lang="en-US" sz="140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in Fall 2015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in Fall 2015</a:t>
                      </a: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Fall 2015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3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00114"/>
            <a:ext cx="9144000" cy="1068387"/>
          </a:xfrm>
        </p:spPr>
        <p:txBody>
          <a:bodyPr/>
          <a:lstStyle/>
          <a:p>
            <a:r>
              <a:rPr lang="en-US" dirty="0" smtClean="0"/>
              <a:t>Specific </a:t>
            </a:r>
            <a:r>
              <a:rPr lang="en-US" dirty="0"/>
              <a:t>Opportunities for Outsourcing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65961"/>
            <a:ext cx="8229600" cy="3992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Facilities</a:t>
            </a:r>
          </a:p>
          <a:p>
            <a:r>
              <a:rPr lang="en-US" dirty="0" smtClean="0"/>
              <a:t>Outsource </a:t>
            </a:r>
            <a:r>
              <a:rPr lang="en-US" dirty="0"/>
              <a:t>small-scale projects with limited scope of work using authorized list of </a:t>
            </a:r>
            <a:r>
              <a:rPr lang="en-US" dirty="0" smtClean="0"/>
              <a:t>providers</a:t>
            </a:r>
          </a:p>
          <a:p>
            <a:r>
              <a:rPr lang="en-US" dirty="0" smtClean="0"/>
              <a:t>Expand </a:t>
            </a:r>
            <a:r>
              <a:rPr lang="en-US" dirty="0"/>
              <a:t>Facilities </a:t>
            </a:r>
            <a:r>
              <a:rPr lang="en-US" dirty="0" smtClean="0"/>
              <a:t>pilot </a:t>
            </a:r>
            <a:r>
              <a:rPr lang="en-US" dirty="0"/>
              <a:t>program for use of convenience </a:t>
            </a:r>
            <a:r>
              <a:rPr lang="en-US" dirty="0" smtClean="0"/>
              <a:t>contractor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prstClr val="black"/>
                </a:solidFill>
              </a:rPr>
              <a:t>In progress; </a:t>
            </a:r>
            <a:r>
              <a:rPr lang="en-US" i="1" dirty="0" smtClean="0">
                <a:solidFill>
                  <a:prstClr val="black"/>
                </a:solidFill>
              </a:rPr>
              <a:t>Update </a:t>
            </a:r>
            <a:r>
              <a:rPr lang="en-US" i="1" dirty="0">
                <a:solidFill>
                  <a:prstClr val="black"/>
                </a:solidFill>
              </a:rPr>
              <a:t>in </a:t>
            </a:r>
            <a:r>
              <a:rPr lang="en-US" i="1" dirty="0" smtClean="0">
                <a:solidFill>
                  <a:prstClr val="black"/>
                </a:solidFill>
              </a:rPr>
              <a:t>Fall </a:t>
            </a:r>
            <a:r>
              <a:rPr lang="en-US" i="1" dirty="0">
                <a:solidFill>
                  <a:prstClr val="black"/>
                </a:solidFill>
              </a:rPr>
              <a:t>2015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 smtClean="0"/>
              <a:t>Motor Pool</a:t>
            </a:r>
          </a:p>
          <a:p>
            <a:r>
              <a:rPr lang="en-US" dirty="0" smtClean="0"/>
              <a:t>Evaluate alternatives to Motor Pool self-operation, including rental companies and personal vehicle reimbursement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In progress; Update in Fall 2015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943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9012" y="3658459"/>
            <a:ext cx="8074675" cy="2340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688" y="584292"/>
            <a:ext cx="7925823" cy="1143000"/>
          </a:xfrm>
        </p:spPr>
        <p:txBody>
          <a:bodyPr/>
          <a:lstStyle/>
          <a:p>
            <a:r>
              <a:rPr lang="en-US" b="1" dirty="0" smtClean="0"/>
              <a:t>Continuing Our Progress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965961"/>
            <a:ext cx="7737843" cy="175348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Future opportunities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Goal 4</a:t>
            </a:r>
            <a:r>
              <a:rPr lang="en-US" dirty="0" smtClean="0"/>
              <a:t>: Enhance organizational excellence by creating a culture of constant improvement</a:t>
            </a:r>
            <a:endParaRPr lang="en-US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14348" y="6128386"/>
            <a:ext cx="9144000" cy="61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err="1">
                <a:solidFill>
                  <a:prstClr val="black"/>
                </a:solidFill>
              </a:rPr>
              <a:t>SRM</a:t>
            </a:r>
            <a:r>
              <a:rPr lang="en-US" sz="2000" dirty="0">
                <a:solidFill>
                  <a:prstClr val="black"/>
                </a:solidFill>
              </a:rPr>
              <a:t> info and updates will be posted to:   </a:t>
            </a:r>
            <a:r>
              <a:rPr lang="en-US" sz="2000" dirty="0">
                <a:solidFill>
                  <a:srgbClr val="CC0000"/>
                </a:solidFill>
              </a:rPr>
              <a:t>go.ncsu.edu/</a:t>
            </a:r>
            <a:r>
              <a:rPr lang="en-US" sz="2000" dirty="0" err="1">
                <a:solidFill>
                  <a:srgbClr val="CC0000"/>
                </a:solidFill>
              </a:rPr>
              <a:t>srm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95501"/>
            <a:ext cx="8229600" cy="310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The State of NC State</a:t>
            </a:r>
          </a:p>
          <a:p>
            <a:pPr marL="0" indent="0" algn="ctr">
              <a:buNone/>
            </a:pPr>
            <a:r>
              <a:rPr lang="en-US" sz="3200" dirty="0"/>
              <a:t>Fall Address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Monday, Oct. 5</a:t>
            </a:r>
          </a:p>
          <a:p>
            <a:pPr marL="0" indent="0" algn="ctr">
              <a:buNone/>
            </a:pPr>
            <a:r>
              <a:rPr lang="en-US" sz="3200" dirty="0"/>
              <a:t>10 a.m.</a:t>
            </a:r>
          </a:p>
          <a:p>
            <a:pPr marL="0" indent="0" algn="ctr">
              <a:buNone/>
            </a:pPr>
            <a:r>
              <a:rPr lang="en-US" sz="3200" dirty="0"/>
              <a:t>Stewart Theatre</a:t>
            </a:r>
          </a:p>
          <a:p>
            <a:pPr marL="0" indent="0" algn="ctr">
              <a:buNone/>
            </a:pPr>
            <a:r>
              <a:rPr lang="en-US" sz="3200" dirty="0"/>
              <a:t>Talley Student Union</a:t>
            </a:r>
          </a:p>
        </p:txBody>
      </p:sp>
    </p:spTree>
    <p:extLst>
      <p:ext uri="{BB962C8B-B14F-4D97-AF65-F5344CB8AC3E}">
        <p14:creationId xmlns:p14="http://schemas.microsoft.com/office/powerpoint/2010/main" val="306484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of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1739901"/>
            <a:ext cx="8750300" cy="3459163"/>
          </a:xfrm>
        </p:spPr>
        <p:txBody>
          <a:bodyPr/>
          <a:lstStyle/>
          <a:p>
            <a:r>
              <a:rPr lang="en-US" b="1" dirty="0" smtClean="0"/>
              <a:t>Campaign </a:t>
            </a:r>
          </a:p>
          <a:p>
            <a:r>
              <a:rPr lang="en-US" dirty="0" smtClean="0"/>
              <a:t>Work </a:t>
            </a:r>
            <a:r>
              <a:rPr lang="en-US" dirty="0"/>
              <a:t>is underway to establish a Faculty and Staff Giving Program.  More information </a:t>
            </a:r>
            <a:r>
              <a:rPr lang="en-US" dirty="0" smtClean="0"/>
              <a:t>coming soon.</a:t>
            </a:r>
            <a:endParaRPr lang="en-US" dirty="0"/>
          </a:p>
          <a:p>
            <a:r>
              <a:rPr lang="en-US" dirty="0" smtClean="0"/>
              <a:t>Also in development: an Employee </a:t>
            </a:r>
            <a:r>
              <a:rPr lang="en-US" dirty="0"/>
              <a:t>Dependent Tuition Scholarship that will be available for students of </a:t>
            </a:r>
            <a:r>
              <a:rPr lang="en-US" dirty="0" smtClean="0"/>
              <a:t>NC State </a:t>
            </a:r>
            <a:r>
              <a:rPr lang="en-US" dirty="0"/>
              <a:t>Employee's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The State Employee's Combined Campaign (</a:t>
            </a:r>
            <a:r>
              <a:rPr lang="en-US" b="1" dirty="0" err="1" smtClean="0"/>
              <a:t>SECC</a:t>
            </a:r>
            <a:r>
              <a:rPr lang="en-US" b="1" dirty="0" smtClean="0"/>
              <a:t>) </a:t>
            </a:r>
          </a:p>
          <a:p>
            <a:r>
              <a:rPr lang="en-US" dirty="0" smtClean="0"/>
              <a:t>This will now </a:t>
            </a:r>
            <a:r>
              <a:rPr lang="en-US" dirty="0"/>
              <a:t>be managed through the Department of Human </a:t>
            </a:r>
            <a:r>
              <a:rPr lang="en-US" dirty="0" smtClean="0"/>
              <a:t>Resources</a:t>
            </a:r>
            <a:r>
              <a:rPr lang="en-US" dirty="0"/>
              <a:t>.  You will be hearing from them in the near future with more details.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52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750" y="2097315"/>
            <a:ext cx="8826500" cy="3702593"/>
          </a:xfrm>
        </p:spPr>
        <p:txBody>
          <a:bodyPr/>
          <a:lstStyle/>
          <a:p>
            <a:r>
              <a:rPr lang="en-US" dirty="0" smtClean="0"/>
              <a:t>Alan Rebar – VC, Research</a:t>
            </a:r>
            <a:r>
              <a:rPr lang="en-US" dirty="0"/>
              <a:t>, </a:t>
            </a:r>
            <a:r>
              <a:rPr lang="en-US" dirty="0" smtClean="0"/>
              <a:t>Innovation &amp; Economic Development</a:t>
            </a:r>
          </a:p>
          <a:p>
            <a:endParaRPr lang="en-US" dirty="0" smtClean="0"/>
          </a:p>
          <a:p>
            <a:r>
              <a:rPr lang="en-US" dirty="0" smtClean="0"/>
              <a:t>Bill Ditto – Dean, College of Sciences</a:t>
            </a:r>
          </a:p>
          <a:p>
            <a:endParaRPr lang="en-US" dirty="0" smtClean="0"/>
          </a:p>
          <a:p>
            <a:r>
              <a:rPr lang="en-US" dirty="0" smtClean="0"/>
              <a:t>Francine Cronin – Assoc. VC, University Development </a:t>
            </a:r>
          </a:p>
          <a:p>
            <a:endParaRPr lang="en-US" dirty="0" smtClean="0"/>
          </a:p>
          <a:p>
            <a:r>
              <a:rPr lang="en-US" dirty="0" smtClean="0"/>
              <a:t>Charlie </a:t>
            </a:r>
            <a:r>
              <a:rPr lang="en-US" dirty="0" err="1" smtClean="0"/>
              <a:t>Leffler’s</a:t>
            </a:r>
            <a:r>
              <a:rPr lang="en-US" dirty="0" smtClean="0"/>
              <a:t> final </a:t>
            </a:r>
            <a:r>
              <a:rPr lang="en-US" dirty="0" err="1" smtClean="0"/>
              <a:t>ALM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Mary </a:t>
            </a:r>
            <a:r>
              <a:rPr lang="en-US" dirty="0" err="1"/>
              <a:t>Peloquin</a:t>
            </a:r>
            <a:r>
              <a:rPr lang="en-US" dirty="0"/>
              <a:t>-Dodd – Interim VC, Finance &amp;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524000" y="4814131"/>
            <a:ext cx="9144118" cy="79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6" tIns="45439" rIns="90876" bIns="45439" anchor="ctr"/>
          <a:lstStyle/>
          <a:p>
            <a:pPr algn="ctr" defTabSz="454404">
              <a:lnSpc>
                <a:spcPct val="9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Resource Management</a:t>
            </a:r>
            <a:endParaRPr lang="en-US" sz="4000" b="1" dirty="0">
              <a:solidFill>
                <a:srgbClr val="CC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1524000" y="5631942"/>
            <a:ext cx="9144000" cy="997459"/>
          </a:xfrm>
          <a:prstGeom prst="rect">
            <a:avLst/>
          </a:prstGeom>
        </p:spPr>
        <p:txBody>
          <a:bodyPr lIns="90876" tIns="45439" rIns="90876" bIns="45439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Warwick Arden, Provost and Executive Vice Chancellor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D. Leffler, Vice Chancellor, Finance and Administration</a:t>
            </a:r>
          </a:p>
        </p:txBody>
      </p:sp>
      <p:pic>
        <p:nvPicPr>
          <p:cNvPr id="10" name="Picture 2" descr="C:\Users\ajmcneil\Downloads\CHANREPORT.belltower.1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29090"/>
            <a:ext cx="8458200" cy="40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9833" y="1901952"/>
            <a:ext cx="5103238" cy="46621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Chancellor charged Provost and VC for Finance and Administration (Fall 2013)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Convened SRM working group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Chairs Duane </a:t>
            </a:r>
            <a:r>
              <a:rPr lang="en-US" sz="1800" dirty="0" err="1"/>
              <a:t>Larick</a:t>
            </a:r>
            <a:r>
              <a:rPr lang="en-US" sz="1800" dirty="0"/>
              <a:t> and </a:t>
            </a:r>
            <a:br>
              <a:rPr lang="en-US" sz="1800" dirty="0"/>
            </a:br>
            <a:r>
              <a:rPr lang="en-US" sz="1800" dirty="0"/>
              <a:t>Ginger Burks </a:t>
            </a:r>
            <a:r>
              <a:rPr lang="en-US" sz="1800" dirty="0" err="1"/>
              <a:t>Draughon</a:t>
            </a:r>
            <a:endParaRPr lang="en-US" sz="1800" dirty="0"/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dirty="0"/>
              <a:t>Invited campus to submit ideas via go.ncsu.edu/ideas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Reviewed issues related to: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Cost containment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Reallocation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New revenue growth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Improved operational efficiency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758952"/>
            <a:ext cx="9144000" cy="1143000"/>
          </a:xfrm>
          <a:prstGeom prst="rect">
            <a:avLst/>
          </a:prstGeom>
        </p:spPr>
        <p:txBody>
          <a:bodyPr vert="horz" lIns="90876" tIns="45439" rIns="90876" bIns="45439" rtlCol="0" anchor="ctr">
            <a:noAutofit/>
          </a:bodyPr>
          <a:lstStyle>
            <a:lvl1pPr algn="ctr" defTabSz="45440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Resource Management: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22" y="1978151"/>
            <a:ext cx="2840483" cy="42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orizontalLogo">
  <a:themeElements>
    <a:clrScheme name="NC State Brand">
      <a:dk1>
        <a:sysClr val="windowText" lastClr="000000"/>
      </a:dk1>
      <a:lt1>
        <a:srgbClr val="FFFFFF"/>
      </a:lt1>
      <a:dk2>
        <a:srgbClr val="CC0000"/>
      </a:dk2>
      <a:lt2>
        <a:srgbClr val="666666"/>
      </a:lt2>
      <a:accent1>
        <a:srgbClr val="952325"/>
      </a:accent1>
      <a:accent2>
        <a:srgbClr val="D26C2C"/>
      </a:accent2>
      <a:accent3>
        <a:srgbClr val="FDE148"/>
      </a:accent3>
      <a:accent4>
        <a:srgbClr val="A4B53A"/>
      </a:accent4>
      <a:accent5>
        <a:srgbClr val="47869C"/>
      </a:accent5>
      <a:accent6>
        <a:srgbClr val="4156A1"/>
      </a:accent6>
      <a:hlink>
        <a:srgbClr val="333333"/>
      </a:hlink>
      <a:folHlink>
        <a:srgbClr val="CCCC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HorizontalLogo">
  <a:themeElements>
    <a:clrScheme name="NC State Brand">
      <a:dk1>
        <a:sysClr val="windowText" lastClr="000000"/>
      </a:dk1>
      <a:lt1>
        <a:srgbClr val="FFFFFF"/>
      </a:lt1>
      <a:dk2>
        <a:srgbClr val="CC0000"/>
      </a:dk2>
      <a:lt2>
        <a:srgbClr val="666666"/>
      </a:lt2>
      <a:accent1>
        <a:srgbClr val="952325"/>
      </a:accent1>
      <a:accent2>
        <a:srgbClr val="D26C2C"/>
      </a:accent2>
      <a:accent3>
        <a:srgbClr val="FDE148"/>
      </a:accent3>
      <a:accent4>
        <a:srgbClr val="A4B53A"/>
      </a:accent4>
      <a:accent5>
        <a:srgbClr val="47869C"/>
      </a:accent5>
      <a:accent6>
        <a:srgbClr val="4156A1"/>
      </a:accent6>
      <a:hlink>
        <a:srgbClr val="333333"/>
      </a:hlink>
      <a:folHlink>
        <a:srgbClr val="CCCC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2376</Words>
  <Application>Microsoft Office PowerPoint</Application>
  <PresentationFormat>Widescreen</PresentationFormat>
  <Paragraphs>437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ＭＳ Ｐゴシック</vt:lpstr>
      <vt:lpstr>Arial</vt:lpstr>
      <vt:lpstr>Arial (Body)</vt:lpstr>
      <vt:lpstr>Calibri</vt:lpstr>
      <vt:lpstr>Verdana</vt:lpstr>
      <vt:lpstr>Wingdings</vt:lpstr>
      <vt:lpstr>NCStateU-horizontal-left-logo</vt:lpstr>
      <vt:lpstr>HorizontalLogo</vt:lpstr>
      <vt:lpstr>2_HorizontalLogo</vt:lpstr>
      <vt:lpstr>Administrative  Leadership Meeting</vt:lpstr>
      <vt:lpstr>Upcoming ALM Topics</vt:lpstr>
      <vt:lpstr>Budget Update </vt:lpstr>
      <vt:lpstr>U.S. News &amp; World Report Rankings</vt:lpstr>
      <vt:lpstr>Coming up</vt:lpstr>
      <vt:lpstr>Also of Note</vt:lpstr>
      <vt:lpstr>Transitions</vt:lpstr>
      <vt:lpstr>PowerPoint Presentation</vt:lpstr>
      <vt:lpstr>PowerPoint Presentation</vt:lpstr>
      <vt:lpstr>PowerPoint Presentation</vt:lpstr>
      <vt:lpstr>Phase I Recommendations</vt:lpstr>
      <vt:lpstr>Phase I Recommendations</vt:lpstr>
      <vt:lpstr>Common Internal Allocation Method for Enrollment-related Academic Funds</vt:lpstr>
      <vt:lpstr>Budgeted Enrollment Expansion</vt:lpstr>
      <vt:lpstr>Review of Internal Allocation Options</vt:lpstr>
      <vt:lpstr>Recommended Internal Allocation Model</vt:lpstr>
      <vt:lpstr>Phase I Recommendations</vt:lpstr>
      <vt:lpstr>Premium Tuition for  Targeted Master’s Programs</vt:lpstr>
      <vt:lpstr>COE Program Enhancement Fee</vt:lpstr>
      <vt:lpstr>Phase I Recommendations</vt:lpstr>
      <vt:lpstr>Growth of Doctoral Education: Major Topics</vt:lpstr>
      <vt:lpstr>Graduate Assistantships and Fellowships</vt:lpstr>
      <vt:lpstr>Growth of Doctoral Education:  Faculty Incentive Ideas</vt:lpstr>
      <vt:lpstr>Revising the GSSP: Goals</vt:lpstr>
      <vt:lpstr>Revising the GSSP: Ideas</vt:lpstr>
      <vt:lpstr>First-year Internal Fellowships</vt:lpstr>
      <vt:lpstr>External &amp; NC State Foundation Fellowships</vt:lpstr>
      <vt:lpstr>Growth of Doctoral Education: Other Efforts</vt:lpstr>
      <vt:lpstr>Phase I Recommendations</vt:lpstr>
      <vt:lpstr>PowerPoint Presentation</vt:lpstr>
      <vt:lpstr>University College</vt:lpstr>
      <vt:lpstr>Phase II Recommendations</vt:lpstr>
      <vt:lpstr>Phase II Recommendations</vt:lpstr>
      <vt:lpstr>Evaluation of Satellite  and Off-campus Facilities</vt:lpstr>
      <vt:lpstr>Evaluation of Satellite and Off-campus Facilities</vt:lpstr>
      <vt:lpstr>Evaluation of Satellite and Off-campus Facilities</vt:lpstr>
      <vt:lpstr>Phase II Recommendations</vt:lpstr>
      <vt:lpstr>Evaluation of Self-Supporting Programs </vt:lpstr>
      <vt:lpstr>Phase II Recommendations</vt:lpstr>
      <vt:lpstr>Position Analysis,  Budgeting and Tracking </vt:lpstr>
      <vt:lpstr>Phase II Recommendations</vt:lpstr>
      <vt:lpstr>Specific Opportunities for Outsourcing </vt:lpstr>
      <vt:lpstr>Continuing Our Progress</vt:lpstr>
    </vt:vector>
  </TitlesOfParts>
  <Company>North Carolina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Thomas</dc:creator>
  <cp:lastModifiedBy>Marielle Pocan</cp:lastModifiedBy>
  <cp:revision>9</cp:revision>
  <cp:lastPrinted>2015-09-11T19:26:53Z</cp:lastPrinted>
  <dcterms:created xsi:type="dcterms:W3CDTF">2015-09-11T19:23:21Z</dcterms:created>
  <dcterms:modified xsi:type="dcterms:W3CDTF">2015-10-06T19:32:06Z</dcterms:modified>
</cp:coreProperties>
</file>