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15.xml" ContentType="application/vnd.openxmlformats-officedocument.presentationml.notesSlide+xml"/>
  <Override PartName="/ppt/charts/chart3.xml" ContentType="application/vnd.openxmlformats-officedocument.drawingml.chart+xml"/>
  <Override PartName="/ppt/notesSlides/notesSlide16.xml" ContentType="application/vnd.openxmlformats-officedocument.presentationml.notesSlide+xml"/>
  <Override PartName="/ppt/charts/chart4.xml" ContentType="application/vnd.openxmlformats-officedocument.drawingml.chart+xml"/>
  <Override PartName="/ppt/theme/themeOverride3.xml" ContentType="application/vnd.openxmlformats-officedocument.themeOverride+xml"/>
  <Override PartName="/ppt/notesSlides/notesSlide17.xml" ContentType="application/vnd.openxmlformats-officedocument.presentationml.notesSlide+xml"/>
  <Override PartName="/ppt/charts/chart5.xml" ContentType="application/vnd.openxmlformats-officedocument.drawingml.chart+xml"/>
  <Override PartName="/ppt/theme/themeOverride4.xml" ContentType="application/vnd.openxmlformats-officedocument.themeOverride+xml"/>
  <Override PartName="/ppt/notesSlides/notesSlide18.xml" ContentType="application/vnd.openxmlformats-officedocument.presentationml.notesSlide+xml"/>
  <Override PartName="/ppt/charts/chart6.xml" ContentType="application/vnd.openxmlformats-officedocument.drawingml.chart+xml"/>
  <Override PartName="/ppt/theme/themeOverride5.xml" ContentType="application/vnd.openxmlformats-officedocument.themeOverride+xml"/>
  <Override PartName="/ppt/charts/chart7.xml" ContentType="application/vnd.openxmlformats-officedocument.drawingml.chart+xml"/>
  <Override PartName="/ppt/theme/themeOverride6.xml" ContentType="application/vnd.openxmlformats-officedocument.themeOverride+xml"/>
  <Override PartName="/ppt/charts/chart8.xml" ContentType="application/vnd.openxmlformats-officedocument.drawingml.chart+xml"/>
  <Override PartName="/ppt/theme/themeOverride7.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9.xml" ContentType="application/vnd.openxmlformats-officedocument.drawingml.chart+xml"/>
  <Override PartName="/ppt/theme/themeOverride8.xml" ContentType="application/vnd.openxmlformats-officedocument.themeOverride+xml"/>
  <Override PartName="/ppt/notesSlides/notesSlide21.xml" ContentType="application/vnd.openxmlformats-officedocument.presentationml.notesSlide+xml"/>
  <Override PartName="/ppt/charts/chart10.xml" ContentType="application/vnd.openxmlformats-officedocument.drawingml.chart+xml"/>
  <Override PartName="/ppt/notesSlides/notesSlide22.xml" ContentType="application/vnd.openxmlformats-officedocument.presentationml.notesSlide+xml"/>
  <Override PartName="/ppt/charts/chart11.xml" ContentType="application/vnd.openxmlformats-officedocument.drawingml.chart+xml"/>
  <Override PartName="/ppt/drawings/drawing1.xml" ContentType="application/vnd.openxmlformats-officedocument.drawingml.chartshapes+xml"/>
  <Override PartName="/ppt/charts/chart12.xml" ContentType="application/vnd.openxmlformats-officedocument.drawingml.chart+xml"/>
  <Override PartName="/ppt/notesSlides/notesSlide23.xml" ContentType="application/vnd.openxmlformats-officedocument.presentationml.notesSlide+xml"/>
  <Override PartName="/ppt/charts/chart13.xml" ContentType="application/vnd.openxmlformats-officedocument.drawingml.chart+xml"/>
  <Override PartName="/ppt/theme/themeOverride9.xml" ContentType="application/vnd.openxmlformats-officedocument.themeOverr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4.xml" ContentType="application/vnd.openxmlformats-officedocument.drawingml.chart+xml"/>
  <Override PartName="/ppt/theme/themeOverride10.xml" ContentType="application/vnd.openxmlformats-officedocument.themeOverr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5.xml" ContentType="application/vnd.openxmlformats-officedocument.drawingml.chart+xml"/>
  <Override PartName="/ppt/theme/themeOverride11.xml" ContentType="application/vnd.openxmlformats-officedocument.themeOverride+xml"/>
  <Override PartName="/ppt/notesSlides/notesSlide31.xml" ContentType="application/vnd.openxmlformats-officedocument.presentationml.notesSlide+xml"/>
  <Override PartName="/ppt/charts/chart16.xml" ContentType="application/vnd.openxmlformats-officedocument.drawingml.chart+xml"/>
  <Override PartName="/ppt/theme/themeOverride1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 id="2147483762" r:id="rId2"/>
  </p:sldMasterIdLst>
  <p:notesMasterIdLst>
    <p:notesMasterId r:id="rId61"/>
  </p:notesMasterIdLst>
  <p:handoutMasterIdLst>
    <p:handoutMasterId r:id="rId62"/>
  </p:handoutMasterIdLst>
  <p:sldIdLst>
    <p:sldId id="256" r:id="rId3"/>
    <p:sldId id="304" r:id="rId4"/>
    <p:sldId id="342" r:id="rId5"/>
    <p:sldId id="306" r:id="rId6"/>
    <p:sldId id="371" r:id="rId7"/>
    <p:sldId id="307" r:id="rId8"/>
    <p:sldId id="309" r:id="rId9"/>
    <p:sldId id="333" r:id="rId10"/>
    <p:sldId id="334" r:id="rId11"/>
    <p:sldId id="335" r:id="rId12"/>
    <p:sldId id="336" r:id="rId13"/>
    <p:sldId id="395" r:id="rId14"/>
    <p:sldId id="375" r:id="rId15"/>
    <p:sldId id="396" r:id="rId16"/>
    <p:sldId id="391" r:id="rId17"/>
    <p:sldId id="374" r:id="rId18"/>
    <p:sldId id="311" r:id="rId19"/>
    <p:sldId id="376" r:id="rId20"/>
    <p:sldId id="394" r:id="rId21"/>
    <p:sldId id="379" r:id="rId22"/>
    <p:sldId id="377" r:id="rId23"/>
    <p:sldId id="380" r:id="rId24"/>
    <p:sldId id="378" r:id="rId25"/>
    <p:sldId id="393" r:id="rId26"/>
    <p:sldId id="413" r:id="rId27"/>
    <p:sldId id="414" r:id="rId28"/>
    <p:sldId id="415" r:id="rId29"/>
    <p:sldId id="416" r:id="rId30"/>
    <p:sldId id="433" r:id="rId31"/>
    <p:sldId id="345" r:id="rId32"/>
    <p:sldId id="323" r:id="rId33"/>
    <p:sldId id="318" r:id="rId34"/>
    <p:sldId id="321" r:id="rId35"/>
    <p:sldId id="319" r:id="rId36"/>
    <p:sldId id="429" r:id="rId37"/>
    <p:sldId id="418" r:id="rId38"/>
    <p:sldId id="419" r:id="rId39"/>
    <p:sldId id="424" r:id="rId40"/>
    <p:sldId id="410" r:id="rId41"/>
    <p:sldId id="426" r:id="rId42"/>
    <p:sldId id="407" r:id="rId43"/>
    <p:sldId id="427" r:id="rId44"/>
    <p:sldId id="428" r:id="rId45"/>
    <p:sldId id="430" r:id="rId46"/>
    <p:sldId id="411" r:id="rId47"/>
    <p:sldId id="422" r:id="rId48"/>
    <p:sldId id="431" r:id="rId49"/>
    <p:sldId id="406" r:id="rId50"/>
    <p:sldId id="400" r:id="rId51"/>
    <p:sldId id="421" r:id="rId52"/>
    <p:sldId id="386" r:id="rId53"/>
    <p:sldId id="412" r:id="rId54"/>
    <p:sldId id="423" r:id="rId55"/>
    <p:sldId id="432" r:id="rId56"/>
    <p:sldId id="388" r:id="rId57"/>
    <p:sldId id="389" r:id="rId58"/>
    <p:sldId id="387" r:id="rId59"/>
    <p:sldId id="390" r:id="rId60"/>
  </p:sldIdLst>
  <p:sldSz cx="9144000" cy="6858000" type="screen4x3"/>
  <p:notesSz cx="6858000" cy="9144000"/>
  <p:custShowLst>
    <p:custShow name="SWBS2014_Presentation" id="0">
      <p:sldLst>
        <p:sld r:id="rId3"/>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verview" id="{54DD50E5-486E-4489-A721-E6DF0D9512A3}">
          <p14:sldIdLst>
            <p14:sldId id="256"/>
            <p14:sldId id="304"/>
            <p14:sldId id="342"/>
            <p14:sldId id="306"/>
            <p14:sldId id="371"/>
            <p14:sldId id="307"/>
            <p14:sldId id="309"/>
            <p14:sldId id="333"/>
            <p14:sldId id="334"/>
            <p14:sldId id="335"/>
            <p14:sldId id="336"/>
          </p14:sldIdLst>
        </p14:section>
        <p14:section name="Overall Results" id="{940A56FE-E4A2-4ADD-948D-72FC786D3FB9}">
          <p14:sldIdLst>
            <p14:sldId id="395"/>
            <p14:sldId id="375"/>
            <p14:sldId id="396"/>
            <p14:sldId id="391"/>
            <p14:sldId id="374"/>
            <p14:sldId id="311"/>
            <p14:sldId id="376"/>
            <p14:sldId id="394"/>
            <p14:sldId id="379"/>
            <p14:sldId id="377"/>
            <p14:sldId id="380"/>
            <p14:sldId id="378"/>
          </p14:sldIdLst>
        </p14:section>
        <p14:section name="Substantive Areas" id="{60D9F51A-8EBB-4B1B-9299-CFC0538EFDA7}">
          <p14:sldIdLst>
            <p14:sldId id="393"/>
            <p14:sldId id="413"/>
            <p14:sldId id="414"/>
            <p14:sldId id="415"/>
            <p14:sldId id="416"/>
            <p14:sldId id="433"/>
            <p14:sldId id="345"/>
            <p14:sldId id="323"/>
            <p14:sldId id="318"/>
            <p14:sldId id="321"/>
            <p14:sldId id="319"/>
            <p14:sldId id="429"/>
            <p14:sldId id="418"/>
            <p14:sldId id="419"/>
            <p14:sldId id="424"/>
            <p14:sldId id="410"/>
            <p14:sldId id="426"/>
            <p14:sldId id="407"/>
            <p14:sldId id="427"/>
            <p14:sldId id="428"/>
            <p14:sldId id="430"/>
            <p14:sldId id="411"/>
            <p14:sldId id="422"/>
            <p14:sldId id="431"/>
            <p14:sldId id="406"/>
            <p14:sldId id="400"/>
            <p14:sldId id="421"/>
            <p14:sldId id="386"/>
            <p14:sldId id="412"/>
            <p14:sldId id="423"/>
            <p14:sldId id="432"/>
            <p14:sldId id="388"/>
            <p14:sldId id="389"/>
            <p14:sldId id="387"/>
            <p14:sldId id="390"/>
          </p14:sldIdLst>
        </p14:section>
        <p14:section name="Summary &amp; Next Steps" id="{EEA70B18-342E-430A-ABE2-B0C4D436887C}">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9E9"/>
    <a:srgbClr val="CC0000"/>
    <a:srgbClr val="E98787"/>
    <a:srgbClr val="D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67" autoAdjust="0"/>
    <p:restoredTop sz="86432" autoAdjust="0"/>
  </p:normalViewPr>
  <p:slideViewPr>
    <p:cSldViewPr>
      <p:cViewPr varScale="1">
        <p:scale>
          <a:sx n="64" d="100"/>
          <a:sy n="64" d="100"/>
        </p:scale>
        <p:origin x="60" y="83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4214"/>
    </p:cViewPr>
  </p:sorterViewPr>
  <p:notesViewPr>
    <p:cSldViewPr>
      <p:cViewPr varScale="1">
        <p:scale>
          <a:sx n="101" d="100"/>
          <a:sy n="101" d="100"/>
        </p:scale>
        <p:origin x="-256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notesMaster" Target="notesMasters/notes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oleObject" Target="file:///\\wolftech.ad.ncsu.edu\oit\shares\UNIVPLAN\UPA\Survey\Staff_Well_Being\Spring2014\openend\non-main%20OEs\swbs14.A8.comments.ALL.codes.CML.xls" TargetMode="Externa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wolftech.ad.ncsu.edu\oit\shares\UNIVPLAN\UPA\Survey\Staff_Well_Being\Spring2014\openend\Report\Infographic\swbs14.open.end.frequency.infographic.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wolftech.ad.ncsu.edu\oit\shares\UNIVPLAN\UPA\Survey\Staff_Well_Being\Spring2014\openend\Report\Infographic\swbs14.open.end.frequency.infographic.xlsx" TargetMode="External"/></Relationships>
</file>

<file path=ppt/charts/_rels/chart13.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themeOverride" Target="../theme/themeOverride9.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10.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11.xml"/></Relationships>
</file>

<file path=ppt/charts/_rels/chart16.xml.rels><?xml version="1.0" encoding="UTF-8" standalone="yes"?>
<Relationships xmlns="http://schemas.openxmlformats.org/package/2006/relationships"><Relationship Id="rId2" Type="http://schemas.openxmlformats.org/officeDocument/2006/relationships/oleObject" Target="../embeddings/oleObject4.bin"/><Relationship Id="rId1" Type="http://schemas.openxmlformats.org/officeDocument/2006/relationships/themeOverride" Target="../theme/themeOverride12.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6.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8.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2"/>
    </mc:Choice>
    <mc:Fallback>
      <c:style val="12"/>
    </mc:Fallback>
  </mc:AlternateContent>
  <c:clrMapOvr bg1="lt1" tx1="dk1" bg2="lt2" tx2="dk2" accent1="accent1" accent2="accent2" accent3="accent3" accent4="accent4" accent5="accent5" accent6="accent6" hlink="hlink" folHlink="folHlink"/>
  <c:chart>
    <c:autoTitleDeleted val="0"/>
    <c:plotArea>
      <c:layout/>
      <c:barChart>
        <c:barDir val="bar"/>
        <c:grouping val="stacked"/>
        <c:varyColors val="0"/>
        <c:ser>
          <c:idx val="0"/>
          <c:order val="0"/>
          <c:tx>
            <c:strRef>
              <c:f>Sheet1!$D$6</c:f>
              <c:strCache>
                <c:ptCount val="1"/>
                <c:pt idx="0">
                  <c:v>Very Favorable</c:v>
                </c:pt>
              </c:strCache>
            </c:strRef>
          </c:tx>
          <c:invertIfNegative val="0"/>
          <c:dLbls>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Sheet1!$C$7:$C$21</c:f>
              <c:strCache>
                <c:ptCount val="15"/>
                <c:pt idx="0">
                  <c:v>Importance of NCSU commitment to sustainability</c:v>
                </c:pt>
                <c:pt idx="1">
                  <c:v>Work unit members know how to do jobs</c:v>
                </c:pt>
                <c:pt idx="2">
                  <c:v>Importance of flexible work hours</c:v>
                </c:pt>
                <c:pt idx="3">
                  <c:v>Understanding of job expectations</c:v>
                </c:pt>
                <c:pt idx="4">
                  <c:v>Work unit members are hardworking</c:v>
                </c:pt>
                <c:pt idx="5">
                  <c:v>Importance of tuition waivers for dependents</c:v>
                </c:pt>
                <c:pt idx="6">
                  <c:v>Supervisor gives permission to attend events</c:v>
                </c:pt>
                <c:pt idx="7">
                  <c:v>Input on performance review (EPA)</c:v>
                </c:pt>
                <c:pt idx="8">
                  <c:v>Work plan fits goals of department</c:v>
                </c:pt>
                <c:pt idx="9">
                  <c:v>Know how to use materials/equipment for job</c:v>
                </c:pt>
                <c:pt idx="10">
                  <c:v>Access to a computer at work</c:v>
                </c:pt>
                <c:pt idx="11">
                  <c:v>Work unit members share info/ideas</c:v>
                </c:pt>
                <c:pt idx="12">
                  <c:v>Work unit members get along</c:v>
                </c:pt>
                <c:pt idx="13">
                  <c:v>Univ sr admin promotes/supports diversity</c:v>
                </c:pt>
                <c:pt idx="14">
                  <c:v>Input on how accomplish work</c:v>
                </c:pt>
              </c:strCache>
            </c:strRef>
          </c:cat>
          <c:val>
            <c:numRef>
              <c:f>Sheet1!$D$7:$D$21</c:f>
              <c:numCache>
                <c:formatCode>0%</c:formatCode>
                <c:ptCount val="15"/>
                <c:pt idx="0">
                  <c:v>0.76</c:v>
                </c:pt>
                <c:pt idx="1">
                  <c:v>0.73</c:v>
                </c:pt>
                <c:pt idx="2">
                  <c:v>0.72</c:v>
                </c:pt>
                <c:pt idx="3">
                  <c:v>0.71</c:v>
                </c:pt>
                <c:pt idx="4">
                  <c:v>0.68</c:v>
                </c:pt>
                <c:pt idx="5">
                  <c:v>0.66</c:v>
                </c:pt>
                <c:pt idx="6">
                  <c:v>0.63</c:v>
                </c:pt>
                <c:pt idx="7">
                  <c:v>0.63</c:v>
                </c:pt>
                <c:pt idx="8">
                  <c:v>0.62</c:v>
                </c:pt>
                <c:pt idx="9">
                  <c:v>0.62</c:v>
                </c:pt>
                <c:pt idx="10">
                  <c:v>0.62</c:v>
                </c:pt>
                <c:pt idx="11">
                  <c:v>0.6</c:v>
                </c:pt>
                <c:pt idx="12">
                  <c:v>0.59</c:v>
                </c:pt>
                <c:pt idx="13">
                  <c:v>0.59</c:v>
                </c:pt>
                <c:pt idx="14">
                  <c:v>0.56999999999999995</c:v>
                </c:pt>
              </c:numCache>
            </c:numRef>
          </c:val>
        </c:ser>
        <c:ser>
          <c:idx val="1"/>
          <c:order val="1"/>
          <c:tx>
            <c:strRef>
              <c:f>Sheet1!$E$6</c:f>
              <c:strCache>
                <c:ptCount val="1"/>
                <c:pt idx="0">
                  <c:v>Somewhat Favorable</c:v>
                </c:pt>
              </c:strCache>
            </c:strRef>
          </c:tx>
          <c:invertIfNegative val="0"/>
          <c:dLbls>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Sheet1!$C$7:$C$21</c:f>
              <c:strCache>
                <c:ptCount val="15"/>
                <c:pt idx="0">
                  <c:v>Importance of NCSU commitment to sustainability</c:v>
                </c:pt>
                <c:pt idx="1">
                  <c:v>Work unit members know how to do jobs</c:v>
                </c:pt>
                <c:pt idx="2">
                  <c:v>Importance of flexible work hours</c:v>
                </c:pt>
                <c:pt idx="3">
                  <c:v>Understanding of job expectations</c:v>
                </c:pt>
                <c:pt idx="4">
                  <c:v>Work unit members are hardworking</c:v>
                </c:pt>
                <c:pt idx="5">
                  <c:v>Importance of tuition waivers for dependents</c:v>
                </c:pt>
                <c:pt idx="6">
                  <c:v>Supervisor gives permission to attend events</c:v>
                </c:pt>
                <c:pt idx="7">
                  <c:v>Input on performance review (EPA)</c:v>
                </c:pt>
                <c:pt idx="8">
                  <c:v>Work plan fits goals of department</c:v>
                </c:pt>
                <c:pt idx="9">
                  <c:v>Know how to use materials/equipment for job</c:v>
                </c:pt>
                <c:pt idx="10">
                  <c:v>Access to a computer at work</c:v>
                </c:pt>
                <c:pt idx="11">
                  <c:v>Work unit members share info/ideas</c:v>
                </c:pt>
                <c:pt idx="12">
                  <c:v>Work unit members get along</c:v>
                </c:pt>
                <c:pt idx="13">
                  <c:v>Univ sr admin promotes/supports diversity</c:v>
                </c:pt>
                <c:pt idx="14">
                  <c:v>Input on how accomplish work</c:v>
                </c:pt>
              </c:strCache>
            </c:strRef>
          </c:cat>
          <c:val>
            <c:numRef>
              <c:f>Sheet1!$E$7:$E$21</c:f>
              <c:numCache>
                <c:formatCode>0%</c:formatCode>
                <c:ptCount val="15"/>
                <c:pt idx="0">
                  <c:v>0.23</c:v>
                </c:pt>
                <c:pt idx="1">
                  <c:v>0.23</c:v>
                </c:pt>
                <c:pt idx="2">
                  <c:v>0.26</c:v>
                </c:pt>
                <c:pt idx="3">
                  <c:v>0.26</c:v>
                </c:pt>
                <c:pt idx="4">
                  <c:v>0.25</c:v>
                </c:pt>
                <c:pt idx="5">
                  <c:v>0.28000000000000003</c:v>
                </c:pt>
                <c:pt idx="6">
                  <c:v>0.25</c:v>
                </c:pt>
                <c:pt idx="7">
                  <c:v>0.28000000000000003</c:v>
                </c:pt>
                <c:pt idx="8">
                  <c:v>0.31</c:v>
                </c:pt>
                <c:pt idx="9">
                  <c:v>0.36</c:v>
                </c:pt>
                <c:pt idx="10">
                  <c:v>0.35</c:v>
                </c:pt>
                <c:pt idx="11">
                  <c:v>0.28000000000000003</c:v>
                </c:pt>
                <c:pt idx="12">
                  <c:v>0.32</c:v>
                </c:pt>
                <c:pt idx="13">
                  <c:v>0.32</c:v>
                </c:pt>
                <c:pt idx="14">
                  <c:v>0.37</c:v>
                </c:pt>
              </c:numCache>
            </c:numRef>
          </c:val>
        </c:ser>
        <c:dLbls>
          <c:showLegendKey val="0"/>
          <c:showVal val="0"/>
          <c:showCatName val="0"/>
          <c:showSerName val="0"/>
          <c:showPercent val="0"/>
          <c:showBubbleSize val="0"/>
        </c:dLbls>
        <c:gapWidth val="30"/>
        <c:overlap val="100"/>
        <c:axId val="212986544"/>
        <c:axId val="212987104"/>
      </c:barChart>
      <c:catAx>
        <c:axId val="212986544"/>
        <c:scaling>
          <c:orientation val="minMax"/>
        </c:scaling>
        <c:delete val="0"/>
        <c:axPos val="l"/>
        <c:numFmt formatCode="General" sourceLinked="0"/>
        <c:majorTickMark val="out"/>
        <c:minorTickMark val="none"/>
        <c:tickLblPos val="nextTo"/>
        <c:crossAx val="212987104"/>
        <c:crosses val="autoZero"/>
        <c:auto val="1"/>
        <c:lblAlgn val="ctr"/>
        <c:lblOffset val="100"/>
        <c:noMultiLvlLbl val="0"/>
      </c:catAx>
      <c:valAx>
        <c:axId val="212987104"/>
        <c:scaling>
          <c:orientation val="minMax"/>
          <c:max val="1"/>
        </c:scaling>
        <c:delete val="0"/>
        <c:axPos val="b"/>
        <c:majorGridlines/>
        <c:numFmt formatCode="0%" sourceLinked="1"/>
        <c:majorTickMark val="out"/>
        <c:minorTickMark val="none"/>
        <c:tickLblPos val="nextTo"/>
        <c:crossAx val="212986544"/>
        <c:crosses val="autoZero"/>
        <c:crossBetween val="between"/>
        <c:majorUnit val="0.1"/>
      </c:valAx>
    </c:plotArea>
    <c:legend>
      <c:legendPos val="b"/>
      <c:layout>
        <c:manualLayout>
          <c:xMode val="edge"/>
          <c:yMode val="edge"/>
          <c:x val="0.54102091852252376"/>
          <c:y val="0.92210529758737547"/>
          <c:w val="0.34714271231117572"/>
          <c:h val="5.0696437183007335E-2"/>
        </c:manualLayout>
      </c:layout>
      <c:overlay val="0"/>
      <c:txPr>
        <a:bodyPr/>
        <a:lstStyle/>
        <a:p>
          <a:pPr>
            <a:defRPr sz="1200" b="1"/>
          </a:pPr>
          <a:endParaRPr lang="en-US"/>
        </a:p>
      </c:txPr>
    </c:legend>
    <c:plotVisOnly val="1"/>
    <c:dispBlanksAs val="gap"/>
    <c:showDLblsOverMax val="0"/>
  </c:chart>
  <c:spPr>
    <a:ln>
      <a:noFill/>
    </a:ln>
  </c:sp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0"/>
    <c:plotArea>
      <c:layout/>
      <c:barChart>
        <c:barDir val="bar"/>
        <c:grouping val="clustered"/>
        <c:varyColors val="0"/>
        <c:ser>
          <c:idx val="0"/>
          <c:order val="0"/>
          <c:invertIfNegative val="0"/>
          <c:dLbls>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'Themes (SORTED)'!$A$96:$A$111</c:f>
              <c:strCache>
                <c:ptCount val="15"/>
                <c:pt idx="0">
                  <c:v>Salary/Benefits</c:v>
                </c:pt>
                <c:pt idx="1">
                  <c:v>Work Unit Environment</c:v>
                </c:pt>
                <c:pt idx="2">
                  <c:v>Professional development / Career Advancement</c:v>
                </c:pt>
                <c:pt idx="3">
                  <c:v>Appreciation/Respect</c:v>
                </c:pt>
                <c:pt idx="4">
                  <c:v>Personal</c:v>
                </c:pt>
                <c:pt idx="5">
                  <c:v>Workload</c:v>
                </c:pt>
                <c:pt idx="6">
                  <c:v>Mismatch w/ Skills/Interests</c:v>
                </c:pt>
                <c:pt idx="7">
                  <c:v>Resources / Support</c:v>
                </c:pt>
                <c:pt idx="8">
                  <c:v>University Administration/Management</c:v>
                </c:pt>
                <c:pt idx="9">
                  <c:v>Mission/Direction</c:v>
                </c:pt>
                <c:pt idx="10">
                  <c:v>Job Security</c:v>
                </c:pt>
                <c:pt idx="11">
                  <c:v>Bureaucracy</c:v>
                </c:pt>
                <c:pt idx="12">
                  <c:v>Work / Life Balance</c:v>
                </c:pt>
                <c:pt idx="13">
                  <c:v>Diversity</c:v>
                </c:pt>
                <c:pt idx="14">
                  <c:v>Other</c:v>
                </c:pt>
              </c:strCache>
            </c:strRef>
          </c:cat>
          <c:val>
            <c:numRef>
              <c:f>'Themes (SORTED)'!$B$96:$B$111</c:f>
              <c:numCache>
                <c:formatCode>0%</c:formatCode>
                <c:ptCount val="15"/>
                <c:pt idx="0">
                  <c:v>0.48427073403241183</c:v>
                </c:pt>
                <c:pt idx="1">
                  <c:v>0.3088655862726406</c:v>
                </c:pt>
                <c:pt idx="2">
                  <c:v>0.26</c:v>
                </c:pt>
                <c:pt idx="3">
                  <c:v>0.15061963775023832</c:v>
                </c:pt>
                <c:pt idx="4">
                  <c:v>0.11344137273593899</c:v>
                </c:pt>
                <c:pt idx="5">
                  <c:v>9.6282173498570073E-2</c:v>
                </c:pt>
                <c:pt idx="6">
                  <c:v>9.3422306959008578E-2</c:v>
                </c:pt>
                <c:pt idx="7">
                  <c:v>8.6749285033365112E-2</c:v>
                </c:pt>
                <c:pt idx="8">
                  <c:v>7.0543374642516685E-2</c:v>
                </c:pt>
                <c:pt idx="9">
                  <c:v>5.624404194470925E-2</c:v>
                </c:pt>
                <c:pt idx="10">
                  <c:v>0.05</c:v>
                </c:pt>
                <c:pt idx="11">
                  <c:v>4.2897998093422304E-2</c:v>
                </c:pt>
                <c:pt idx="12">
                  <c:v>1.8112488083889419E-2</c:v>
                </c:pt>
                <c:pt idx="13">
                  <c:v>0.01</c:v>
                </c:pt>
                <c:pt idx="14">
                  <c:v>0.03</c:v>
                </c:pt>
              </c:numCache>
            </c:numRef>
          </c:val>
        </c:ser>
        <c:dLbls>
          <c:showLegendKey val="0"/>
          <c:showVal val="0"/>
          <c:showCatName val="0"/>
          <c:showSerName val="0"/>
          <c:showPercent val="0"/>
          <c:showBubbleSize val="0"/>
        </c:dLbls>
        <c:gapWidth val="30"/>
        <c:axId val="339202736"/>
        <c:axId val="339203296"/>
      </c:barChart>
      <c:catAx>
        <c:axId val="339202736"/>
        <c:scaling>
          <c:orientation val="maxMin"/>
        </c:scaling>
        <c:delete val="0"/>
        <c:axPos val="l"/>
        <c:numFmt formatCode="General" sourceLinked="1"/>
        <c:majorTickMark val="out"/>
        <c:minorTickMark val="none"/>
        <c:tickLblPos val="nextTo"/>
        <c:txPr>
          <a:bodyPr/>
          <a:lstStyle/>
          <a:p>
            <a:pPr>
              <a:defRPr sz="1400"/>
            </a:pPr>
            <a:endParaRPr lang="en-US"/>
          </a:p>
        </c:txPr>
        <c:crossAx val="339203296"/>
        <c:crosses val="autoZero"/>
        <c:auto val="1"/>
        <c:lblAlgn val="ctr"/>
        <c:lblOffset val="100"/>
        <c:noMultiLvlLbl val="0"/>
      </c:catAx>
      <c:valAx>
        <c:axId val="339203296"/>
        <c:scaling>
          <c:orientation val="minMax"/>
        </c:scaling>
        <c:delete val="0"/>
        <c:axPos val="t"/>
        <c:majorGridlines/>
        <c:numFmt formatCode="0%" sourceLinked="1"/>
        <c:majorTickMark val="out"/>
        <c:minorTickMark val="none"/>
        <c:tickLblPos val="high"/>
        <c:txPr>
          <a:bodyPr/>
          <a:lstStyle/>
          <a:p>
            <a:pPr>
              <a:defRPr sz="1200"/>
            </a:pPr>
            <a:endParaRPr lang="en-US"/>
          </a:p>
        </c:txPr>
        <c:crossAx val="33920273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197047999183241"/>
          <c:y val="9.756730712920518E-2"/>
          <c:w val="0.5802952000816759"/>
          <c:h val="0.88386577438469283"/>
        </c:manualLayout>
      </c:layout>
      <c:barChart>
        <c:barDir val="bar"/>
        <c:grouping val="clustered"/>
        <c:varyColors val="0"/>
        <c:ser>
          <c:idx val="0"/>
          <c:order val="0"/>
          <c:spPr>
            <a:solidFill>
              <a:schemeClr val="tx1">
                <a:lumMod val="75000"/>
                <a:lumOff val="25000"/>
              </a:schemeClr>
            </a:solidFill>
          </c:spPr>
          <c:invertIfNegative val="0"/>
          <c:dLbls>
            <c:spPr>
              <a:noFill/>
              <a:ln>
                <a:noFill/>
              </a:ln>
              <a:effectLst/>
            </c:spPr>
            <c:txPr>
              <a:bodyPr/>
              <a:lstStyle/>
              <a:p>
                <a:pPr>
                  <a:defRPr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'M1-M2 CHART'!$C$3:$C$25</c:f>
              <c:strCache>
                <c:ptCount val="23"/>
                <c:pt idx="0">
                  <c:v>Compensation and Benefits</c:v>
                </c:pt>
                <c:pt idx="1">
                  <c:v>Workload</c:v>
                </c:pt>
                <c:pt idx="2">
                  <c:v>Colleagues</c:v>
                </c:pt>
                <c:pt idx="3">
                  <c:v>Support</c:v>
                </c:pt>
                <c:pt idx="4">
                  <c:v>Professional Development</c:v>
                </c:pt>
                <c:pt idx="5">
                  <c:v>College/Dept. Leadership</c:v>
                </c:pt>
                <c:pt idx="6">
                  <c:v>Employee Treatment</c:v>
                </c:pt>
                <c:pt idx="7">
                  <c:v>Recruitment/Retention</c:v>
                </c:pt>
                <c:pt idx="8">
                  <c:v>Culture/Climate</c:v>
                </c:pt>
                <c:pt idx="9">
                  <c:v>Infrastructure</c:v>
                </c:pt>
                <c:pt idx="10">
                  <c:v>Recreation</c:v>
                </c:pt>
                <c:pt idx="11">
                  <c:v>Mission</c:v>
                </c:pt>
                <c:pt idx="12">
                  <c:v>Management/Administration</c:v>
                </c:pt>
                <c:pt idx="13">
                  <c:v>Transportation/Parking</c:v>
                </c:pt>
                <c:pt idx="14">
                  <c:v>Performance Review</c:v>
                </c:pt>
                <c:pt idx="15">
                  <c:v>Work-Life Balance</c:v>
                </c:pt>
                <c:pt idx="16">
                  <c:v>Diversity</c:v>
                </c:pt>
                <c:pt idx="17">
                  <c:v>Communication</c:v>
                </c:pt>
                <c:pt idx="18">
                  <c:v>Research</c:v>
                </c:pt>
                <c:pt idx="19">
                  <c:v>Extension/Engagement/Outreach</c:v>
                </c:pt>
                <c:pt idx="20">
                  <c:v>Leadership: Executive Officers</c:v>
                </c:pt>
                <c:pt idx="21">
                  <c:v>Leadership: Supervisor</c:v>
                </c:pt>
                <c:pt idx="22">
                  <c:v>Location</c:v>
                </c:pt>
              </c:strCache>
            </c:strRef>
          </c:cat>
          <c:val>
            <c:numRef>
              <c:f>'M1-M2 CHART'!$D$3:$D$25</c:f>
              <c:numCache>
                <c:formatCode>General</c:formatCode>
                <c:ptCount val="23"/>
                <c:pt idx="0">
                  <c:v>965</c:v>
                </c:pt>
                <c:pt idx="1">
                  <c:v>516</c:v>
                </c:pt>
                <c:pt idx="2">
                  <c:v>493</c:v>
                </c:pt>
                <c:pt idx="3">
                  <c:v>455</c:v>
                </c:pt>
                <c:pt idx="4">
                  <c:v>384</c:v>
                </c:pt>
                <c:pt idx="5">
                  <c:v>374</c:v>
                </c:pt>
                <c:pt idx="6">
                  <c:v>359</c:v>
                </c:pt>
                <c:pt idx="7">
                  <c:v>356</c:v>
                </c:pt>
                <c:pt idx="8">
                  <c:v>337</c:v>
                </c:pt>
                <c:pt idx="9">
                  <c:v>331</c:v>
                </c:pt>
                <c:pt idx="10">
                  <c:v>287</c:v>
                </c:pt>
                <c:pt idx="11">
                  <c:v>284</c:v>
                </c:pt>
                <c:pt idx="12">
                  <c:v>260</c:v>
                </c:pt>
                <c:pt idx="13">
                  <c:v>241</c:v>
                </c:pt>
                <c:pt idx="14">
                  <c:v>239</c:v>
                </c:pt>
                <c:pt idx="15">
                  <c:v>226</c:v>
                </c:pt>
                <c:pt idx="16">
                  <c:v>210</c:v>
                </c:pt>
                <c:pt idx="17">
                  <c:v>205</c:v>
                </c:pt>
                <c:pt idx="18">
                  <c:v>194</c:v>
                </c:pt>
                <c:pt idx="19">
                  <c:v>187</c:v>
                </c:pt>
                <c:pt idx="20">
                  <c:v>183</c:v>
                </c:pt>
                <c:pt idx="21">
                  <c:v>170</c:v>
                </c:pt>
                <c:pt idx="22">
                  <c:v>167</c:v>
                </c:pt>
              </c:numCache>
            </c:numRef>
          </c:val>
        </c:ser>
        <c:dLbls>
          <c:showLegendKey val="0"/>
          <c:showVal val="0"/>
          <c:showCatName val="0"/>
          <c:showSerName val="0"/>
          <c:showPercent val="0"/>
          <c:showBubbleSize val="0"/>
        </c:dLbls>
        <c:gapWidth val="30"/>
        <c:axId val="339732864"/>
        <c:axId val="339733424"/>
      </c:barChart>
      <c:catAx>
        <c:axId val="339732864"/>
        <c:scaling>
          <c:orientation val="maxMin"/>
        </c:scaling>
        <c:delete val="0"/>
        <c:axPos val="l"/>
        <c:numFmt formatCode="General" sourceLinked="0"/>
        <c:majorTickMark val="out"/>
        <c:minorTickMark val="none"/>
        <c:tickLblPos val="nextTo"/>
        <c:txPr>
          <a:bodyPr/>
          <a:lstStyle/>
          <a:p>
            <a:pPr>
              <a:defRPr b="1"/>
            </a:pPr>
            <a:endParaRPr lang="en-US"/>
          </a:p>
        </c:txPr>
        <c:crossAx val="339733424"/>
        <c:crosses val="autoZero"/>
        <c:auto val="1"/>
        <c:lblAlgn val="ctr"/>
        <c:lblOffset val="100"/>
        <c:noMultiLvlLbl val="0"/>
      </c:catAx>
      <c:valAx>
        <c:axId val="339733424"/>
        <c:scaling>
          <c:orientation val="minMax"/>
        </c:scaling>
        <c:delete val="1"/>
        <c:axPos val="t"/>
        <c:majorGridlines>
          <c:spPr>
            <a:ln>
              <a:noFill/>
            </a:ln>
          </c:spPr>
        </c:majorGridlines>
        <c:numFmt formatCode="General" sourceLinked="1"/>
        <c:majorTickMark val="out"/>
        <c:minorTickMark val="none"/>
        <c:tickLblPos val="nextTo"/>
        <c:crossAx val="339732864"/>
        <c:crosses val="autoZero"/>
        <c:crossBetween val="between"/>
      </c:valAx>
    </c:plotArea>
    <c:plotVisOnly val="1"/>
    <c:dispBlanksAs val="gap"/>
    <c:showDLblsOverMax val="0"/>
  </c:chart>
  <c:spPr>
    <a:noFill/>
    <a:ln>
      <a:noFill/>
    </a:ln>
  </c:spPr>
  <c:txPr>
    <a:bodyPr/>
    <a:lstStyle/>
    <a:p>
      <a:pPr>
        <a:defRPr sz="1050"/>
      </a:pPr>
      <a:endParaRPr lang="en-US"/>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spPr>
            <a:solidFill>
              <a:srgbClr val="C00000"/>
            </a:solidFill>
          </c:spPr>
          <c:invertIfNegative val="0"/>
          <c:dLbls>
            <c:spPr>
              <a:noFill/>
              <a:ln>
                <a:noFill/>
              </a:ln>
              <a:effectLst/>
            </c:spPr>
            <c:txPr>
              <a:bodyPr/>
              <a:lstStyle/>
              <a:p>
                <a:pPr>
                  <a:defRPr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'M1-M2 CHART'!$A$3:$A$17</c:f>
              <c:strCache>
                <c:ptCount val="15"/>
                <c:pt idx="0">
                  <c:v>Extension</c:v>
                </c:pt>
                <c:pt idx="1">
                  <c:v>College/Dept. Leadership</c:v>
                </c:pt>
                <c:pt idx="2">
                  <c:v>Workload</c:v>
                </c:pt>
                <c:pt idx="3">
                  <c:v>Personal Contribution</c:v>
                </c:pt>
                <c:pt idx="4">
                  <c:v>Work/Life Balance</c:v>
                </c:pt>
                <c:pt idx="5">
                  <c:v>Reputation</c:v>
                </c:pt>
                <c:pt idx="6">
                  <c:v>Employee Treatment</c:v>
                </c:pt>
                <c:pt idx="7">
                  <c:v>Population Served</c:v>
                </c:pt>
                <c:pt idx="8">
                  <c:v>Location</c:v>
                </c:pt>
                <c:pt idx="9">
                  <c:v>Support</c:v>
                </c:pt>
                <c:pt idx="10">
                  <c:v>Professional Development</c:v>
                </c:pt>
                <c:pt idx="11">
                  <c:v>Job Characteristics</c:v>
                </c:pt>
                <c:pt idx="12">
                  <c:v>Culture/Climate</c:v>
                </c:pt>
                <c:pt idx="13">
                  <c:v>Compensation and Benefits</c:v>
                </c:pt>
                <c:pt idx="14">
                  <c:v>Colleagues</c:v>
                </c:pt>
              </c:strCache>
            </c:strRef>
          </c:cat>
          <c:val>
            <c:numRef>
              <c:f>'M1-M2 CHART'!$B$3:$B$17</c:f>
              <c:numCache>
                <c:formatCode>General</c:formatCode>
                <c:ptCount val="15"/>
                <c:pt idx="0">
                  <c:v>206</c:v>
                </c:pt>
                <c:pt idx="1">
                  <c:v>215</c:v>
                </c:pt>
                <c:pt idx="2">
                  <c:v>230</c:v>
                </c:pt>
                <c:pt idx="3">
                  <c:v>232</c:v>
                </c:pt>
                <c:pt idx="4">
                  <c:v>253</c:v>
                </c:pt>
                <c:pt idx="5">
                  <c:v>256</c:v>
                </c:pt>
                <c:pt idx="6">
                  <c:v>275</c:v>
                </c:pt>
                <c:pt idx="7">
                  <c:v>297</c:v>
                </c:pt>
                <c:pt idx="8">
                  <c:v>319</c:v>
                </c:pt>
                <c:pt idx="9">
                  <c:v>343</c:v>
                </c:pt>
                <c:pt idx="10">
                  <c:v>410</c:v>
                </c:pt>
                <c:pt idx="11">
                  <c:v>425</c:v>
                </c:pt>
                <c:pt idx="12">
                  <c:v>455</c:v>
                </c:pt>
                <c:pt idx="13">
                  <c:v>462</c:v>
                </c:pt>
                <c:pt idx="14">
                  <c:v>731</c:v>
                </c:pt>
              </c:numCache>
            </c:numRef>
          </c:val>
        </c:ser>
        <c:dLbls>
          <c:showLegendKey val="0"/>
          <c:showVal val="0"/>
          <c:showCatName val="0"/>
          <c:showSerName val="0"/>
          <c:showPercent val="0"/>
          <c:showBubbleSize val="0"/>
        </c:dLbls>
        <c:gapWidth val="30"/>
        <c:axId val="339735104"/>
        <c:axId val="339735664"/>
      </c:barChart>
      <c:catAx>
        <c:axId val="339735104"/>
        <c:scaling>
          <c:orientation val="minMax"/>
        </c:scaling>
        <c:delete val="0"/>
        <c:axPos val="l"/>
        <c:numFmt formatCode="General" sourceLinked="0"/>
        <c:majorTickMark val="out"/>
        <c:minorTickMark val="none"/>
        <c:tickLblPos val="nextTo"/>
        <c:txPr>
          <a:bodyPr/>
          <a:lstStyle/>
          <a:p>
            <a:pPr>
              <a:defRPr sz="900" b="1"/>
            </a:pPr>
            <a:endParaRPr lang="en-US"/>
          </a:p>
        </c:txPr>
        <c:crossAx val="339735664"/>
        <c:crosses val="autoZero"/>
        <c:auto val="1"/>
        <c:lblAlgn val="ctr"/>
        <c:lblOffset val="100"/>
        <c:noMultiLvlLbl val="0"/>
      </c:catAx>
      <c:valAx>
        <c:axId val="339735664"/>
        <c:scaling>
          <c:orientation val="minMax"/>
        </c:scaling>
        <c:delete val="1"/>
        <c:axPos val="b"/>
        <c:majorGridlines>
          <c:spPr>
            <a:ln>
              <a:noFill/>
            </a:ln>
          </c:spPr>
        </c:majorGridlines>
        <c:numFmt formatCode="General" sourceLinked="1"/>
        <c:majorTickMark val="out"/>
        <c:minorTickMark val="none"/>
        <c:tickLblPos val="nextTo"/>
        <c:crossAx val="339735104"/>
        <c:crosses val="autoZero"/>
        <c:crossBetween val="between"/>
      </c:valAx>
    </c:plotArea>
    <c:plotVisOnly val="1"/>
    <c:dispBlanksAs val="gap"/>
    <c:showDLblsOverMax val="0"/>
  </c:chart>
  <c:spPr>
    <a:noFill/>
    <a:ln>
      <a:noFill/>
    </a:ln>
  </c:sp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2"/>
    </mc:Choice>
    <mc:Fallback>
      <c:style val="1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tx>
            <c:strRef>
              <c:f>'[Chart 2 in Microsoft PowerPoint]f1-2'!$C$9</c:f>
              <c:strCache>
                <c:ptCount val="1"/>
                <c:pt idx="0">
                  <c:v>Very closely</c:v>
                </c:pt>
              </c:strCache>
            </c:strRef>
          </c:tx>
          <c:invertIfNegative val="0"/>
          <c:dPt>
            <c:idx val="1"/>
            <c:invertIfNegative val="0"/>
            <c:bubble3D val="0"/>
            <c:spPr>
              <a:solidFill>
                <a:schemeClr val="bg1">
                  <a:lumMod val="50000"/>
                </a:schemeClr>
              </a:solidFill>
            </c:spPr>
          </c:dPt>
          <c:dPt>
            <c:idx val="3"/>
            <c:invertIfNegative val="0"/>
            <c:bubble3D val="0"/>
          </c:dPt>
          <c:dPt>
            <c:idx val="5"/>
            <c:invertIfNegative val="0"/>
            <c:bubble3D val="0"/>
          </c:dPt>
          <c:dPt>
            <c:idx val="7"/>
            <c:invertIfNegative val="0"/>
            <c:bubble3D val="0"/>
          </c:dPt>
          <c:dPt>
            <c:idx val="9"/>
            <c:invertIfNegative val="0"/>
            <c:bubble3D val="0"/>
          </c:dPt>
          <c:dLbls>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 2 in Microsoft PowerPoint]f1-2'!$D$8:$E$8</c:f>
              <c:strCache>
                <c:ptCount val="2"/>
                <c:pt idx="0">
                  <c:v>SPA</c:v>
                </c:pt>
                <c:pt idx="1">
                  <c:v>EPA</c:v>
                </c:pt>
              </c:strCache>
            </c:strRef>
          </c:cat>
          <c:val>
            <c:numRef>
              <c:f>'[Chart 2 in Microsoft PowerPoint]f1-2'!$D$9:$E$9</c:f>
              <c:numCache>
                <c:formatCode>0%</c:formatCode>
                <c:ptCount val="2"/>
                <c:pt idx="0">
                  <c:v>0.52</c:v>
                </c:pt>
                <c:pt idx="1">
                  <c:v>0.47</c:v>
                </c:pt>
              </c:numCache>
            </c:numRef>
          </c:val>
        </c:ser>
        <c:ser>
          <c:idx val="1"/>
          <c:order val="1"/>
          <c:tx>
            <c:strRef>
              <c:f>'[Chart 2 in Microsoft PowerPoint]f1-2'!$C$10</c:f>
              <c:strCache>
                <c:ptCount val="1"/>
                <c:pt idx="0">
                  <c:v>Fairly closely</c:v>
                </c:pt>
              </c:strCache>
            </c:strRef>
          </c:tx>
          <c:invertIfNegative val="0"/>
          <c:dPt>
            <c:idx val="1"/>
            <c:invertIfNegative val="0"/>
            <c:bubble3D val="0"/>
            <c:spPr>
              <a:solidFill>
                <a:schemeClr val="bg1">
                  <a:lumMod val="65000"/>
                </a:schemeClr>
              </a:solidFill>
            </c:spPr>
          </c:dPt>
          <c:dPt>
            <c:idx val="3"/>
            <c:invertIfNegative val="0"/>
            <c:bubble3D val="0"/>
          </c:dPt>
          <c:dPt>
            <c:idx val="5"/>
            <c:invertIfNegative val="0"/>
            <c:bubble3D val="0"/>
          </c:dPt>
          <c:dPt>
            <c:idx val="7"/>
            <c:invertIfNegative val="0"/>
            <c:bubble3D val="0"/>
          </c:dPt>
          <c:dPt>
            <c:idx val="9"/>
            <c:invertIfNegative val="0"/>
            <c:bubble3D val="0"/>
          </c:dPt>
          <c:dLbls>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 2 in Microsoft PowerPoint]f1-2'!$D$8:$E$8</c:f>
              <c:strCache>
                <c:ptCount val="2"/>
                <c:pt idx="0">
                  <c:v>SPA</c:v>
                </c:pt>
                <c:pt idx="1">
                  <c:v>EPA</c:v>
                </c:pt>
              </c:strCache>
            </c:strRef>
          </c:cat>
          <c:val>
            <c:numRef>
              <c:f>'[Chart 2 in Microsoft PowerPoint]f1-2'!$D$10:$E$10</c:f>
              <c:numCache>
                <c:formatCode>0%</c:formatCode>
                <c:ptCount val="2"/>
                <c:pt idx="0">
                  <c:v>0.4</c:v>
                </c:pt>
                <c:pt idx="1">
                  <c:v>0.45</c:v>
                </c:pt>
              </c:numCache>
            </c:numRef>
          </c:val>
        </c:ser>
        <c:ser>
          <c:idx val="2"/>
          <c:order val="2"/>
          <c:tx>
            <c:strRef>
              <c:f>'[Chart 2 in Microsoft PowerPoint]f1-2'!$C$11</c:f>
              <c:strCache>
                <c:ptCount val="1"/>
                <c:pt idx="0">
                  <c:v>Not very closey</c:v>
                </c:pt>
              </c:strCache>
            </c:strRef>
          </c:tx>
          <c:invertIfNegative val="0"/>
          <c:dPt>
            <c:idx val="1"/>
            <c:invertIfNegative val="0"/>
            <c:bubble3D val="0"/>
            <c:spPr>
              <a:solidFill>
                <a:schemeClr val="bg1">
                  <a:lumMod val="75000"/>
                </a:schemeClr>
              </a:solidFill>
            </c:spPr>
          </c:dPt>
          <c:dLbls>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 2 in Microsoft PowerPoint]f1-2'!$D$8:$E$8</c:f>
              <c:strCache>
                <c:ptCount val="2"/>
                <c:pt idx="0">
                  <c:v>SPA</c:v>
                </c:pt>
                <c:pt idx="1">
                  <c:v>EPA</c:v>
                </c:pt>
              </c:strCache>
            </c:strRef>
          </c:cat>
          <c:val>
            <c:numRef>
              <c:f>'[Chart 2 in Microsoft PowerPoint]f1-2'!$D$11:$E$11</c:f>
              <c:numCache>
                <c:formatCode>0%</c:formatCode>
                <c:ptCount val="2"/>
                <c:pt idx="0">
                  <c:v>7.0000000000000007E-2</c:v>
                </c:pt>
                <c:pt idx="1">
                  <c:v>7.0000000000000007E-2</c:v>
                </c:pt>
              </c:numCache>
            </c:numRef>
          </c:val>
        </c:ser>
        <c:ser>
          <c:idx val="3"/>
          <c:order val="3"/>
          <c:tx>
            <c:strRef>
              <c:f>'[Chart 2 in Microsoft PowerPoint]f1-2'!$C$12</c:f>
              <c:strCache>
                <c:ptCount val="1"/>
                <c:pt idx="0">
                  <c:v>Not at all</c:v>
                </c:pt>
              </c:strCache>
            </c:strRef>
          </c:tx>
          <c:invertIfNegative val="0"/>
          <c:dPt>
            <c:idx val="1"/>
            <c:invertIfNegative val="0"/>
            <c:bubble3D val="0"/>
            <c:spPr>
              <a:solidFill>
                <a:schemeClr val="bg1">
                  <a:lumMod val="85000"/>
                </a:schemeClr>
              </a:solidFill>
            </c:spPr>
          </c:dPt>
          <c:dLbls>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 2 in Microsoft PowerPoint]f1-2'!$D$8:$E$8</c:f>
              <c:strCache>
                <c:ptCount val="2"/>
                <c:pt idx="0">
                  <c:v>SPA</c:v>
                </c:pt>
                <c:pt idx="1">
                  <c:v>EPA</c:v>
                </c:pt>
              </c:strCache>
            </c:strRef>
          </c:cat>
          <c:val>
            <c:numRef>
              <c:f>'[Chart 2 in Microsoft PowerPoint]f1-2'!$D$12:$E$12</c:f>
              <c:numCache>
                <c:formatCode>0%</c:formatCode>
                <c:ptCount val="2"/>
                <c:pt idx="0">
                  <c:v>0.01</c:v>
                </c:pt>
                <c:pt idx="1">
                  <c:v>0.01</c:v>
                </c:pt>
              </c:numCache>
            </c:numRef>
          </c:val>
        </c:ser>
        <c:dLbls>
          <c:showLegendKey val="0"/>
          <c:showVal val="0"/>
          <c:showCatName val="0"/>
          <c:showSerName val="0"/>
          <c:showPercent val="0"/>
          <c:showBubbleSize val="0"/>
        </c:dLbls>
        <c:gapWidth val="30"/>
        <c:overlap val="100"/>
        <c:axId val="339890448"/>
        <c:axId val="339891008"/>
      </c:barChart>
      <c:catAx>
        <c:axId val="339890448"/>
        <c:scaling>
          <c:orientation val="minMax"/>
        </c:scaling>
        <c:delete val="0"/>
        <c:axPos val="b"/>
        <c:numFmt formatCode="General" sourceLinked="0"/>
        <c:majorTickMark val="out"/>
        <c:minorTickMark val="none"/>
        <c:tickLblPos val="nextTo"/>
        <c:txPr>
          <a:bodyPr/>
          <a:lstStyle/>
          <a:p>
            <a:pPr>
              <a:defRPr sz="1200" b="1"/>
            </a:pPr>
            <a:endParaRPr lang="en-US"/>
          </a:p>
        </c:txPr>
        <c:crossAx val="339891008"/>
        <c:crosses val="autoZero"/>
        <c:auto val="1"/>
        <c:lblAlgn val="ctr"/>
        <c:lblOffset val="100"/>
        <c:noMultiLvlLbl val="0"/>
      </c:catAx>
      <c:valAx>
        <c:axId val="339891008"/>
        <c:scaling>
          <c:orientation val="minMax"/>
          <c:max val="1"/>
        </c:scaling>
        <c:delete val="0"/>
        <c:axPos val="l"/>
        <c:majorGridlines/>
        <c:numFmt formatCode="0%" sourceLinked="1"/>
        <c:majorTickMark val="out"/>
        <c:minorTickMark val="none"/>
        <c:tickLblPos val="nextTo"/>
        <c:crossAx val="339890448"/>
        <c:crosses val="autoZero"/>
        <c:crossBetween val="between"/>
        <c:majorUnit val="0.1"/>
      </c:valAx>
    </c:plotArea>
    <c:legend>
      <c:legendPos val="r"/>
      <c:overlay val="0"/>
      <c:txPr>
        <a:bodyPr/>
        <a:lstStyle/>
        <a:p>
          <a:pPr>
            <a:defRPr sz="1200" b="1"/>
          </a:pPr>
          <a:endParaRPr lang="en-US"/>
        </a:p>
      </c:txPr>
    </c:legend>
    <c:plotVisOnly val="1"/>
    <c:dispBlanksAs val="gap"/>
    <c:showDLblsOverMax val="0"/>
  </c:chart>
  <c:spPr>
    <a:ln>
      <a:noFill/>
    </a:ln>
  </c:sp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2"/>
    </mc:Choice>
    <mc:Fallback>
      <c:style val="12"/>
    </mc:Fallback>
  </mc:AlternateContent>
  <c:clrMapOvr bg1="lt1" tx1="dk1" bg2="lt2" tx2="dk2" accent1="accent1" accent2="accent2" accent3="accent3" accent4="accent4" accent5="accent5" accent6="accent6" hlink="hlink" folHlink="folHlink"/>
  <c:chart>
    <c:autoTitleDeleted val="0"/>
    <c:plotArea>
      <c:layout/>
      <c:barChart>
        <c:barDir val="bar"/>
        <c:grouping val="stacked"/>
        <c:varyColors val="0"/>
        <c:ser>
          <c:idx val="0"/>
          <c:order val="0"/>
          <c:tx>
            <c:strRef>
              <c:f>tasks!$E$31</c:f>
              <c:strCache>
                <c:ptCount val="1"/>
                <c:pt idx="0">
                  <c:v>Very satisfied</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tasks!$C$32:$D$43</c:f>
              <c:multiLvlStrCache>
                <c:ptCount val="12"/>
                <c:lvl>
                  <c:pt idx="0">
                    <c:v>SPA</c:v>
                  </c:pt>
                  <c:pt idx="1">
                    <c:v>EPA</c:v>
                  </c:pt>
                  <c:pt idx="2">
                    <c:v>SPA</c:v>
                  </c:pt>
                  <c:pt idx="3">
                    <c:v>EPA</c:v>
                  </c:pt>
                  <c:pt idx="4">
                    <c:v>SPA</c:v>
                  </c:pt>
                  <c:pt idx="5">
                    <c:v>EPA</c:v>
                  </c:pt>
                  <c:pt idx="6">
                    <c:v>SPA</c:v>
                  </c:pt>
                  <c:pt idx="7">
                    <c:v>EPA</c:v>
                  </c:pt>
                  <c:pt idx="8">
                    <c:v>SPA</c:v>
                  </c:pt>
                  <c:pt idx="9">
                    <c:v>EPA</c:v>
                  </c:pt>
                  <c:pt idx="10">
                    <c:v>SPA</c:v>
                  </c:pt>
                  <c:pt idx="11">
                    <c:v>EPA</c:v>
                  </c:pt>
                </c:lvl>
                <c:lvl>
                  <c:pt idx="0">
                    <c:v>Sprvsr giving time for prof dev</c:v>
                  </c:pt>
                  <c:pt idx="2">
                    <c:v>Opps to improve skills in current job</c:v>
                  </c:pt>
                  <c:pt idx="4">
                    <c:v>Opps to broaden/ expand experience</c:v>
                  </c:pt>
                  <c:pt idx="6">
                    <c:v>Dept $ for prof dev</c:v>
                  </c:pt>
                  <c:pt idx="8">
                    <c:v>Opps to improve skills to get better job</c:v>
                  </c:pt>
                  <c:pt idx="10">
                    <c:v>Opps for leadership dev</c:v>
                  </c:pt>
                </c:lvl>
              </c:multiLvlStrCache>
            </c:multiLvlStrRef>
          </c:cat>
          <c:val>
            <c:numRef>
              <c:f>tasks!$E$32:$E$43</c:f>
              <c:numCache>
                <c:formatCode>0%</c:formatCode>
                <c:ptCount val="12"/>
                <c:pt idx="0">
                  <c:v>0.35</c:v>
                </c:pt>
                <c:pt idx="1">
                  <c:v>0.48</c:v>
                </c:pt>
                <c:pt idx="2">
                  <c:v>0.25</c:v>
                </c:pt>
                <c:pt idx="3">
                  <c:v>0.3</c:v>
                </c:pt>
                <c:pt idx="4">
                  <c:v>0.24</c:v>
                </c:pt>
                <c:pt idx="5">
                  <c:v>0.31</c:v>
                </c:pt>
                <c:pt idx="6">
                  <c:v>0.21</c:v>
                </c:pt>
                <c:pt idx="7">
                  <c:v>0.24</c:v>
                </c:pt>
                <c:pt idx="8">
                  <c:v>0.2</c:v>
                </c:pt>
                <c:pt idx="9">
                  <c:v>0.24</c:v>
                </c:pt>
                <c:pt idx="10">
                  <c:v>0.18</c:v>
                </c:pt>
                <c:pt idx="11">
                  <c:v>0.22</c:v>
                </c:pt>
              </c:numCache>
            </c:numRef>
          </c:val>
        </c:ser>
        <c:ser>
          <c:idx val="1"/>
          <c:order val="1"/>
          <c:tx>
            <c:strRef>
              <c:f>tasks!$F$31</c:f>
              <c:strCache>
                <c:ptCount val="1"/>
                <c:pt idx="0">
                  <c:v>Satisfied</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tasks!$C$32:$D$43</c:f>
              <c:multiLvlStrCache>
                <c:ptCount val="12"/>
                <c:lvl>
                  <c:pt idx="0">
                    <c:v>SPA</c:v>
                  </c:pt>
                  <c:pt idx="1">
                    <c:v>EPA</c:v>
                  </c:pt>
                  <c:pt idx="2">
                    <c:v>SPA</c:v>
                  </c:pt>
                  <c:pt idx="3">
                    <c:v>EPA</c:v>
                  </c:pt>
                  <c:pt idx="4">
                    <c:v>SPA</c:v>
                  </c:pt>
                  <c:pt idx="5">
                    <c:v>EPA</c:v>
                  </c:pt>
                  <c:pt idx="6">
                    <c:v>SPA</c:v>
                  </c:pt>
                  <c:pt idx="7">
                    <c:v>EPA</c:v>
                  </c:pt>
                  <c:pt idx="8">
                    <c:v>SPA</c:v>
                  </c:pt>
                  <c:pt idx="9">
                    <c:v>EPA</c:v>
                  </c:pt>
                  <c:pt idx="10">
                    <c:v>SPA</c:v>
                  </c:pt>
                  <c:pt idx="11">
                    <c:v>EPA</c:v>
                  </c:pt>
                </c:lvl>
                <c:lvl>
                  <c:pt idx="0">
                    <c:v>Sprvsr giving time for prof dev</c:v>
                  </c:pt>
                  <c:pt idx="2">
                    <c:v>Opps to improve skills in current job</c:v>
                  </c:pt>
                  <c:pt idx="4">
                    <c:v>Opps to broaden/ expand experience</c:v>
                  </c:pt>
                  <c:pt idx="6">
                    <c:v>Dept $ for prof dev</c:v>
                  </c:pt>
                  <c:pt idx="8">
                    <c:v>Opps to improve skills to get better job</c:v>
                  </c:pt>
                  <c:pt idx="10">
                    <c:v>Opps for leadership dev</c:v>
                  </c:pt>
                </c:lvl>
              </c:multiLvlStrCache>
            </c:multiLvlStrRef>
          </c:cat>
          <c:val>
            <c:numRef>
              <c:f>tasks!$F$32:$F$43</c:f>
              <c:numCache>
                <c:formatCode>0%</c:formatCode>
                <c:ptCount val="12"/>
                <c:pt idx="0">
                  <c:v>0.48</c:v>
                </c:pt>
                <c:pt idx="1">
                  <c:v>0.43</c:v>
                </c:pt>
                <c:pt idx="2">
                  <c:v>0.49</c:v>
                </c:pt>
                <c:pt idx="3">
                  <c:v>0.53</c:v>
                </c:pt>
                <c:pt idx="4">
                  <c:v>0.48</c:v>
                </c:pt>
                <c:pt idx="5">
                  <c:v>0.49</c:v>
                </c:pt>
                <c:pt idx="6">
                  <c:v>0.47</c:v>
                </c:pt>
                <c:pt idx="7">
                  <c:v>0.45</c:v>
                </c:pt>
                <c:pt idx="8">
                  <c:v>0.45</c:v>
                </c:pt>
                <c:pt idx="9">
                  <c:v>0.5</c:v>
                </c:pt>
                <c:pt idx="10">
                  <c:v>0.48</c:v>
                </c:pt>
                <c:pt idx="11">
                  <c:v>0.53</c:v>
                </c:pt>
              </c:numCache>
            </c:numRef>
          </c:val>
        </c:ser>
        <c:dLbls>
          <c:showLegendKey val="0"/>
          <c:showVal val="0"/>
          <c:showCatName val="0"/>
          <c:showSerName val="0"/>
          <c:showPercent val="0"/>
          <c:showBubbleSize val="0"/>
        </c:dLbls>
        <c:gapWidth val="30"/>
        <c:overlap val="100"/>
        <c:axId val="339893808"/>
        <c:axId val="339894368"/>
      </c:barChart>
      <c:catAx>
        <c:axId val="339893808"/>
        <c:scaling>
          <c:orientation val="minMax"/>
        </c:scaling>
        <c:delete val="0"/>
        <c:axPos val="l"/>
        <c:numFmt formatCode="General" sourceLinked="0"/>
        <c:majorTickMark val="out"/>
        <c:minorTickMark val="none"/>
        <c:tickLblPos val="nextTo"/>
        <c:txPr>
          <a:bodyPr rot="0" vert="horz"/>
          <a:lstStyle/>
          <a:p>
            <a:pPr>
              <a:defRPr/>
            </a:pPr>
            <a:endParaRPr lang="en-US"/>
          </a:p>
        </c:txPr>
        <c:crossAx val="339894368"/>
        <c:crosses val="autoZero"/>
        <c:auto val="1"/>
        <c:lblAlgn val="ctr"/>
        <c:lblOffset val="100"/>
        <c:noMultiLvlLbl val="0"/>
      </c:catAx>
      <c:valAx>
        <c:axId val="339894368"/>
        <c:scaling>
          <c:orientation val="minMax"/>
        </c:scaling>
        <c:delete val="0"/>
        <c:axPos val="b"/>
        <c:majorGridlines/>
        <c:numFmt formatCode="0%" sourceLinked="1"/>
        <c:majorTickMark val="out"/>
        <c:minorTickMark val="none"/>
        <c:tickLblPos val="nextTo"/>
        <c:crossAx val="339893808"/>
        <c:crosses val="autoZero"/>
        <c:crossBetween val="between"/>
      </c:valAx>
    </c:plotArea>
    <c:legend>
      <c:legendPos val="b"/>
      <c:overlay val="0"/>
    </c:legend>
    <c:plotVisOnly val="1"/>
    <c:dispBlanksAs val="gap"/>
    <c:showDLblsOverMax val="0"/>
  </c:chart>
  <c:spPr>
    <a:ln>
      <a:noFill/>
    </a:ln>
  </c:spPr>
  <c:txPr>
    <a:bodyPr/>
    <a:lstStyle/>
    <a:p>
      <a:pPr>
        <a:defRPr sz="1200" b="1"/>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2"/>
    </mc:Choice>
    <mc:Fallback>
      <c:style val="12"/>
    </mc:Fallback>
  </mc:AlternateContent>
  <c:clrMapOvr bg1="lt1" tx1="dk1" bg2="lt2" tx2="dk2" accent1="accent1" accent2="accent2" accent3="accent3" accent4="accent4" accent5="accent5" accent6="accent6" hlink="hlink" folHlink="folHlink"/>
  <c:chart>
    <c:autoTitleDeleted val="0"/>
    <c:plotArea>
      <c:layout/>
      <c:barChart>
        <c:barDir val="bar"/>
        <c:grouping val="percentStacked"/>
        <c:varyColors val="0"/>
        <c:ser>
          <c:idx val="0"/>
          <c:order val="0"/>
          <c:tx>
            <c:strRef>
              <c:f>'section H perf rev'!$C$40</c:f>
              <c:strCache>
                <c:ptCount val="1"/>
                <c:pt idx="0">
                  <c:v>Strongly agree</c:v>
                </c:pt>
              </c:strCache>
            </c:strRef>
          </c:tx>
          <c:invertIfNegative val="0"/>
          <c:dLbls>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'section H perf rev'!$B$41:$B$47</c:f>
              <c:strCache>
                <c:ptCount val="7"/>
                <c:pt idx="0">
                  <c:v>Helpful to career planning</c:v>
                </c:pt>
                <c:pt idx="1">
                  <c:v>Reflect how well think are doing</c:v>
                </c:pt>
                <c:pt idx="2">
                  <c:v>Help identify areas to improve</c:v>
                </c:pt>
                <c:pt idx="3">
                  <c:v>Help identify what have done well</c:v>
                </c:pt>
                <c:pt idx="4">
                  <c:v>Provided in a timely fashion</c:v>
                </c:pt>
                <c:pt idx="5">
                  <c:v>Based on job description/work plan</c:v>
                </c:pt>
                <c:pt idx="6">
                  <c:v>Helpful to career development</c:v>
                </c:pt>
              </c:strCache>
            </c:strRef>
          </c:cat>
          <c:val>
            <c:numRef>
              <c:f>'section H perf rev'!$C$41:$C$47</c:f>
              <c:numCache>
                <c:formatCode>0%</c:formatCode>
                <c:ptCount val="7"/>
                <c:pt idx="0">
                  <c:v>0.127</c:v>
                </c:pt>
                <c:pt idx="1">
                  <c:v>0.21</c:v>
                </c:pt>
                <c:pt idx="2">
                  <c:v>0.218</c:v>
                </c:pt>
                <c:pt idx="3">
                  <c:v>0.253</c:v>
                </c:pt>
                <c:pt idx="4">
                  <c:v>0.26</c:v>
                </c:pt>
                <c:pt idx="5">
                  <c:v>0.26500000000000001</c:v>
                </c:pt>
                <c:pt idx="6">
                  <c:v>0.26500000000000001</c:v>
                </c:pt>
              </c:numCache>
            </c:numRef>
          </c:val>
        </c:ser>
        <c:ser>
          <c:idx val="1"/>
          <c:order val="1"/>
          <c:tx>
            <c:strRef>
              <c:f>'section H perf rev'!$D$40</c:f>
              <c:strCache>
                <c:ptCount val="1"/>
                <c:pt idx="0">
                  <c:v>Agree</c:v>
                </c:pt>
              </c:strCache>
            </c:strRef>
          </c:tx>
          <c:invertIfNegative val="0"/>
          <c:dLbls>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'section H perf rev'!$B$41:$B$47</c:f>
              <c:strCache>
                <c:ptCount val="7"/>
                <c:pt idx="0">
                  <c:v>Helpful to career planning</c:v>
                </c:pt>
                <c:pt idx="1">
                  <c:v>Reflect how well think are doing</c:v>
                </c:pt>
                <c:pt idx="2">
                  <c:v>Help identify areas to improve</c:v>
                </c:pt>
                <c:pt idx="3">
                  <c:v>Help identify what have done well</c:v>
                </c:pt>
                <c:pt idx="4">
                  <c:v>Provided in a timely fashion</c:v>
                </c:pt>
                <c:pt idx="5">
                  <c:v>Based on job description/work plan</c:v>
                </c:pt>
                <c:pt idx="6">
                  <c:v>Helpful to career development</c:v>
                </c:pt>
              </c:strCache>
            </c:strRef>
          </c:cat>
          <c:val>
            <c:numRef>
              <c:f>'section H perf rev'!$D$41:$D$47</c:f>
              <c:numCache>
                <c:formatCode>0%</c:formatCode>
                <c:ptCount val="7"/>
                <c:pt idx="0">
                  <c:v>0.434</c:v>
                </c:pt>
                <c:pt idx="1">
                  <c:v>0.57699999999999996</c:v>
                </c:pt>
                <c:pt idx="2">
                  <c:v>0.61799999999999999</c:v>
                </c:pt>
                <c:pt idx="3">
                  <c:v>0.58699999999999997</c:v>
                </c:pt>
                <c:pt idx="4">
                  <c:v>0.58199999999999996</c:v>
                </c:pt>
                <c:pt idx="5">
                  <c:v>0.60099999999999998</c:v>
                </c:pt>
                <c:pt idx="6">
                  <c:v>0.60099999999999998</c:v>
                </c:pt>
              </c:numCache>
            </c:numRef>
          </c:val>
        </c:ser>
        <c:ser>
          <c:idx val="2"/>
          <c:order val="2"/>
          <c:tx>
            <c:strRef>
              <c:f>'section H perf rev'!$E$40</c:f>
              <c:strCache>
                <c:ptCount val="1"/>
                <c:pt idx="0">
                  <c:v>Disagree</c:v>
                </c:pt>
              </c:strCache>
            </c:strRef>
          </c:tx>
          <c:invertIfNegative val="0"/>
          <c:dLbls>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'section H perf rev'!$B$41:$B$47</c:f>
              <c:strCache>
                <c:ptCount val="7"/>
                <c:pt idx="0">
                  <c:v>Helpful to career planning</c:v>
                </c:pt>
                <c:pt idx="1">
                  <c:v>Reflect how well think are doing</c:v>
                </c:pt>
                <c:pt idx="2">
                  <c:v>Help identify areas to improve</c:v>
                </c:pt>
                <c:pt idx="3">
                  <c:v>Help identify what have done well</c:v>
                </c:pt>
                <c:pt idx="4">
                  <c:v>Provided in a timely fashion</c:v>
                </c:pt>
                <c:pt idx="5">
                  <c:v>Based on job description/work plan</c:v>
                </c:pt>
                <c:pt idx="6">
                  <c:v>Helpful to career development</c:v>
                </c:pt>
              </c:strCache>
            </c:strRef>
          </c:cat>
          <c:val>
            <c:numRef>
              <c:f>'section H perf rev'!$E$41:$E$47</c:f>
              <c:numCache>
                <c:formatCode>0%</c:formatCode>
                <c:ptCount val="7"/>
                <c:pt idx="0">
                  <c:v>0.35799999999999998</c:v>
                </c:pt>
                <c:pt idx="1">
                  <c:v>0.18</c:v>
                </c:pt>
                <c:pt idx="2">
                  <c:v>0.13700000000000001</c:v>
                </c:pt>
                <c:pt idx="3">
                  <c:v>0.125</c:v>
                </c:pt>
                <c:pt idx="4">
                  <c:v>0.114</c:v>
                </c:pt>
                <c:pt idx="5">
                  <c:v>0.11</c:v>
                </c:pt>
                <c:pt idx="6">
                  <c:v>0.11</c:v>
                </c:pt>
              </c:numCache>
            </c:numRef>
          </c:val>
        </c:ser>
        <c:ser>
          <c:idx val="3"/>
          <c:order val="3"/>
          <c:tx>
            <c:strRef>
              <c:f>'section H perf rev'!$F$40</c:f>
              <c:strCache>
                <c:ptCount val="1"/>
                <c:pt idx="0">
                  <c:v>Strongly disagree</c:v>
                </c:pt>
              </c:strCache>
            </c:strRef>
          </c:tx>
          <c:invertIfNegative val="0"/>
          <c:dLbls>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'section H perf rev'!$B$41:$B$47</c:f>
              <c:strCache>
                <c:ptCount val="7"/>
                <c:pt idx="0">
                  <c:v>Helpful to career planning</c:v>
                </c:pt>
                <c:pt idx="1">
                  <c:v>Reflect how well think are doing</c:v>
                </c:pt>
                <c:pt idx="2">
                  <c:v>Help identify areas to improve</c:v>
                </c:pt>
                <c:pt idx="3">
                  <c:v>Help identify what have done well</c:v>
                </c:pt>
                <c:pt idx="4">
                  <c:v>Provided in a timely fashion</c:v>
                </c:pt>
                <c:pt idx="5">
                  <c:v>Based on job description/work plan</c:v>
                </c:pt>
                <c:pt idx="6">
                  <c:v>Helpful to career development</c:v>
                </c:pt>
              </c:strCache>
            </c:strRef>
          </c:cat>
          <c:val>
            <c:numRef>
              <c:f>'section H perf rev'!$F$41:$F$47</c:f>
              <c:numCache>
                <c:formatCode>0%</c:formatCode>
                <c:ptCount val="7"/>
                <c:pt idx="0">
                  <c:v>0.08</c:v>
                </c:pt>
                <c:pt idx="1">
                  <c:v>3.4000000000000002E-2</c:v>
                </c:pt>
                <c:pt idx="2">
                  <c:v>2.7E-2</c:v>
                </c:pt>
                <c:pt idx="3">
                  <c:v>3.5000000000000003E-2</c:v>
                </c:pt>
                <c:pt idx="4">
                  <c:v>4.4999999999999998E-2</c:v>
                </c:pt>
                <c:pt idx="5">
                  <c:v>2.4E-2</c:v>
                </c:pt>
                <c:pt idx="6">
                  <c:v>2.4E-2</c:v>
                </c:pt>
              </c:numCache>
            </c:numRef>
          </c:val>
        </c:ser>
        <c:dLbls>
          <c:showLegendKey val="0"/>
          <c:showVal val="0"/>
          <c:showCatName val="0"/>
          <c:showSerName val="0"/>
          <c:showPercent val="0"/>
          <c:showBubbleSize val="0"/>
        </c:dLbls>
        <c:gapWidth val="30"/>
        <c:overlap val="100"/>
        <c:axId val="340582160"/>
        <c:axId val="340582720"/>
      </c:barChart>
      <c:catAx>
        <c:axId val="340582160"/>
        <c:scaling>
          <c:orientation val="minMax"/>
        </c:scaling>
        <c:delete val="0"/>
        <c:axPos val="l"/>
        <c:numFmt formatCode="General" sourceLinked="0"/>
        <c:majorTickMark val="out"/>
        <c:minorTickMark val="none"/>
        <c:tickLblPos val="nextTo"/>
        <c:txPr>
          <a:bodyPr/>
          <a:lstStyle/>
          <a:p>
            <a:pPr>
              <a:defRPr sz="1200" b="1"/>
            </a:pPr>
            <a:endParaRPr lang="en-US"/>
          </a:p>
        </c:txPr>
        <c:crossAx val="340582720"/>
        <c:crosses val="autoZero"/>
        <c:auto val="1"/>
        <c:lblAlgn val="ctr"/>
        <c:lblOffset val="100"/>
        <c:noMultiLvlLbl val="0"/>
      </c:catAx>
      <c:valAx>
        <c:axId val="340582720"/>
        <c:scaling>
          <c:orientation val="minMax"/>
        </c:scaling>
        <c:delete val="0"/>
        <c:axPos val="b"/>
        <c:majorGridlines/>
        <c:numFmt formatCode="0%" sourceLinked="1"/>
        <c:majorTickMark val="out"/>
        <c:minorTickMark val="none"/>
        <c:tickLblPos val="nextTo"/>
        <c:crossAx val="340582160"/>
        <c:crosses val="autoZero"/>
        <c:crossBetween val="between"/>
      </c:valAx>
    </c:plotArea>
    <c:legend>
      <c:legendPos val="b"/>
      <c:layout>
        <c:manualLayout>
          <c:xMode val="edge"/>
          <c:yMode val="edge"/>
          <c:x val="0.28811949164249206"/>
          <c:y val="0.88934018664333603"/>
          <c:w val="0.71188047334167248"/>
          <c:h val="7.8444917144730938E-2"/>
        </c:manualLayout>
      </c:layout>
      <c:overlay val="0"/>
      <c:txPr>
        <a:bodyPr/>
        <a:lstStyle/>
        <a:p>
          <a:pPr>
            <a:defRPr sz="1200" b="1"/>
          </a:pPr>
          <a:endParaRPr lang="en-US"/>
        </a:p>
      </c:txPr>
    </c:legend>
    <c:plotVisOnly val="1"/>
    <c:dispBlanksAs val="gap"/>
    <c:showDLblsOverMax val="0"/>
  </c:chart>
  <c:spPr>
    <a:ln>
      <a:noFill/>
    </a:ln>
  </c:sp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2"/>
    </mc:Choice>
    <mc:Fallback>
      <c:style val="12"/>
    </mc:Fallback>
  </mc:AlternateContent>
  <c:clrMapOvr bg1="lt1" tx1="dk1" bg2="lt2" tx2="dk2" accent1="accent1" accent2="accent2" accent3="accent3" accent4="accent4" accent5="accent5" accent6="accent6" hlink="hlink" folHlink="folHlink"/>
  <c:chart>
    <c:autoTitleDeleted val="0"/>
    <c:plotArea>
      <c:layout/>
      <c:barChart>
        <c:barDir val="bar"/>
        <c:grouping val="percentStacked"/>
        <c:varyColors val="0"/>
        <c:ser>
          <c:idx val="0"/>
          <c:order val="0"/>
          <c:tx>
            <c:strRef>
              <c:f>'[Chart in Microsoft PowerPoint]section H perf rev'!$C$68</c:f>
              <c:strCache>
                <c:ptCount val="1"/>
                <c:pt idx="0">
                  <c:v>Strongly agree</c:v>
                </c:pt>
              </c:strCache>
            </c:strRef>
          </c:tx>
          <c:invertIfNegative val="0"/>
          <c:dLbls>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 in Microsoft PowerPoint]section H perf rev'!$B$69:$B$76</c:f>
              <c:strCache>
                <c:ptCount val="8"/>
                <c:pt idx="0">
                  <c:v>Helpful to career planning</c:v>
                </c:pt>
                <c:pt idx="1">
                  <c:v>Helpful to career development</c:v>
                </c:pt>
                <c:pt idx="2">
                  <c:v>Help identify areas to improve</c:v>
                </c:pt>
                <c:pt idx="3">
                  <c:v>Based on agreed upon objectives</c:v>
                </c:pt>
                <c:pt idx="4">
                  <c:v>Reflect how well think are doing</c:v>
                </c:pt>
                <c:pt idx="5">
                  <c:v>Provided in a timely fashion</c:v>
                </c:pt>
                <c:pt idx="6">
                  <c:v>Help identify what have done well</c:v>
                </c:pt>
                <c:pt idx="7">
                  <c:v>Based on job description/work plan</c:v>
                </c:pt>
              </c:strCache>
            </c:strRef>
          </c:cat>
          <c:val>
            <c:numRef>
              <c:f>'[Chart in Microsoft PowerPoint]section H perf rev'!$C$69:$C$76</c:f>
              <c:numCache>
                <c:formatCode>0%</c:formatCode>
                <c:ptCount val="8"/>
                <c:pt idx="0">
                  <c:v>0.16</c:v>
                </c:pt>
                <c:pt idx="1">
                  <c:v>0.18</c:v>
                </c:pt>
                <c:pt idx="2">
                  <c:v>0.23</c:v>
                </c:pt>
                <c:pt idx="3">
                  <c:v>0.25</c:v>
                </c:pt>
                <c:pt idx="4">
                  <c:v>0.26</c:v>
                </c:pt>
                <c:pt idx="5">
                  <c:v>0.27</c:v>
                </c:pt>
                <c:pt idx="6">
                  <c:v>0.3</c:v>
                </c:pt>
                <c:pt idx="7">
                  <c:v>0.33</c:v>
                </c:pt>
              </c:numCache>
            </c:numRef>
          </c:val>
        </c:ser>
        <c:ser>
          <c:idx val="1"/>
          <c:order val="1"/>
          <c:tx>
            <c:strRef>
              <c:f>'[Chart in Microsoft PowerPoint]section H perf rev'!$D$68</c:f>
              <c:strCache>
                <c:ptCount val="1"/>
                <c:pt idx="0">
                  <c:v>Agree</c:v>
                </c:pt>
              </c:strCache>
            </c:strRef>
          </c:tx>
          <c:invertIfNegative val="0"/>
          <c:dLbls>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 in Microsoft PowerPoint]section H perf rev'!$B$69:$B$76</c:f>
              <c:strCache>
                <c:ptCount val="8"/>
                <c:pt idx="0">
                  <c:v>Helpful to career planning</c:v>
                </c:pt>
                <c:pt idx="1">
                  <c:v>Helpful to career development</c:v>
                </c:pt>
                <c:pt idx="2">
                  <c:v>Help identify areas to improve</c:v>
                </c:pt>
                <c:pt idx="3">
                  <c:v>Based on agreed upon objectives</c:v>
                </c:pt>
                <c:pt idx="4">
                  <c:v>Reflect how well think are doing</c:v>
                </c:pt>
                <c:pt idx="5">
                  <c:v>Provided in a timely fashion</c:v>
                </c:pt>
                <c:pt idx="6">
                  <c:v>Help identify what have done well</c:v>
                </c:pt>
                <c:pt idx="7">
                  <c:v>Based on job description/work plan</c:v>
                </c:pt>
              </c:strCache>
            </c:strRef>
          </c:cat>
          <c:val>
            <c:numRef>
              <c:f>'[Chart in Microsoft PowerPoint]section H perf rev'!$D$69:$D$76</c:f>
              <c:numCache>
                <c:formatCode>0%</c:formatCode>
                <c:ptCount val="8"/>
                <c:pt idx="0">
                  <c:v>0.42</c:v>
                </c:pt>
                <c:pt idx="1">
                  <c:v>0.45</c:v>
                </c:pt>
                <c:pt idx="2">
                  <c:v>0.56999999999999995</c:v>
                </c:pt>
                <c:pt idx="3">
                  <c:v>0.59</c:v>
                </c:pt>
                <c:pt idx="4">
                  <c:v>0.56999999999999995</c:v>
                </c:pt>
                <c:pt idx="5">
                  <c:v>0.56000000000000005</c:v>
                </c:pt>
                <c:pt idx="6">
                  <c:v>0.56000000000000005</c:v>
                </c:pt>
                <c:pt idx="7">
                  <c:v>0.55000000000000004</c:v>
                </c:pt>
              </c:numCache>
            </c:numRef>
          </c:val>
        </c:ser>
        <c:ser>
          <c:idx val="2"/>
          <c:order val="2"/>
          <c:tx>
            <c:strRef>
              <c:f>'[Chart in Microsoft PowerPoint]section H perf rev'!$E$68</c:f>
              <c:strCache>
                <c:ptCount val="1"/>
                <c:pt idx="0">
                  <c:v>Disagree</c:v>
                </c:pt>
              </c:strCache>
            </c:strRef>
          </c:tx>
          <c:invertIfNegative val="0"/>
          <c:dLbls>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 in Microsoft PowerPoint]section H perf rev'!$B$69:$B$76</c:f>
              <c:strCache>
                <c:ptCount val="8"/>
                <c:pt idx="0">
                  <c:v>Helpful to career planning</c:v>
                </c:pt>
                <c:pt idx="1">
                  <c:v>Helpful to career development</c:v>
                </c:pt>
                <c:pt idx="2">
                  <c:v>Help identify areas to improve</c:v>
                </c:pt>
                <c:pt idx="3">
                  <c:v>Based on agreed upon objectives</c:v>
                </c:pt>
                <c:pt idx="4">
                  <c:v>Reflect how well think are doing</c:v>
                </c:pt>
                <c:pt idx="5">
                  <c:v>Provided in a timely fashion</c:v>
                </c:pt>
                <c:pt idx="6">
                  <c:v>Help identify what have done well</c:v>
                </c:pt>
                <c:pt idx="7">
                  <c:v>Based on job description/work plan</c:v>
                </c:pt>
              </c:strCache>
            </c:strRef>
          </c:cat>
          <c:val>
            <c:numRef>
              <c:f>'[Chart in Microsoft PowerPoint]section H perf rev'!$E$69:$E$76</c:f>
              <c:numCache>
                <c:formatCode>0%</c:formatCode>
                <c:ptCount val="8"/>
                <c:pt idx="0">
                  <c:v>0.37</c:v>
                </c:pt>
                <c:pt idx="1">
                  <c:v>0.33</c:v>
                </c:pt>
                <c:pt idx="2">
                  <c:v>0.17</c:v>
                </c:pt>
                <c:pt idx="3">
                  <c:v>0.13</c:v>
                </c:pt>
                <c:pt idx="4">
                  <c:v>0.15</c:v>
                </c:pt>
                <c:pt idx="5">
                  <c:v>0.12</c:v>
                </c:pt>
                <c:pt idx="6">
                  <c:v>0.13</c:v>
                </c:pt>
                <c:pt idx="7">
                  <c:v>0.1</c:v>
                </c:pt>
              </c:numCache>
            </c:numRef>
          </c:val>
        </c:ser>
        <c:ser>
          <c:idx val="3"/>
          <c:order val="3"/>
          <c:tx>
            <c:strRef>
              <c:f>'[Chart in Microsoft PowerPoint]section H perf rev'!$F$68</c:f>
              <c:strCache>
                <c:ptCount val="1"/>
                <c:pt idx="0">
                  <c:v>Strongly disagree</c:v>
                </c:pt>
              </c:strCache>
            </c:strRef>
          </c:tx>
          <c:invertIfNegative val="0"/>
          <c:dLbls>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 in Microsoft PowerPoint]section H perf rev'!$B$69:$B$76</c:f>
              <c:strCache>
                <c:ptCount val="8"/>
                <c:pt idx="0">
                  <c:v>Helpful to career planning</c:v>
                </c:pt>
                <c:pt idx="1">
                  <c:v>Helpful to career development</c:v>
                </c:pt>
                <c:pt idx="2">
                  <c:v>Help identify areas to improve</c:v>
                </c:pt>
                <c:pt idx="3">
                  <c:v>Based on agreed upon objectives</c:v>
                </c:pt>
                <c:pt idx="4">
                  <c:v>Reflect how well think are doing</c:v>
                </c:pt>
                <c:pt idx="5">
                  <c:v>Provided in a timely fashion</c:v>
                </c:pt>
                <c:pt idx="6">
                  <c:v>Help identify what have done well</c:v>
                </c:pt>
                <c:pt idx="7">
                  <c:v>Based on job description/work plan</c:v>
                </c:pt>
              </c:strCache>
            </c:strRef>
          </c:cat>
          <c:val>
            <c:numRef>
              <c:f>'[Chart in Microsoft PowerPoint]section H perf rev'!$F$69:$F$76</c:f>
              <c:numCache>
                <c:formatCode>0%</c:formatCode>
                <c:ptCount val="8"/>
                <c:pt idx="0">
                  <c:v>0.05</c:v>
                </c:pt>
                <c:pt idx="1">
                  <c:v>0.04</c:v>
                </c:pt>
                <c:pt idx="2">
                  <c:v>0.02</c:v>
                </c:pt>
                <c:pt idx="3">
                  <c:v>0.03</c:v>
                </c:pt>
                <c:pt idx="4">
                  <c:v>0.02</c:v>
                </c:pt>
                <c:pt idx="5">
                  <c:v>0.05</c:v>
                </c:pt>
                <c:pt idx="6">
                  <c:v>0.02</c:v>
                </c:pt>
                <c:pt idx="7">
                  <c:v>0.02</c:v>
                </c:pt>
              </c:numCache>
            </c:numRef>
          </c:val>
        </c:ser>
        <c:dLbls>
          <c:showLegendKey val="0"/>
          <c:showVal val="0"/>
          <c:showCatName val="0"/>
          <c:showSerName val="0"/>
          <c:showPercent val="0"/>
          <c:showBubbleSize val="0"/>
        </c:dLbls>
        <c:gapWidth val="30"/>
        <c:overlap val="100"/>
        <c:axId val="340586640"/>
        <c:axId val="340587200"/>
      </c:barChart>
      <c:catAx>
        <c:axId val="340586640"/>
        <c:scaling>
          <c:orientation val="minMax"/>
        </c:scaling>
        <c:delete val="0"/>
        <c:axPos val="l"/>
        <c:numFmt formatCode="General" sourceLinked="0"/>
        <c:majorTickMark val="out"/>
        <c:minorTickMark val="none"/>
        <c:tickLblPos val="nextTo"/>
        <c:txPr>
          <a:bodyPr/>
          <a:lstStyle/>
          <a:p>
            <a:pPr>
              <a:defRPr sz="1200" b="1"/>
            </a:pPr>
            <a:endParaRPr lang="en-US"/>
          </a:p>
        </c:txPr>
        <c:crossAx val="340587200"/>
        <c:crosses val="autoZero"/>
        <c:auto val="1"/>
        <c:lblAlgn val="ctr"/>
        <c:lblOffset val="100"/>
        <c:noMultiLvlLbl val="0"/>
      </c:catAx>
      <c:valAx>
        <c:axId val="340587200"/>
        <c:scaling>
          <c:orientation val="minMax"/>
        </c:scaling>
        <c:delete val="0"/>
        <c:axPos val="b"/>
        <c:majorGridlines/>
        <c:numFmt formatCode="0%" sourceLinked="1"/>
        <c:majorTickMark val="out"/>
        <c:minorTickMark val="none"/>
        <c:tickLblPos val="nextTo"/>
        <c:crossAx val="340586640"/>
        <c:crosses val="autoZero"/>
        <c:crossBetween val="between"/>
      </c:valAx>
    </c:plotArea>
    <c:legend>
      <c:legendPos val="b"/>
      <c:layout>
        <c:manualLayout>
          <c:xMode val="edge"/>
          <c:yMode val="edge"/>
          <c:x val="0.27237359481008272"/>
          <c:y val="0.88934018664333603"/>
          <c:w val="0.71188047334167248"/>
          <c:h val="7.8444917144730938E-2"/>
        </c:manualLayout>
      </c:layout>
      <c:overlay val="0"/>
      <c:txPr>
        <a:bodyPr/>
        <a:lstStyle/>
        <a:p>
          <a:pPr>
            <a:defRPr sz="1200" b="1"/>
          </a:pPr>
          <a:endParaRPr lang="en-US"/>
        </a:p>
      </c:txPr>
    </c:legend>
    <c:plotVisOnly val="1"/>
    <c:dispBlanksAs val="gap"/>
    <c:showDLblsOverMax val="0"/>
  </c:chart>
  <c:spPr>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2"/>
    </mc:Choice>
    <mc:Fallback>
      <c:style val="12"/>
    </mc:Fallback>
  </mc:AlternateContent>
  <c:clrMapOvr bg1="lt1" tx1="dk1" bg2="lt2" tx2="dk2" accent1="accent1" accent2="accent2" accent3="accent3" accent4="accent4" accent5="accent5" accent6="accent6" hlink="hlink" folHlink="folHlink"/>
  <c:chart>
    <c:autoTitleDeleted val="0"/>
    <c:plotArea>
      <c:layout/>
      <c:barChart>
        <c:barDir val="bar"/>
        <c:grouping val="stacked"/>
        <c:varyColors val="0"/>
        <c:ser>
          <c:idx val="0"/>
          <c:order val="0"/>
          <c:tx>
            <c:strRef>
              <c:f>Sheet1!$D$6</c:f>
              <c:strCache>
                <c:ptCount val="1"/>
                <c:pt idx="0">
                  <c:v>Very Negative</c:v>
                </c:pt>
              </c:strCache>
            </c:strRef>
          </c:tx>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Sheet1!$C$7:$C$26</c:f>
              <c:strCache>
                <c:ptCount val="20"/>
                <c:pt idx="0">
                  <c:v>Salary compared to other Raleigh emps</c:v>
                </c:pt>
                <c:pt idx="1">
                  <c:v>Cost of parking</c:v>
                </c:pt>
                <c:pt idx="2">
                  <c:v>Salary compared to other universities</c:v>
                </c:pt>
                <c:pt idx="3">
                  <c:v>Understanding of resource distribution at NCSU</c:v>
                </c:pt>
                <c:pt idx="4">
                  <c:v>Understanding of resource distribution in college/division</c:v>
                </c:pt>
                <c:pt idx="5">
                  <c:v>Salary compared to other NCSU colleges/divisions</c:v>
                </c:pt>
                <c:pt idx="6">
                  <c:v>Incentives/recognition/rewards from department</c:v>
                </c:pt>
                <c:pt idx="7">
                  <c:v>Salary compated to others in own college/division</c:v>
                </c:pt>
                <c:pt idx="8">
                  <c:v>Compensation</c:v>
                </c:pt>
                <c:pt idx="9">
                  <c:v>Communication between staff and NCSU sr admin</c:v>
                </c:pt>
                <c:pt idx="10">
                  <c:v>Communication between staff and col/div sr admin</c:v>
                </c:pt>
                <c:pt idx="11">
                  <c:v>Helpfullness of Annual Appraisals to career planning (SPA)</c:v>
                </c:pt>
                <c:pt idx="12">
                  <c:v>Supervisor publically appreciating your work</c:v>
                </c:pt>
                <c:pt idx="13">
                  <c:v>Dept sr admin resolving internal conflicts in work unit</c:v>
                </c:pt>
                <c:pt idx="14">
                  <c:v>Salary compared to others in own department</c:v>
                </c:pt>
                <c:pt idx="15">
                  <c:v>Availability of parking</c:v>
                </c:pt>
                <c:pt idx="16">
                  <c:v>Helpfullness of performance reviews to career planning (EPA)</c:v>
                </c:pt>
                <c:pt idx="17">
                  <c:v>Communication between staff and department sr admin</c:v>
                </c:pt>
                <c:pt idx="18">
                  <c:v>Understanding of resource distribution to own department</c:v>
                </c:pt>
                <c:pt idx="19">
                  <c:v>Quality of relations between staff and NCSU sr admin</c:v>
                </c:pt>
              </c:strCache>
            </c:strRef>
          </c:cat>
          <c:val>
            <c:numRef>
              <c:f>Sheet1!$D$7:$D$26</c:f>
              <c:numCache>
                <c:formatCode>0%</c:formatCode>
                <c:ptCount val="20"/>
                <c:pt idx="0">
                  <c:v>0.43</c:v>
                </c:pt>
                <c:pt idx="1">
                  <c:v>0.35</c:v>
                </c:pt>
                <c:pt idx="2">
                  <c:v>0.32</c:v>
                </c:pt>
                <c:pt idx="3">
                  <c:v>0.28999999999999998</c:v>
                </c:pt>
                <c:pt idx="4">
                  <c:v>0.25</c:v>
                </c:pt>
                <c:pt idx="5">
                  <c:v>0.24</c:v>
                </c:pt>
                <c:pt idx="6">
                  <c:v>0.25</c:v>
                </c:pt>
                <c:pt idx="7">
                  <c:v>0.2</c:v>
                </c:pt>
                <c:pt idx="8">
                  <c:v>0.14000000000000001</c:v>
                </c:pt>
                <c:pt idx="9">
                  <c:v>0.14000000000000001</c:v>
                </c:pt>
                <c:pt idx="10">
                  <c:v>0.16</c:v>
                </c:pt>
                <c:pt idx="11">
                  <c:v>0.08</c:v>
                </c:pt>
                <c:pt idx="12">
                  <c:v>0.21</c:v>
                </c:pt>
                <c:pt idx="13">
                  <c:v>0.19</c:v>
                </c:pt>
                <c:pt idx="14">
                  <c:v>0.18</c:v>
                </c:pt>
                <c:pt idx="15">
                  <c:v>0.18</c:v>
                </c:pt>
                <c:pt idx="16">
                  <c:v>0.05</c:v>
                </c:pt>
                <c:pt idx="17">
                  <c:v>0.13</c:v>
                </c:pt>
                <c:pt idx="18">
                  <c:v>0.13</c:v>
                </c:pt>
                <c:pt idx="19">
                  <c:v>0.11</c:v>
                </c:pt>
              </c:numCache>
            </c:numRef>
          </c:val>
        </c:ser>
        <c:ser>
          <c:idx val="1"/>
          <c:order val="1"/>
          <c:tx>
            <c:strRef>
              <c:f>Sheet1!$E$6</c:f>
              <c:strCache>
                <c:ptCount val="1"/>
                <c:pt idx="0">
                  <c:v>Somewhat Negative </c:v>
                </c:pt>
              </c:strCache>
            </c:strRef>
          </c:tx>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Sheet1!$C$7:$C$26</c:f>
              <c:strCache>
                <c:ptCount val="20"/>
                <c:pt idx="0">
                  <c:v>Salary compared to other Raleigh emps</c:v>
                </c:pt>
                <c:pt idx="1">
                  <c:v>Cost of parking</c:v>
                </c:pt>
                <c:pt idx="2">
                  <c:v>Salary compared to other universities</c:v>
                </c:pt>
                <c:pt idx="3">
                  <c:v>Understanding of resource distribution at NCSU</c:v>
                </c:pt>
                <c:pt idx="4">
                  <c:v>Understanding of resource distribution in college/division</c:v>
                </c:pt>
                <c:pt idx="5">
                  <c:v>Salary compared to other NCSU colleges/divisions</c:v>
                </c:pt>
                <c:pt idx="6">
                  <c:v>Incentives/recognition/rewards from department</c:v>
                </c:pt>
                <c:pt idx="7">
                  <c:v>Salary compated to others in own college/division</c:v>
                </c:pt>
                <c:pt idx="8">
                  <c:v>Compensation</c:v>
                </c:pt>
                <c:pt idx="9">
                  <c:v>Communication between staff and NCSU sr admin</c:v>
                </c:pt>
                <c:pt idx="10">
                  <c:v>Communication between staff and col/div sr admin</c:v>
                </c:pt>
                <c:pt idx="11">
                  <c:v>Helpfullness of Annual Appraisals to career planning (SPA)</c:v>
                </c:pt>
                <c:pt idx="12">
                  <c:v>Supervisor publically appreciating your work</c:v>
                </c:pt>
                <c:pt idx="13">
                  <c:v>Dept sr admin resolving internal conflicts in work unit</c:v>
                </c:pt>
                <c:pt idx="14">
                  <c:v>Salary compared to others in own department</c:v>
                </c:pt>
                <c:pt idx="15">
                  <c:v>Availability of parking</c:v>
                </c:pt>
                <c:pt idx="16">
                  <c:v>Helpfullness of performance reviews to career planning (EPA)</c:v>
                </c:pt>
                <c:pt idx="17">
                  <c:v>Communication between staff and department sr admin</c:v>
                </c:pt>
                <c:pt idx="18">
                  <c:v>Understanding of resource distribution to own department</c:v>
                </c:pt>
                <c:pt idx="19">
                  <c:v>Quality of relations between staff and NCSU sr admin</c:v>
                </c:pt>
              </c:strCache>
            </c:strRef>
          </c:cat>
          <c:val>
            <c:numRef>
              <c:f>Sheet1!$E$7:$E$26</c:f>
              <c:numCache>
                <c:formatCode>0%</c:formatCode>
                <c:ptCount val="20"/>
                <c:pt idx="0">
                  <c:v>0.36</c:v>
                </c:pt>
                <c:pt idx="1">
                  <c:v>0.36</c:v>
                </c:pt>
                <c:pt idx="2">
                  <c:v>0.36</c:v>
                </c:pt>
                <c:pt idx="3">
                  <c:v>0.38</c:v>
                </c:pt>
                <c:pt idx="4">
                  <c:v>0.38</c:v>
                </c:pt>
                <c:pt idx="5">
                  <c:v>0.35</c:v>
                </c:pt>
                <c:pt idx="6">
                  <c:v>0.32</c:v>
                </c:pt>
                <c:pt idx="7">
                  <c:v>0.3</c:v>
                </c:pt>
                <c:pt idx="8">
                  <c:v>0.36</c:v>
                </c:pt>
                <c:pt idx="9">
                  <c:v>0.34</c:v>
                </c:pt>
                <c:pt idx="10">
                  <c:v>0.3</c:v>
                </c:pt>
                <c:pt idx="11">
                  <c:v>0.36</c:v>
                </c:pt>
                <c:pt idx="12">
                  <c:v>0.22</c:v>
                </c:pt>
                <c:pt idx="13">
                  <c:v>0.23</c:v>
                </c:pt>
                <c:pt idx="14">
                  <c:v>0.24</c:v>
                </c:pt>
                <c:pt idx="15">
                  <c:v>0.24</c:v>
                </c:pt>
                <c:pt idx="16">
                  <c:v>0.37</c:v>
                </c:pt>
                <c:pt idx="17">
                  <c:v>0.27</c:v>
                </c:pt>
                <c:pt idx="18">
                  <c:v>0.27</c:v>
                </c:pt>
                <c:pt idx="19">
                  <c:v>0.28999999999999998</c:v>
                </c:pt>
              </c:numCache>
            </c:numRef>
          </c:val>
        </c:ser>
        <c:dLbls>
          <c:showLegendKey val="0"/>
          <c:showVal val="0"/>
          <c:showCatName val="0"/>
          <c:showSerName val="0"/>
          <c:showPercent val="0"/>
          <c:showBubbleSize val="0"/>
        </c:dLbls>
        <c:gapWidth val="30"/>
        <c:overlap val="100"/>
        <c:axId val="208894624"/>
        <c:axId val="338494240"/>
      </c:barChart>
      <c:catAx>
        <c:axId val="208894624"/>
        <c:scaling>
          <c:orientation val="minMax"/>
        </c:scaling>
        <c:delete val="0"/>
        <c:axPos val="l"/>
        <c:numFmt formatCode="General" sourceLinked="0"/>
        <c:majorTickMark val="out"/>
        <c:minorTickMark val="none"/>
        <c:tickLblPos val="nextTo"/>
        <c:crossAx val="338494240"/>
        <c:crosses val="autoZero"/>
        <c:auto val="1"/>
        <c:lblAlgn val="ctr"/>
        <c:lblOffset val="100"/>
        <c:noMultiLvlLbl val="0"/>
      </c:catAx>
      <c:valAx>
        <c:axId val="338494240"/>
        <c:scaling>
          <c:orientation val="minMax"/>
        </c:scaling>
        <c:delete val="0"/>
        <c:axPos val="b"/>
        <c:majorGridlines/>
        <c:numFmt formatCode="0%" sourceLinked="1"/>
        <c:majorTickMark val="out"/>
        <c:minorTickMark val="none"/>
        <c:tickLblPos val="nextTo"/>
        <c:crossAx val="208894624"/>
        <c:crosses val="autoZero"/>
        <c:crossBetween val="between"/>
      </c:valAx>
    </c:plotArea>
    <c:legend>
      <c:legendPos val="b"/>
      <c:layout>
        <c:manualLayout>
          <c:xMode val="edge"/>
          <c:yMode val="edge"/>
          <c:x val="0.53170281346410642"/>
          <c:y val="0.9231678559711286"/>
          <c:w val="0.34302712160979876"/>
          <c:h val="5.3394644028871389E-2"/>
        </c:manualLayout>
      </c:layout>
      <c:overlay val="0"/>
      <c:txPr>
        <a:bodyPr/>
        <a:lstStyle/>
        <a:p>
          <a:pPr>
            <a:defRPr b="1"/>
          </a:pPr>
          <a:endParaRPr lang="en-US"/>
        </a:p>
      </c:txPr>
    </c:legend>
    <c:plotVisOnly val="1"/>
    <c:dispBlanksAs val="gap"/>
    <c:showDLblsOverMax val="0"/>
  </c:chart>
  <c:spPr>
    <a:ln>
      <a:noFill/>
    </a:ln>
  </c:spPr>
  <c:txPr>
    <a:bodyPr/>
    <a:lstStyle/>
    <a:p>
      <a:pPr>
        <a:defRPr sz="12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7"/>
    </mc:Choice>
    <mc:Fallback>
      <c:style val="37"/>
    </mc:Fallback>
  </mc:AlternateContent>
  <c:chart>
    <c:autoTitleDeleted val="0"/>
    <c:plotArea>
      <c:layout/>
      <c:lineChart>
        <c:grouping val="standard"/>
        <c:varyColors val="0"/>
        <c:ser>
          <c:idx val="0"/>
          <c:order val="0"/>
          <c:tx>
            <c:strRef>
              <c:f>Sheet1!$B$1</c:f>
              <c:strCache>
                <c:ptCount val="1"/>
                <c:pt idx="0">
                  <c:v>Series 1</c:v>
                </c:pt>
              </c:strCache>
            </c:strRef>
          </c:tx>
          <c:spPr>
            <a:ln w="76200"/>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ser>
        <c:ser>
          <c:idx val="1"/>
          <c:order val="1"/>
          <c:tx>
            <c:strRef>
              <c:f>Sheet1!$C$1</c:f>
              <c:strCache>
                <c:ptCount val="1"/>
                <c:pt idx="0">
                  <c:v>Series 2</c:v>
                </c:pt>
              </c:strCache>
            </c:strRef>
          </c:tx>
          <c:spPr>
            <a:ln w="76200"/>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ser>
        <c:ser>
          <c:idx val="2"/>
          <c:order val="2"/>
          <c:tx>
            <c:strRef>
              <c:f>Sheet1!$D$1</c:f>
              <c:strCache>
                <c:ptCount val="1"/>
                <c:pt idx="0">
                  <c:v>Series 3</c:v>
                </c:pt>
              </c:strCache>
            </c:strRef>
          </c:tx>
          <c:spPr>
            <a:ln w="76200"/>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ser>
        <c:dLbls>
          <c:showLegendKey val="0"/>
          <c:showVal val="0"/>
          <c:showCatName val="0"/>
          <c:showSerName val="0"/>
          <c:showPercent val="0"/>
          <c:showBubbleSize val="0"/>
        </c:dLbls>
        <c:smooth val="0"/>
        <c:axId val="338497600"/>
        <c:axId val="338498160"/>
      </c:lineChart>
      <c:catAx>
        <c:axId val="338497600"/>
        <c:scaling>
          <c:orientation val="minMax"/>
        </c:scaling>
        <c:delete val="1"/>
        <c:axPos val="b"/>
        <c:numFmt formatCode="General" sourceLinked="0"/>
        <c:majorTickMark val="out"/>
        <c:minorTickMark val="none"/>
        <c:tickLblPos val="nextTo"/>
        <c:crossAx val="338498160"/>
        <c:crosses val="autoZero"/>
        <c:auto val="1"/>
        <c:lblAlgn val="ctr"/>
        <c:lblOffset val="100"/>
        <c:noMultiLvlLbl val="0"/>
      </c:catAx>
      <c:valAx>
        <c:axId val="338498160"/>
        <c:scaling>
          <c:orientation val="minMax"/>
        </c:scaling>
        <c:delete val="1"/>
        <c:axPos val="l"/>
        <c:majorGridlines/>
        <c:numFmt formatCode="General" sourceLinked="1"/>
        <c:majorTickMark val="out"/>
        <c:minorTickMark val="none"/>
        <c:tickLblPos val="nextTo"/>
        <c:crossAx val="338497600"/>
        <c:crosses val="autoZero"/>
        <c:crossBetween val="between"/>
      </c:valAx>
    </c:plotArea>
    <c:plotVisOnly val="1"/>
    <c:dispBlanksAs val="gap"/>
    <c:showDLblsOverMax val="0"/>
  </c:chart>
  <c:spPr>
    <a:ln cap="rnd">
      <a:solidFill>
        <a:schemeClr val="tx1"/>
      </a:solidFill>
      <a:bevel/>
    </a:ln>
    <a:effectLst>
      <a:glow rad="139700">
        <a:schemeClr val="accent4">
          <a:satMod val="175000"/>
          <a:alpha val="40000"/>
        </a:schemeClr>
      </a:glow>
    </a:effectLst>
  </c:spPr>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2"/>
    </mc:Choice>
    <mc:Fallback>
      <c:style val="12"/>
    </mc:Fallback>
  </mc:AlternateContent>
  <c:clrMapOvr bg1="lt1" tx1="dk1" bg2="lt2" tx2="dk2" accent1="accent1" accent2="accent2" accent3="accent3" accent4="accent4" accent5="accent5" accent6="accent6" hlink="hlink" folHlink="folHlink"/>
  <c:chart>
    <c:autoTitleDeleted val="0"/>
    <c:plotArea>
      <c:layout/>
      <c:barChart>
        <c:barDir val="bar"/>
        <c:grouping val="stacked"/>
        <c:varyColors val="0"/>
        <c:ser>
          <c:idx val="0"/>
          <c:order val="0"/>
          <c:tx>
            <c:strRef>
              <c:f>Sheet1!$C$1</c:f>
              <c:strCache>
                <c:ptCount val="1"/>
                <c:pt idx="0">
                  <c:v>% in 2008</c:v>
                </c:pt>
              </c:strCache>
            </c:strRef>
          </c:tx>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Sheet1!$B$2:$B$11</c:f>
              <c:strCache>
                <c:ptCount val="10"/>
                <c:pt idx="0">
                  <c:v>Helpfulness of Annual Appraisals for career development (SPA)</c:v>
                </c:pt>
                <c:pt idx="1">
                  <c:v>Availability of informal places to relax on campus</c:v>
                </c:pt>
                <c:pt idx="2">
                  <c:v>Amount of "green space" on campus</c:v>
                </c:pt>
                <c:pt idx="3">
                  <c:v>Dining options on campus</c:v>
                </c:pt>
                <c:pt idx="4">
                  <c:v>Overall campus safety</c:v>
                </c:pt>
                <c:pt idx="5">
                  <c:v>Availability of parking</c:v>
                </c:pt>
                <c:pt idx="6">
                  <c:v>Competitiveness of retirement contributions</c:v>
                </c:pt>
                <c:pt idx="7">
                  <c:v>Stress from workload</c:v>
                </c:pt>
                <c:pt idx="8">
                  <c:v>Wolfline bus</c:v>
                </c:pt>
                <c:pt idx="9">
                  <c:v>Understanding of resource allocation to department</c:v>
                </c:pt>
              </c:strCache>
            </c:strRef>
          </c:cat>
          <c:val>
            <c:numRef>
              <c:f>Sheet1!$C$2:$C$11</c:f>
              <c:numCache>
                <c:formatCode>0%</c:formatCode>
                <c:ptCount val="10"/>
                <c:pt idx="0">
                  <c:v>0.64100000000000001</c:v>
                </c:pt>
                <c:pt idx="1">
                  <c:v>0.626</c:v>
                </c:pt>
                <c:pt idx="2">
                  <c:v>0.81099999999999994</c:v>
                </c:pt>
                <c:pt idx="3">
                  <c:v>0.67100000000000004</c:v>
                </c:pt>
                <c:pt idx="4">
                  <c:v>0.84699999999999998</c:v>
                </c:pt>
                <c:pt idx="5">
                  <c:v>0.50800000000000001</c:v>
                </c:pt>
                <c:pt idx="6">
                  <c:v>0.7589999999999999</c:v>
                </c:pt>
                <c:pt idx="7">
                  <c:v>0.44299999999999995</c:v>
                </c:pt>
                <c:pt idx="8">
                  <c:v>0.84</c:v>
                </c:pt>
                <c:pt idx="9">
                  <c:v>0.53800000000000003</c:v>
                </c:pt>
              </c:numCache>
            </c:numRef>
          </c:val>
        </c:ser>
        <c:ser>
          <c:idx val="1"/>
          <c:order val="1"/>
          <c:tx>
            <c:strRef>
              <c:f>Sheet1!$D$1</c:f>
              <c:strCache>
                <c:ptCount val="1"/>
                <c:pt idx="0">
                  <c:v>%Pt increase in 2014</c:v>
                </c:pt>
              </c:strCache>
            </c:strRef>
          </c:tx>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Sheet1!$B$2:$B$11</c:f>
              <c:strCache>
                <c:ptCount val="10"/>
                <c:pt idx="0">
                  <c:v>Helpfulness of Annual Appraisals for career development (SPA)</c:v>
                </c:pt>
                <c:pt idx="1">
                  <c:v>Availability of informal places to relax on campus</c:v>
                </c:pt>
                <c:pt idx="2">
                  <c:v>Amount of "green space" on campus</c:v>
                </c:pt>
                <c:pt idx="3">
                  <c:v>Dining options on campus</c:v>
                </c:pt>
                <c:pt idx="4">
                  <c:v>Overall campus safety</c:v>
                </c:pt>
                <c:pt idx="5">
                  <c:v>Availability of parking</c:v>
                </c:pt>
                <c:pt idx="6">
                  <c:v>Competitiveness of retirement contributions</c:v>
                </c:pt>
                <c:pt idx="7">
                  <c:v>Stress from workload</c:v>
                </c:pt>
                <c:pt idx="8">
                  <c:v>Wolfline bus</c:v>
                </c:pt>
                <c:pt idx="9">
                  <c:v>Understanding of resource allocation to department</c:v>
                </c:pt>
              </c:strCache>
            </c:strRef>
          </c:cat>
          <c:val>
            <c:numRef>
              <c:f>Sheet1!$D$2:$D$11</c:f>
              <c:numCache>
                <c:formatCode>0%</c:formatCode>
                <c:ptCount val="10"/>
                <c:pt idx="0">
                  <c:v>0.22499999999999998</c:v>
                </c:pt>
                <c:pt idx="1">
                  <c:v>0.14300000000000002</c:v>
                </c:pt>
                <c:pt idx="2">
                  <c:v>0.12000000000000011</c:v>
                </c:pt>
                <c:pt idx="3">
                  <c:v>8.1999999999999851E-2</c:v>
                </c:pt>
                <c:pt idx="4">
                  <c:v>7.4999999999999956E-2</c:v>
                </c:pt>
                <c:pt idx="5">
                  <c:v>7.0999999999999952E-2</c:v>
                </c:pt>
                <c:pt idx="6">
                  <c:v>6.800000000000006E-2</c:v>
                </c:pt>
                <c:pt idx="7">
                  <c:v>6.3000000000000056E-2</c:v>
                </c:pt>
                <c:pt idx="8">
                  <c:v>6.2999999999999945E-2</c:v>
                </c:pt>
                <c:pt idx="9">
                  <c:v>6.0999999999999943E-2</c:v>
                </c:pt>
              </c:numCache>
            </c:numRef>
          </c:val>
        </c:ser>
        <c:dLbls>
          <c:showLegendKey val="0"/>
          <c:showVal val="0"/>
          <c:showCatName val="0"/>
          <c:showSerName val="0"/>
          <c:showPercent val="0"/>
          <c:showBubbleSize val="0"/>
        </c:dLbls>
        <c:gapWidth val="30"/>
        <c:overlap val="100"/>
        <c:axId val="338500960"/>
        <c:axId val="338501520"/>
      </c:barChart>
      <c:catAx>
        <c:axId val="338500960"/>
        <c:scaling>
          <c:orientation val="minMax"/>
        </c:scaling>
        <c:delete val="0"/>
        <c:axPos val="l"/>
        <c:numFmt formatCode="General" sourceLinked="0"/>
        <c:majorTickMark val="out"/>
        <c:minorTickMark val="none"/>
        <c:tickLblPos val="nextTo"/>
        <c:crossAx val="338501520"/>
        <c:crosses val="autoZero"/>
        <c:auto val="1"/>
        <c:lblAlgn val="ctr"/>
        <c:lblOffset val="100"/>
        <c:noMultiLvlLbl val="0"/>
      </c:catAx>
      <c:valAx>
        <c:axId val="338501520"/>
        <c:scaling>
          <c:orientation val="minMax"/>
        </c:scaling>
        <c:delete val="0"/>
        <c:axPos val="b"/>
        <c:majorGridlines/>
        <c:numFmt formatCode="0%" sourceLinked="1"/>
        <c:majorTickMark val="out"/>
        <c:minorTickMark val="none"/>
        <c:tickLblPos val="nextTo"/>
        <c:crossAx val="338500960"/>
        <c:crosses val="autoZero"/>
        <c:crossBetween val="between"/>
      </c:valAx>
    </c:plotArea>
    <c:legend>
      <c:legendPos val="b"/>
      <c:layout>
        <c:manualLayout>
          <c:xMode val="edge"/>
          <c:yMode val="edge"/>
          <c:x val="0.562311567920731"/>
          <c:y val="0.92835221255237843"/>
          <c:w val="0.31780115936544495"/>
          <c:h val="5.9951881014873143E-2"/>
        </c:manualLayout>
      </c:layout>
      <c:overlay val="0"/>
      <c:txPr>
        <a:bodyPr/>
        <a:lstStyle/>
        <a:p>
          <a:pPr>
            <a:defRPr b="1"/>
          </a:pPr>
          <a:endParaRPr lang="en-US"/>
        </a:p>
      </c:txPr>
    </c:legend>
    <c:plotVisOnly val="1"/>
    <c:dispBlanksAs val="gap"/>
    <c:showDLblsOverMax val="0"/>
  </c:chart>
  <c:spPr>
    <a:ln>
      <a:noFill/>
    </a:ln>
  </c:spPr>
  <c:txPr>
    <a:bodyPr/>
    <a:lstStyle/>
    <a:p>
      <a:pPr>
        <a:defRPr sz="12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2"/>
    </mc:Choice>
    <mc:Fallback>
      <c:style val="1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Sheet2!$B$2</c:f>
              <c:strCache>
                <c:ptCount val="1"/>
                <c:pt idx="0">
                  <c:v>% in 2008</c:v>
                </c:pt>
              </c:strCache>
            </c:strRef>
          </c:tx>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Sheet2!$A$3:$A$21</c:f>
              <c:strCache>
                <c:ptCount val="19"/>
                <c:pt idx="0">
                  <c:v>More or less satisfied at NCSU than 3yrs ago</c:v>
                </c:pt>
                <c:pt idx="1">
                  <c:v>Compensation</c:v>
                </c:pt>
                <c:pt idx="2">
                  <c:v>Incentives/recognition/rewards from department</c:v>
                </c:pt>
                <c:pt idx="3">
                  <c:v>Salary compared to others in own department</c:v>
                </c:pt>
                <c:pt idx="4">
                  <c:v>Salary compared to other NCSU coleges/divisions</c:v>
                </c:pt>
                <c:pt idx="5">
                  <c:v>Helpfullness of Annual Appraisals to career planning (SPA)</c:v>
                </c:pt>
                <c:pt idx="6">
                  <c:v>Salary compared to others in own college/division</c:v>
                </c:pt>
                <c:pt idx="7">
                  <c:v>Perf Reviews helpfulness to career development (EPA)</c:v>
                </c:pt>
                <c:pt idx="8">
                  <c:v>Appropriate N people in work unit to do  expected work</c:v>
                </c:pt>
                <c:pt idx="9">
                  <c:v>Salary compared to other universities</c:v>
                </c:pt>
                <c:pt idx="10">
                  <c:v>Opps to improve skills to increase chances for better job</c:v>
                </c:pt>
                <c:pt idx="11">
                  <c:v>Opportunities for leadership development</c:v>
                </c:pt>
                <c:pt idx="12">
                  <c:v>Relations between staff and NCSU sr admin</c:v>
                </c:pt>
                <c:pt idx="13">
                  <c:v>Relations between staff and col/div sr admin</c:v>
                </c:pt>
                <c:pt idx="14">
                  <c:v>Communication between staff and univ sr admin</c:v>
                </c:pt>
                <c:pt idx="15">
                  <c:v>Work-related demands</c:v>
                </c:pt>
                <c:pt idx="16">
                  <c:v>Financial support for prof dev / training opportunities</c:v>
                </c:pt>
                <c:pt idx="17">
                  <c:v>Communication between staff and col/dept sr admin</c:v>
                </c:pt>
                <c:pt idx="18">
                  <c:v>Department retaining effective/productive staff</c:v>
                </c:pt>
              </c:strCache>
            </c:strRef>
          </c:cat>
          <c:val>
            <c:numRef>
              <c:f>Sheet2!$B$3:$B$21</c:f>
              <c:numCache>
                <c:formatCode>0%</c:formatCode>
                <c:ptCount val="19"/>
                <c:pt idx="0">
                  <c:v>0.22</c:v>
                </c:pt>
                <c:pt idx="1">
                  <c:v>0.38100000000000001</c:v>
                </c:pt>
                <c:pt idx="2">
                  <c:v>0.47699999999999998</c:v>
                </c:pt>
                <c:pt idx="3">
                  <c:v>0.32200000000000001</c:v>
                </c:pt>
                <c:pt idx="4">
                  <c:v>0.501</c:v>
                </c:pt>
                <c:pt idx="5">
                  <c:v>0.34199999999999997</c:v>
                </c:pt>
                <c:pt idx="6">
                  <c:v>0.41499999999999998</c:v>
                </c:pt>
                <c:pt idx="7">
                  <c:v>0.28999999999999998</c:v>
                </c:pt>
                <c:pt idx="8">
                  <c:v>0.44600000000000001</c:v>
                </c:pt>
                <c:pt idx="9">
                  <c:v>0.61099999999999999</c:v>
                </c:pt>
                <c:pt idx="10">
                  <c:v>0.249</c:v>
                </c:pt>
                <c:pt idx="11">
                  <c:v>0.247</c:v>
                </c:pt>
                <c:pt idx="12">
                  <c:v>0.33500000000000002</c:v>
                </c:pt>
                <c:pt idx="13">
                  <c:v>0.315</c:v>
                </c:pt>
                <c:pt idx="14">
                  <c:v>0.436</c:v>
                </c:pt>
                <c:pt idx="15">
                  <c:v>0.20800000000000002</c:v>
                </c:pt>
                <c:pt idx="16">
                  <c:v>0.26100000000000001</c:v>
                </c:pt>
                <c:pt idx="17">
                  <c:v>0.41399999999999998</c:v>
                </c:pt>
                <c:pt idx="18">
                  <c:v>0.29399999999999998</c:v>
                </c:pt>
              </c:numCache>
            </c:numRef>
          </c:val>
        </c:ser>
        <c:ser>
          <c:idx val="1"/>
          <c:order val="1"/>
          <c:tx>
            <c:strRef>
              <c:f>Sheet2!$C$2</c:f>
              <c:strCache>
                <c:ptCount val="1"/>
                <c:pt idx="0">
                  <c:v>%Pt increase in 2014</c:v>
                </c:pt>
              </c:strCache>
            </c:strRef>
          </c:tx>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Sheet2!$A$3:$A$21</c:f>
              <c:strCache>
                <c:ptCount val="19"/>
                <c:pt idx="0">
                  <c:v>More or less satisfied at NCSU than 3yrs ago</c:v>
                </c:pt>
                <c:pt idx="1">
                  <c:v>Compensation</c:v>
                </c:pt>
                <c:pt idx="2">
                  <c:v>Incentives/recognition/rewards from department</c:v>
                </c:pt>
                <c:pt idx="3">
                  <c:v>Salary compared to others in own department</c:v>
                </c:pt>
                <c:pt idx="4">
                  <c:v>Salary compared to other NCSU coleges/divisions</c:v>
                </c:pt>
                <c:pt idx="5">
                  <c:v>Helpfullness of Annual Appraisals to career planning (SPA)</c:v>
                </c:pt>
                <c:pt idx="6">
                  <c:v>Salary compared to others in own college/division</c:v>
                </c:pt>
                <c:pt idx="7">
                  <c:v>Perf Reviews helpfulness to career development (EPA)</c:v>
                </c:pt>
                <c:pt idx="8">
                  <c:v>Appropriate N people in work unit to do  expected work</c:v>
                </c:pt>
                <c:pt idx="9">
                  <c:v>Salary compared to other universities</c:v>
                </c:pt>
                <c:pt idx="10">
                  <c:v>Opps to improve skills to increase chances for better job</c:v>
                </c:pt>
                <c:pt idx="11">
                  <c:v>Opportunities for leadership development</c:v>
                </c:pt>
                <c:pt idx="12">
                  <c:v>Relations between staff and NCSU sr admin</c:v>
                </c:pt>
                <c:pt idx="13">
                  <c:v>Relations between staff and col/div sr admin</c:v>
                </c:pt>
                <c:pt idx="14">
                  <c:v>Communication between staff and univ sr admin</c:v>
                </c:pt>
                <c:pt idx="15">
                  <c:v>Work-related demands</c:v>
                </c:pt>
                <c:pt idx="16">
                  <c:v>Financial support for prof dev / training opportunities</c:v>
                </c:pt>
                <c:pt idx="17">
                  <c:v>Communication between staff and col/dept sr admin</c:v>
                </c:pt>
                <c:pt idx="18">
                  <c:v>Department retaining effective/productive staff</c:v>
                </c:pt>
              </c:strCache>
            </c:strRef>
          </c:cat>
          <c:val>
            <c:numRef>
              <c:f>Sheet2!$C$3:$C$21</c:f>
              <c:numCache>
                <c:formatCode>0%</c:formatCode>
                <c:ptCount val="19"/>
                <c:pt idx="0">
                  <c:v>0.11899999999999997</c:v>
                </c:pt>
                <c:pt idx="1">
                  <c:v>0.11399999999999999</c:v>
                </c:pt>
                <c:pt idx="2">
                  <c:v>9.7000000000000086E-2</c:v>
                </c:pt>
                <c:pt idx="3">
                  <c:v>9.2999999999999972E-2</c:v>
                </c:pt>
                <c:pt idx="4">
                  <c:v>8.1999999999999962E-2</c:v>
                </c:pt>
                <c:pt idx="5">
                  <c:v>8.1000000000000016E-2</c:v>
                </c:pt>
                <c:pt idx="6">
                  <c:v>8.1000000000000016E-2</c:v>
                </c:pt>
                <c:pt idx="7">
                  <c:v>7.9000000000000015E-2</c:v>
                </c:pt>
                <c:pt idx="8">
                  <c:v>7.5000000000000011E-2</c:v>
                </c:pt>
                <c:pt idx="9">
                  <c:v>7.4999999999999956E-2</c:v>
                </c:pt>
                <c:pt idx="10">
                  <c:v>6.3E-2</c:v>
                </c:pt>
                <c:pt idx="11">
                  <c:v>6.3E-2</c:v>
                </c:pt>
                <c:pt idx="12">
                  <c:v>6.2999999999999945E-2</c:v>
                </c:pt>
                <c:pt idx="13">
                  <c:v>5.7999999999999996E-2</c:v>
                </c:pt>
                <c:pt idx="14">
                  <c:v>5.1999999999999991E-2</c:v>
                </c:pt>
                <c:pt idx="15">
                  <c:v>5.099999999999999E-2</c:v>
                </c:pt>
                <c:pt idx="16">
                  <c:v>5.099999999999999E-2</c:v>
                </c:pt>
                <c:pt idx="17">
                  <c:v>4.8999999999999988E-2</c:v>
                </c:pt>
                <c:pt idx="18">
                  <c:v>4.7999999999999987E-2</c:v>
                </c:pt>
              </c:numCache>
            </c:numRef>
          </c:val>
        </c:ser>
        <c:dLbls>
          <c:showLegendKey val="0"/>
          <c:showVal val="0"/>
          <c:showCatName val="0"/>
          <c:showSerName val="0"/>
          <c:showPercent val="0"/>
          <c:showBubbleSize val="0"/>
        </c:dLbls>
        <c:gapWidth val="30"/>
        <c:overlap val="100"/>
        <c:axId val="338589856"/>
        <c:axId val="338590416"/>
      </c:barChart>
      <c:catAx>
        <c:axId val="338589856"/>
        <c:scaling>
          <c:orientation val="minMax"/>
        </c:scaling>
        <c:delete val="0"/>
        <c:axPos val="l"/>
        <c:numFmt formatCode="General" sourceLinked="0"/>
        <c:majorTickMark val="out"/>
        <c:minorTickMark val="none"/>
        <c:tickLblPos val="nextTo"/>
        <c:crossAx val="338590416"/>
        <c:crosses val="autoZero"/>
        <c:auto val="1"/>
        <c:lblAlgn val="ctr"/>
        <c:lblOffset val="100"/>
        <c:noMultiLvlLbl val="0"/>
      </c:catAx>
      <c:valAx>
        <c:axId val="338590416"/>
        <c:scaling>
          <c:orientation val="minMax"/>
        </c:scaling>
        <c:delete val="0"/>
        <c:axPos val="b"/>
        <c:majorGridlines/>
        <c:numFmt formatCode="0%" sourceLinked="1"/>
        <c:majorTickMark val="out"/>
        <c:minorTickMark val="none"/>
        <c:tickLblPos val="nextTo"/>
        <c:crossAx val="338589856"/>
        <c:crosses val="autoZero"/>
        <c:crossBetween val="between"/>
      </c:valAx>
    </c:plotArea>
    <c:legend>
      <c:legendPos val="b"/>
      <c:layout>
        <c:manualLayout>
          <c:xMode val="edge"/>
          <c:yMode val="edge"/>
          <c:x val="0.49012297492985801"/>
          <c:y val="0.92453131549090428"/>
          <c:w val="0.30136313241017287"/>
          <c:h val="5.24471052529282E-2"/>
        </c:manualLayout>
      </c:layout>
      <c:overlay val="0"/>
      <c:txPr>
        <a:bodyPr/>
        <a:lstStyle/>
        <a:p>
          <a:pPr>
            <a:defRPr b="1"/>
          </a:pPr>
          <a:endParaRPr lang="en-US"/>
        </a:p>
      </c:txPr>
    </c:legend>
    <c:plotVisOnly val="1"/>
    <c:dispBlanksAs val="gap"/>
    <c:showDLblsOverMax val="0"/>
  </c:chart>
  <c:spPr>
    <a:ln>
      <a:noFill/>
    </a:ln>
  </c:spPr>
  <c:txPr>
    <a:bodyPr/>
    <a:lstStyle/>
    <a:p>
      <a:pPr>
        <a:defRPr sz="12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2"/>
    </mc:Choice>
    <mc:Fallback>
      <c:style val="12"/>
    </mc:Fallback>
  </mc:AlternateContent>
  <c:clrMapOvr bg1="lt1" tx1="dk1" bg2="lt2" tx2="dk2" accent1="accent1" accent2="accent2" accent3="accent3" accent4="accent4" accent5="accent5" accent6="accent6" hlink="hlink" folHlink="folHlink"/>
  <c:chart>
    <c:autoTitleDeleted val="0"/>
    <c:plotArea>
      <c:layout/>
      <c:barChart>
        <c:barDir val="bar"/>
        <c:grouping val="percentStacked"/>
        <c:varyColors val="0"/>
        <c:ser>
          <c:idx val="0"/>
          <c:order val="0"/>
          <c:tx>
            <c:strRef>
              <c:f>'[Chart in Microsoft PowerPoint]overall sat'!$B$19</c:f>
              <c:strCache>
                <c:ptCount val="1"/>
                <c:pt idx="0">
                  <c:v>Very satisfied</c:v>
                </c:pt>
              </c:strCache>
            </c:strRef>
          </c:tx>
          <c:invertIfNegative val="0"/>
          <c:dLbls>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'[Chart in Microsoft PowerPoint]overall sat'!$C$17:$F$18</c:f>
              <c:multiLvlStrCache>
                <c:ptCount val="4"/>
                <c:lvl>
                  <c:pt idx="0">
                    <c:v>SPA</c:v>
                  </c:pt>
                  <c:pt idx="1">
                    <c:v>EPA</c:v>
                  </c:pt>
                  <c:pt idx="2">
                    <c:v>SPA</c:v>
                  </c:pt>
                  <c:pt idx="3">
                    <c:v>EPA</c:v>
                  </c:pt>
                </c:lvl>
                <c:lvl>
                  <c:pt idx="0">
                    <c:v>2014</c:v>
                  </c:pt>
                  <c:pt idx="2">
                    <c:v>2008</c:v>
                  </c:pt>
                </c:lvl>
              </c:multiLvlStrCache>
            </c:multiLvlStrRef>
          </c:cat>
          <c:val>
            <c:numRef>
              <c:f>'[Chart in Microsoft PowerPoint]overall sat'!$C$19:$F$19</c:f>
              <c:numCache>
                <c:formatCode>0%</c:formatCode>
                <c:ptCount val="4"/>
                <c:pt idx="0">
                  <c:v>0.24</c:v>
                </c:pt>
                <c:pt idx="1">
                  <c:v>0.26</c:v>
                </c:pt>
                <c:pt idx="2">
                  <c:v>0.28000000000000003</c:v>
                </c:pt>
                <c:pt idx="3">
                  <c:v>0.33</c:v>
                </c:pt>
              </c:numCache>
            </c:numRef>
          </c:val>
        </c:ser>
        <c:ser>
          <c:idx val="1"/>
          <c:order val="1"/>
          <c:tx>
            <c:strRef>
              <c:f>'[Chart in Microsoft PowerPoint]overall sat'!$B$20</c:f>
              <c:strCache>
                <c:ptCount val="1"/>
                <c:pt idx="0">
                  <c:v>Satisfied</c:v>
                </c:pt>
              </c:strCache>
            </c:strRef>
          </c:tx>
          <c:invertIfNegative val="0"/>
          <c:dLbls>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'[Chart in Microsoft PowerPoint]overall sat'!$C$17:$F$18</c:f>
              <c:multiLvlStrCache>
                <c:ptCount val="4"/>
                <c:lvl>
                  <c:pt idx="0">
                    <c:v>SPA</c:v>
                  </c:pt>
                  <c:pt idx="1">
                    <c:v>EPA</c:v>
                  </c:pt>
                  <c:pt idx="2">
                    <c:v>SPA</c:v>
                  </c:pt>
                  <c:pt idx="3">
                    <c:v>EPA</c:v>
                  </c:pt>
                </c:lvl>
                <c:lvl>
                  <c:pt idx="0">
                    <c:v>2014</c:v>
                  </c:pt>
                  <c:pt idx="2">
                    <c:v>2008</c:v>
                  </c:pt>
                </c:lvl>
              </c:multiLvlStrCache>
            </c:multiLvlStrRef>
          </c:cat>
          <c:val>
            <c:numRef>
              <c:f>'[Chart in Microsoft PowerPoint]overall sat'!$C$20:$F$20</c:f>
              <c:numCache>
                <c:formatCode>0%</c:formatCode>
                <c:ptCount val="4"/>
                <c:pt idx="0">
                  <c:v>0.6</c:v>
                </c:pt>
                <c:pt idx="1">
                  <c:v>0.62</c:v>
                </c:pt>
                <c:pt idx="2">
                  <c:v>0.6</c:v>
                </c:pt>
                <c:pt idx="3">
                  <c:v>0.56000000000000005</c:v>
                </c:pt>
              </c:numCache>
            </c:numRef>
          </c:val>
        </c:ser>
        <c:ser>
          <c:idx val="2"/>
          <c:order val="2"/>
          <c:tx>
            <c:strRef>
              <c:f>'[Chart in Microsoft PowerPoint]overall sat'!$B$21</c:f>
              <c:strCache>
                <c:ptCount val="1"/>
                <c:pt idx="0">
                  <c:v>Dissatisfied</c:v>
                </c:pt>
              </c:strCache>
            </c:strRef>
          </c:tx>
          <c:invertIfNegative val="0"/>
          <c:dLbls>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'[Chart in Microsoft PowerPoint]overall sat'!$C$17:$F$18</c:f>
              <c:multiLvlStrCache>
                <c:ptCount val="4"/>
                <c:lvl>
                  <c:pt idx="0">
                    <c:v>SPA</c:v>
                  </c:pt>
                  <c:pt idx="1">
                    <c:v>EPA</c:v>
                  </c:pt>
                  <c:pt idx="2">
                    <c:v>SPA</c:v>
                  </c:pt>
                  <c:pt idx="3">
                    <c:v>EPA</c:v>
                  </c:pt>
                </c:lvl>
                <c:lvl>
                  <c:pt idx="0">
                    <c:v>2014</c:v>
                  </c:pt>
                  <c:pt idx="2">
                    <c:v>2008</c:v>
                  </c:pt>
                </c:lvl>
              </c:multiLvlStrCache>
            </c:multiLvlStrRef>
          </c:cat>
          <c:val>
            <c:numRef>
              <c:f>'[Chart in Microsoft PowerPoint]overall sat'!$C$21:$F$21</c:f>
              <c:numCache>
                <c:formatCode>0%</c:formatCode>
                <c:ptCount val="4"/>
                <c:pt idx="0">
                  <c:v>0.14000000000000001</c:v>
                </c:pt>
                <c:pt idx="1">
                  <c:v>0.1</c:v>
                </c:pt>
                <c:pt idx="2">
                  <c:v>0.1</c:v>
                </c:pt>
                <c:pt idx="3">
                  <c:v>0.08</c:v>
                </c:pt>
              </c:numCache>
            </c:numRef>
          </c:val>
        </c:ser>
        <c:ser>
          <c:idx val="3"/>
          <c:order val="3"/>
          <c:tx>
            <c:strRef>
              <c:f>'[Chart in Microsoft PowerPoint]overall sat'!$B$22</c:f>
              <c:strCache>
                <c:ptCount val="1"/>
                <c:pt idx="0">
                  <c:v>Very dissatisfied</c:v>
                </c:pt>
              </c:strCache>
            </c:strRef>
          </c:tx>
          <c:invertIfNegative val="0"/>
          <c:dLbls>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'[Chart in Microsoft PowerPoint]overall sat'!$C$17:$F$18</c:f>
              <c:multiLvlStrCache>
                <c:ptCount val="4"/>
                <c:lvl>
                  <c:pt idx="0">
                    <c:v>SPA</c:v>
                  </c:pt>
                  <c:pt idx="1">
                    <c:v>EPA</c:v>
                  </c:pt>
                  <c:pt idx="2">
                    <c:v>SPA</c:v>
                  </c:pt>
                  <c:pt idx="3">
                    <c:v>EPA</c:v>
                  </c:pt>
                </c:lvl>
                <c:lvl>
                  <c:pt idx="0">
                    <c:v>2014</c:v>
                  </c:pt>
                  <c:pt idx="2">
                    <c:v>2008</c:v>
                  </c:pt>
                </c:lvl>
              </c:multiLvlStrCache>
            </c:multiLvlStrRef>
          </c:cat>
          <c:val>
            <c:numRef>
              <c:f>'[Chart in Microsoft PowerPoint]overall sat'!$C$22:$F$22</c:f>
              <c:numCache>
                <c:formatCode>0%</c:formatCode>
                <c:ptCount val="4"/>
                <c:pt idx="0">
                  <c:v>0.02</c:v>
                </c:pt>
                <c:pt idx="1">
                  <c:v>0.02</c:v>
                </c:pt>
                <c:pt idx="2">
                  <c:v>0.02</c:v>
                </c:pt>
                <c:pt idx="3">
                  <c:v>0.01</c:v>
                </c:pt>
              </c:numCache>
            </c:numRef>
          </c:val>
        </c:ser>
        <c:dLbls>
          <c:showLegendKey val="0"/>
          <c:showVal val="0"/>
          <c:showCatName val="0"/>
          <c:showSerName val="0"/>
          <c:showPercent val="0"/>
          <c:showBubbleSize val="0"/>
        </c:dLbls>
        <c:gapWidth val="30"/>
        <c:overlap val="100"/>
        <c:axId val="338594336"/>
        <c:axId val="338594896"/>
      </c:barChart>
      <c:catAx>
        <c:axId val="338594336"/>
        <c:scaling>
          <c:orientation val="minMax"/>
        </c:scaling>
        <c:delete val="0"/>
        <c:axPos val="l"/>
        <c:numFmt formatCode="General" sourceLinked="0"/>
        <c:majorTickMark val="out"/>
        <c:minorTickMark val="none"/>
        <c:tickLblPos val="nextTo"/>
        <c:txPr>
          <a:bodyPr/>
          <a:lstStyle/>
          <a:p>
            <a:pPr>
              <a:defRPr sz="1200" b="1"/>
            </a:pPr>
            <a:endParaRPr lang="en-US"/>
          </a:p>
        </c:txPr>
        <c:crossAx val="338594896"/>
        <c:crosses val="autoZero"/>
        <c:auto val="1"/>
        <c:lblAlgn val="ctr"/>
        <c:lblOffset val="100"/>
        <c:noMultiLvlLbl val="0"/>
      </c:catAx>
      <c:valAx>
        <c:axId val="338594896"/>
        <c:scaling>
          <c:orientation val="minMax"/>
        </c:scaling>
        <c:delete val="0"/>
        <c:axPos val="b"/>
        <c:majorGridlines/>
        <c:numFmt formatCode="0%" sourceLinked="1"/>
        <c:majorTickMark val="out"/>
        <c:minorTickMark val="none"/>
        <c:tickLblPos val="nextTo"/>
        <c:crossAx val="338594336"/>
        <c:crosses val="autoZero"/>
        <c:crossBetween val="between"/>
      </c:valAx>
    </c:plotArea>
    <c:legend>
      <c:legendPos val="b"/>
      <c:layout>
        <c:manualLayout>
          <c:xMode val="edge"/>
          <c:yMode val="edge"/>
          <c:x val="0.21734219433115837"/>
          <c:y val="0.89859956264010177"/>
          <c:w val="0.71188047334167248"/>
          <c:h val="7.8444917144730938E-2"/>
        </c:manualLayout>
      </c:layout>
      <c:overlay val="0"/>
      <c:txPr>
        <a:bodyPr/>
        <a:lstStyle/>
        <a:p>
          <a:pPr>
            <a:defRPr sz="1200" b="1"/>
          </a:pPr>
          <a:endParaRPr lang="en-US"/>
        </a:p>
      </c:txPr>
    </c:legend>
    <c:plotVisOnly val="1"/>
    <c:dispBlanksAs val="gap"/>
    <c:showDLblsOverMax val="0"/>
  </c:chart>
  <c:spPr>
    <a:ln>
      <a:noFill/>
    </a:ln>
  </c:sp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2"/>
    </mc:Choice>
    <mc:Fallback>
      <c:style val="12"/>
    </mc:Fallback>
  </mc:AlternateContent>
  <c:clrMapOvr bg1="lt1" tx1="dk1" bg2="lt2" tx2="dk2" accent1="accent1" accent2="accent2" accent3="accent3" accent4="accent4" accent5="accent5" accent6="accent6" hlink="hlink" folHlink="folHlink"/>
  <c:chart>
    <c:autoTitleDeleted val="0"/>
    <c:plotArea>
      <c:layout/>
      <c:barChart>
        <c:barDir val="bar"/>
        <c:grouping val="percentStacked"/>
        <c:varyColors val="0"/>
        <c:ser>
          <c:idx val="0"/>
          <c:order val="0"/>
          <c:tx>
            <c:strRef>
              <c:f>'[Chart in Microsoft PowerPoint]overall sat'!$B$26</c:f>
              <c:strCache>
                <c:ptCount val="1"/>
                <c:pt idx="0">
                  <c:v>A lot more satisfied now</c:v>
                </c:pt>
              </c:strCache>
            </c:strRef>
          </c:tx>
          <c:invertIfNegative val="0"/>
          <c:dLbls>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'[Chart in Microsoft PowerPoint]overall sat'!$C$24:$F$25</c:f>
              <c:multiLvlStrCache>
                <c:ptCount val="4"/>
                <c:lvl>
                  <c:pt idx="0">
                    <c:v>SPA</c:v>
                  </c:pt>
                  <c:pt idx="1">
                    <c:v>EPA</c:v>
                  </c:pt>
                  <c:pt idx="2">
                    <c:v>SPA</c:v>
                  </c:pt>
                  <c:pt idx="3">
                    <c:v>EPA</c:v>
                  </c:pt>
                </c:lvl>
                <c:lvl>
                  <c:pt idx="0">
                    <c:v>2014</c:v>
                  </c:pt>
                  <c:pt idx="2">
                    <c:v>2008</c:v>
                  </c:pt>
                </c:lvl>
              </c:multiLvlStrCache>
            </c:multiLvlStrRef>
          </c:cat>
          <c:val>
            <c:numRef>
              <c:f>'[Chart in Microsoft PowerPoint]overall sat'!$C$26:$F$26</c:f>
              <c:numCache>
                <c:formatCode>0%</c:formatCode>
                <c:ptCount val="4"/>
                <c:pt idx="0">
                  <c:v>0.14000000000000001</c:v>
                </c:pt>
                <c:pt idx="1">
                  <c:v>0.1</c:v>
                </c:pt>
                <c:pt idx="2">
                  <c:v>0.19</c:v>
                </c:pt>
                <c:pt idx="3">
                  <c:v>0.15</c:v>
                </c:pt>
              </c:numCache>
            </c:numRef>
          </c:val>
        </c:ser>
        <c:ser>
          <c:idx val="1"/>
          <c:order val="1"/>
          <c:tx>
            <c:strRef>
              <c:f>'[Chart in Microsoft PowerPoint]overall sat'!$B$27</c:f>
              <c:strCache>
                <c:ptCount val="1"/>
                <c:pt idx="0">
                  <c:v>Somewhat more satisfied now</c:v>
                </c:pt>
              </c:strCache>
            </c:strRef>
          </c:tx>
          <c:invertIfNegative val="0"/>
          <c:dLbls>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'[Chart in Microsoft PowerPoint]overall sat'!$C$24:$F$25</c:f>
              <c:multiLvlStrCache>
                <c:ptCount val="4"/>
                <c:lvl>
                  <c:pt idx="0">
                    <c:v>SPA</c:v>
                  </c:pt>
                  <c:pt idx="1">
                    <c:v>EPA</c:v>
                  </c:pt>
                  <c:pt idx="2">
                    <c:v>SPA</c:v>
                  </c:pt>
                  <c:pt idx="3">
                    <c:v>EPA</c:v>
                  </c:pt>
                </c:lvl>
                <c:lvl>
                  <c:pt idx="0">
                    <c:v>2014</c:v>
                  </c:pt>
                  <c:pt idx="2">
                    <c:v>2008</c:v>
                  </c:pt>
                </c:lvl>
              </c:multiLvlStrCache>
            </c:multiLvlStrRef>
          </c:cat>
          <c:val>
            <c:numRef>
              <c:f>'[Chart in Microsoft PowerPoint]overall sat'!$C$27:$F$27</c:f>
              <c:numCache>
                <c:formatCode>0%</c:formatCode>
                <c:ptCount val="4"/>
                <c:pt idx="0">
                  <c:v>0.21</c:v>
                </c:pt>
                <c:pt idx="1">
                  <c:v>0.23</c:v>
                </c:pt>
                <c:pt idx="2">
                  <c:v>0.27</c:v>
                </c:pt>
                <c:pt idx="3">
                  <c:v>0.34</c:v>
                </c:pt>
              </c:numCache>
            </c:numRef>
          </c:val>
        </c:ser>
        <c:ser>
          <c:idx val="2"/>
          <c:order val="2"/>
          <c:tx>
            <c:strRef>
              <c:f>'[Chart in Microsoft PowerPoint]overall sat'!$B$28</c:f>
              <c:strCache>
                <c:ptCount val="1"/>
                <c:pt idx="0">
                  <c:v>About the same</c:v>
                </c:pt>
              </c:strCache>
            </c:strRef>
          </c:tx>
          <c:invertIfNegative val="0"/>
          <c:dLbls>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'[Chart in Microsoft PowerPoint]overall sat'!$C$24:$F$25</c:f>
              <c:multiLvlStrCache>
                <c:ptCount val="4"/>
                <c:lvl>
                  <c:pt idx="0">
                    <c:v>SPA</c:v>
                  </c:pt>
                  <c:pt idx="1">
                    <c:v>EPA</c:v>
                  </c:pt>
                  <c:pt idx="2">
                    <c:v>SPA</c:v>
                  </c:pt>
                  <c:pt idx="3">
                    <c:v>EPA</c:v>
                  </c:pt>
                </c:lvl>
                <c:lvl>
                  <c:pt idx="0">
                    <c:v>2014</c:v>
                  </c:pt>
                  <c:pt idx="2">
                    <c:v>2008</c:v>
                  </c:pt>
                </c:lvl>
              </c:multiLvlStrCache>
            </c:multiLvlStrRef>
          </c:cat>
          <c:val>
            <c:numRef>
              <c:f>'[Chart in Microsoft PowerPoint]overall sat'!$C$28:$F$28</c:f>
              <c:numCache>
                <c:formatCode>0%</c:formatCode>
                <c:ptCount val="4"/>
                <c:pt idx="0">
                  <c:v>0.31</c:v>
                </c:pt>
                <c:pt idx="1">
                  <c:v>0.34</c:v>
                </c:pt>
                <c:pt idx="2">
                  <c:v>0.31</c:v>
                </c:pt>
                <c:pt idx="3">
                  <c:v>0.33</c:v>
                </c:pt>
              </c:numCache>
            </c:numRef>
          </c:val>
        </c:ser>
        <c:ser>
          <c:idx val="3"/>
          <c:order val="3"/>
          <c:tx>
            <c:strRef>
              <c:f>'[Chart in Microsoft PowerPoint]overall sat'!$B$29</c:f>
              <c:strCache>
                <c:ptCount val="1"/>
                <c:pt idx="0">
                  <c:v>Somewhat less satisfied now</c:v>
                </c:pt>
              </c:strCache>
            </c:strRef>
          </c:tx>
          <c:invertIfNegative val="0"/>
          <c:dLbls>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'[Chart in Microsoft PowerPoint]overall sat'!$C$24:$F$25</c:f>
              <c:multiLvlStrCache>
                <c:ptCount val="4"/>
                <c:lvl>
                  <c:pt idx="0">
                    <c:v>SPA</c:v>
                  </c:pt>
                  <c:pt idx="1">
                    <c:v>EPA</c:v>
                  </c:pt>
                  <c:pt idx="2">
                    <c:v>SPA</c:v>
                  </c:pt>
                  <c:pt idx="3">
                    <c:v>EPA</c:v>
                  </c:pt>
                </c:lvl>
                <c:lvl>
                  <c:pt idx="0">
                    <c:v>2014</c:v>
                  </c:pt>
                  <c:pt idx="2">
                    <c:v>2008</c:v>
                  </c:pt>
                </c:lvl>
              </c:multiLvlStrCache>
            </c:multiLvlStrRef>
          </c:cat>
          <c:val>
            <c:numRef>
              <c:f>'[Chart in Microsoft PowerPoint]overall sat'!$C$29:$F$29</c:f>
              <c:numCache>
                <c:formatCode>0%</c:formatCode>
                <c:ptCount val="4"/>
                <c:pt idx="0">
                  <c:v>0.24</c:v>
                </c:pt>
                <c:pt idx="1">
                  <c:v>0.25</c:v>
                </c:pt>
                <c:pt idx="2">
                  <c:v>0.16</c:v>
                </c:pt>
                <c:pt idx="3">
                  <c:v>0.15</c:v>
                </c:pt>
              </c:numCache>
            </c:numRef>
          </c:val>
        </c:ser>
        <c:ser>
          <c:idx val="4"/>
          <c:order val="4"/>
          <c:tx>
            <c:strRef>
              <c:f>'[Chart in Microsoft PowerPoint]overall sat'!$B$30</c:f>
              <c:strCache>
                <c:ptCount val="1"/>
                <c:pt idx="0">
                  <c:v>A lot less satisfied now</c:v>
                </c:pt>
              </c:strCache>
            </c:strRef>
          </c:tx>
          <c:invertIfNegative val="0"/>
          <c:dLbls>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'[Chart in Microsoft PowerPoint]overall sat'!$C$24:$F$25</c:f>
              <c:multiLvlStrCache>
                <c:ptCount val="4"/>
                <c:lvl>
                  <c:pt idx="0">
                    <c:v>SPA</c:v>
                  </c:pt>
                  <c:pt idx="1">
                    <c:v>EPA</c:v>
                  </c:pt>
                  <c:pt idx="2">
                    <c:v>SPA</c:v>
                  </c:pt>
                  <c:pt idx="3">
                    <c:v>EPA</c:v>
                  </c:pt>
                </c:lvl>
                <c:lvl>
                  <c:pt idx="0">
                    <c:v>2014</c:v>
                  </c:pt>
                  <c:pt idx="2">
                    <c:v>2008</c:v>
                  </c:pt>
                </c:lvl>
              </c:multiLvlStrCache>
            </c:multiLvlStrRef>
          </c:cat>
          <c:val>
            <c:numRef>
              <c:f>'[Chart in Microsoft PowerPoint]overall sat'!$C$30:$F$30</c:f>
              <c:numCache>
                <c:formatCode>0%</c:formatCode>
                <c:ptCount val="4"/>
                <c:pt idx="0">
                  <c:v>0.1</c:v>
                </c:pt>
                <c:pt idx="1">
                  <c:v>0.08</c:v>
                </c:pt>
                <c:pt idx="2">
                  <c:v>7.0000000000000007E-2</c:v>
                </c:pt>
                <c:pt idx="3">
                  <c:v>0.04</c:v>
                </c:pt>
              </c:numCache>
            </c:numRef>
          </c:val>
        </c:ser>
        <c:dLbls>
          <c:showLegendKey val="0"/>
          <c:showVal val="0"/>
          <c:showCatName val="0"/>
          <c:showSerName val="0"/>
          <c:showPercent val="0"/>
          <c:showBubbleSize val="0"/>
        </c:dLbls>
        <c:gapWidth val="30"/>
        <c:overlap val="100"/>
        <c:axId val="339058640"/>
        <c:axId val="339059200"/>
      </c:barChart>
      <c:catAx>
        <c:axId val="339058640"/>
        <c:scaling>
          <c:orientation val="minMax"/>
        </c:scaling>
        <c:delete val="0"/>
        <c:axPos val="l"/>
        <c:numFmt formatCode="General" sourceLinked="0"/>
        <c:majorTickMark val="out"/>
        <c:minorTickMark val="none"/>
        <c:tickLblPos val="nextTo"/>
        <c:txPr>
          <a:bodyPr/>
          <a:lstStyle/>
          <a:p>
            <a:pPr>
              <a:defRPr sz="1200" b="1"/>
            </a:pPr>
            <a:endParaRPr lang="en-US"/>
          </a:p>
        </c:txPr>
        <c:crossAx val="339059200"/>
        <c:crosses val="autoZero"/>
        <c:auto val="1"/>
        <c:lblAlgn val="ctr"/>
        <c:lblOffset val="100"/>
        <c:noMultiLvlLbl val="0"/>
      </c:catAx>
      <c:valAx>
        <c:axId val="339059200"/>
        <c:scaling>
          <c:orientation val="minMax"/>
        </c:scaling>
        <c:delete val="0"/>
        <c:axPos val="b"/>
        <c:majorGridlines/>
        <c:numFmt formatCode="0%" sourceLinked="1"/>
        <c:majorTickMark val="out"/>
        <c:minorTickMark val="none"/>
        <c:tickLblPos val="nextTo"/>
        <c:crossAx val="339058640"/>
        <c:crosses val="autoZero"/>
        <c:crossBetween val="between"/>
      </c:valAx>
    </c:plotArea>
    <c:legend>
      <c:legendPos val="b"/>
      <c:layout>
        <c:manualLayout>
          <c:xMode val="edge"/>
          <c:yMode val="edge"/>
          <c:x val="0.10792860107928601"/>
          <c:y val="0.79513532884062155"/>
          <c:w val="0.81491872669091969"/>
          <c:h val="0.20486467115937845"/>
        </c:manualLayout>
      </c:layout>
      <c:overlay val="0"/>
      <c:txPr>
        <a:bodyPr/>
        <a:lstStyle/>
        <a:p>
          <a:pPr>
            <a:defRPr sz="1200" b="1"/>
          </a:pPr>
          <a:endParaRPr lang="en-US"/>
        </a:p>
      </c:txPr>
    </c:legend>
    <c:plotVisOnly val="1"/>
    <c:dispBlanksAs val="gap"/>
    <c:showDLblsOverMax val="0"/>
  </c:chart>
  <c:spPr>
    <a:ln>
      <a:noFill/>
    </a:ln>
  </c:sp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2"/>
    </mc:Choice>
    <mc:Fallback>
      <c:style val="12"/>
    </mc:Fallback>
  </mc:AlternateContent>
  <c:clrMapOvr bg1="lt1" tx1="dk1" bg2="lt2" tx2="dk2" accent1="accent1" accent2="accent2" accent3="accent3" accent4="accent4" accent5="accent5" accent6="accent6" hlink="hlink" folHlink="folHlink"/>
  <c:chart>
    <c:autoTitleDeleted val="0"/>
    <c:plotArea>
      <c:layout/>
      <c:barChart>
        <c:barDir val="bar"/>
        <c:grouping val="stacked"/>
        <c:varyColors val="0"/>
        <c:ser>
          <c:idx val="0"/>
          <c:order val="0"/>
          <c:tx>
            <c:strRef>
              <c:f>'overall sat'!$C$3</c:f>
              <c:strCache>
                <c:ptCount val="1"/>
                <c:pt idx="0">
                  <c:v>Strongly agree</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'overall sat'!$B$4:$B$12</c:f>
              <c:strCache>
                <c:ptCount val="9"/>
                <c:pt idx="0">
                  <c:v>Look forward to work</c:v>
                </c:pt>
                <c:pt idx="1">
                  <c:v>Feel valued in dept</c:v>
                </c:pt>
                <c:pt idx="2">
                  <c:v>Find work enjoyable</c:v>
                </c:pt>
                <c:pt idx="3">
                  <c:v>Would recommend dept as place to work</c:v>
                </c:pt>
                <c:pt idx="4">
                  <c:v>Work give sense of purpose</c:v>
                </c:pt>
                <c:pt idx="5">
                  <c:v>Feel like "fit" in dept</c:v>
                </c:pt>
                <c:pt idx="6">
                  <c:v>Feel like make a difference</c:v>
                </c:pt>
                <c:pt idx="7">
                  <c:v>Like people in work unit</c:v>
                </c:pt>
                <c:pt idx="8">
                  <c:v>Proud to work at NCSU</c:v>
                </c:pt>
              </c:strCache>
            </c:strRef>
          </c:cat>
          <c:val>
            <c:numRef>
              <c:f>'overall sat'!$C$4:$C$12</c:f>
              <c:numCache>
                <c:formatCode>0%</c:formatCode>
                <c:ptCount val="9"/>
                <c:pt idx="0">
                  <c:v>0.29799999999999999</c:v>
                </c:pt>
                <c:pt idx="1">
                  <c:v>0.309</c:v>
                </c:pt>
                <c:pt idx="2">
                  <c:v>0.314</c:v>
                </c:pt>
                <c:pt idx="3">
                  <c:v>0.33</c:v>
                </c:pt>
                <c:pt idx="4">
                  <c:v>0.34699999999999998</c:v>
                </c:pt>
                <c:pt idx="5">
                  <c:v>0.36699999999999999</c:v>
                </c:pt>
                <c:pt idx="6">
                  <c:v>0.37</c:v>
                </c:pt>
                <c:pt idx="7">
                  <c:v>0.46899999999999997</c:v>
                </c:pt>
                <c:pt idx="8">
                  <c:v>0.52100000000000002</c:v>
                </c:pt>
              </c:numCache>
            </c:numRef>
          </c:val>
        </c:ser>
        <c:ser>
          <c:idx val="1"/>
          <c:order val="1"/>
          <c:tx>
            <c:strRef>
              <c:f>'overall sat'!$D$3</c:f>
              <c:strCache>
                <c:ptCount val="1"/>
                <c:pt idx="0">
                  <c:v>Agree</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'overall sat'!$B$4:$B$12</c:f>
              <c:strCache>
                <c:ptCount val="9"/>
                <c:pt idx="0">
                  <c:v>Look forward to work</c:v>
                </c:pt>
                <c:pt idx="1">
                  <c:v>Feel valued in dept</c:v>
                </c:pt>
                <c:pt idx="2">
                  <c:v>Find work enjoyable</c:v>
                </c:pt>
                <c:pt idx="3">
                  <c:v>Would recommend dept as place to work</c:v>
                </c:pt>
                <c:pt idx="4">
                  <c:v>Work give sense of purpose</c:v>
                </c:pt>
                <c:pt idx="5">
                  <c:v>Feel like "fit" in dept</c:v>
                </c:pt>
                <c:pt idx="6">
                  <c:v>Feel like make a difference</c:v>
                </c:pt>
                <c:pt idx="7">
                  <c:v>Like people in work unit</c:v>
                </c:pt>
                <c:pt idx="8">
                  <c:v>Proud to work at NCSU</c:v>
                </c:pt>
              </c:strCache>
            </c:strRef>
          </c:cat>
          <c:val>
            <c:numRef>
              <c:f>'overall sat'!$D$4:$D$12</c:f>
              <c:numCache>
                <c:formatCode>0%</c:formatCode>
                <c:ptCount val="9"/>
                <c:pt idx="0">
                  <c:v>0.55200000000000005</c:v>
                </c:pt>
                <c:pt idx="1">
                  <c:v>0.499</c:v>
                </c:pt>
                <c:pt idx="2">
                  <c:v>0.56899999999999995</c:v>
                </c:pt>
                <c:pt idx="3">
                  <c:v>0.5</c:v>
                </c:pt>
                <c:pt idx="4">
                  <c:v>0.52800000000000002</c:v>
                </c:pt>
                <c:pt idx="5">
                  <c:v>0.48799999999999999</c:v>
                </c:pt>
                <c:pt idx="6">
                  <c:v>0.51700000000000002</c:v>
                </c:pt>
                <c:pt idx="7">
                  <c:v>0.49099999999999999</c:v>
                </c:pt>
                <c:pt idx="8">
                  <c:v>0.42599999999999999</c:v>
                </c:pt>
              </c:numCache>
            </c:numRef>
          </c:val>
        </c:ser>
        <c:dLbls>
          <c:showLegendKey val="0"/>
          <c:showVal val="0"/>
          <c:showCatName val="0"/>
          <c:showSerName val="0"/>
          <c:showPercent val="0"/>
          <c:showBubbleSize val="0"/>
        </c:dLbls>
        <c:gapWidth val="30"/>
        <c:overlap val="100"/>
        <c:axId val="339062000"/>
        <c:axId val="339196016"/>
      </c:barChart>
      <c:catAx>
        <c:axId val="339062000"/>
        <c:scaling>
          <c:orientation val="minMax"/>
        </c:scaling>
        <c:delete val="0"/>
        <c:axPos val="l"/>
        <c:numFmt formatCode="General" sourceLinked="0"/>
        <c:majorTickMark val="out"/>
        <c:minorTickMark val="none"/>
        <c:tickLblPos val="nextTo"/>
        <c:crossAx val="339196016"/>
        <c:crosses val="autoZero"/>
        <c:auto val="1"/>
        <c:lblAlgn val="ctr"/>
        <c:lblOffset val="100"/>
        <c:noMultiLvlLbl val="0"/>
      </c:catAx>
      <c:valAx>
        <c:axId val="339196016"/>
        <c:scaling>
          <c:orientation val="minMax"/>
          <c:max val="1"/>
        </c:scaling>
        <c:delete val="0"/>
        <c:axPos val="b"/>
        <c:majorGridlines/>
        <c:numFmt formatCode="0%" sourceLinked="1"/>
        <c:majorTickMark val="out"/>
        <c:minorTickMark val="none"/>
        <c:tickLblPos val="nextTo"/>
        <c:crossAx val="339062000"/>
        <c:crosses val="autoZero"/>
        <c:crossBetween val="between"/>
        <c:majorUnit val="0.1"/>
      </c:valAx>
    </c:plotArea>
    <c:legend>
      <c:legendPos val="b"/>
      <c:layout>
        <c:manualLayout>
          <c:xMode val="edge"/>
          <c:yMode val="edge"/>
          <c:x val="0.48924777259985358"/>
          <c:y val="0.88850503062117236"/>
          <c:w val="0.28454300355312728"/>
          <c:h val="8.3717191601049873E-2"/>
        </c:manualLayout>
      </c:layout>
      <c:overlay val="0"/>
    </c:legend>
    <c:plotVisOnly val="1"/>
    <c:dispBlanksAs val="gap"/>
    <c:showDLblsOverMax val="0"/>
  </c:chart>
  <c:txPr>
    <a:bodyPr/>
    <a:lstStyle/>
    <a:p>
      <a:pPr>
        <a:defRPr sz="1400" b="1"/>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2"/>
    </mc:Choice>
    <mc:Fallback>
      <c:style val="12"/>
    </mc:Fallback>
  </mc:AlternateContent>
  <c:clrMapOvr bg1="lt1" tx1="dk1" bg2="lt2" tx2="dk2" accent1="accent1" accent2="accent2" accent3="accent3" accent4="accent4" accent5="accent5" accent6="accent6" hlink="hlink" folHlink="folHlink"/>
  <c:chart>
    <c:autoTitleDeleted val="0"/>
    <c:plotArea>
      <c:layout/>
      <c:barChart>
        <c:barDir val="col"/>
        <c:grouping val="percentStacked"/>
        <c:varyColors val="0"/>
        <c:ser>
          <c:idx val="0"/>
          <c:order val="0"/>
          <c:tx>
            <c:strRef>
              <c:f>'overall sat'!$B$69</c:f>
              <c:strCache>
                <c:ptCount val="1"/>
                <c:pt idx="0">
                  <c:v>Yes -Very seriously considered</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'overall sat'!$C$68:$D$68</c:f>
              <c:numCache>
                <c:formatCode>General</c:formatCode>
                <c:ptCount val="2"/>
                <c:pt idx="0">
                  <c:v>2014</c:v>
                </c:pt>
                <c:pt idx="1">
                  <c:v>2008</c:v>
                </c:pt>
              </c:numCache>
            </c:numRef>
          </c:cat>
          <c:val>
            <c:numRef>
              <c:f>'overall sat'!$C$69:$D$69</c:f>
              <c:numCache>
                <c:formatCode>0%</c:formatCode>
                <c:ptCount val="2"/>
                <c:pt idx="0">
                  <c:v>0.17</c:v>
                </c:pt>
                <c:pt idx="1">
                  <c:v>0.14000000000000001</c:v>
                </c:pt>
              </c:numCache>
            </c:numRef>
          </c:val>
        </c:ser>
        <c:ser>
          <c:idx val="1"/>
          <c:order val="1"/>
          <c:tx>
            <c:strRef>
              <c:f>'overall sat'!$B$70</c:f>
              <c:strCache>
                <c:ptCount val="1"/>
                <c:pt idx="0">
                  <c:v>Yes-Somewhat seriously considered</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'overall sat'!$C$68:$D$68</c:f>
              <c:numCache>
                <c:formatCode>General</c:formatCode>
                <c:ptCount val="2"/>
                <c:pt idx="0">
                  <c:v>2014</c:v>
                </c:pt>
                <c:pt idx="1">
                  <c:v>2008</c:v>
                </c:pt>
              </c:numCache>
            </c:numRef>
          </c:cat>
          <c:val>
            <c:numRef>
              <c:f>'overall sat'!$C$70:$D$70</c:f>
              <c:numCache>
                <c:formatCode>0%</c:formatCode>
                <c:ptCount val="2"/>
                <c:pt idx="0">
                  <c:v>0.2</c:v>
                </c:pt>
                <c:pt idx="1">
                  <c:v>0.2</c:v>
                </c:pt>
              </c:numCache>
            </c:numRef>
          </c:val>
        </c:ser>
        <c:ser>
          <c:idx val="2"/>
          <c:order val="2"/>
          <c:tx>
            <c:strRef>
              <c:f>'overall sat'!$B$71</c:f>
              <c:strCache>
                <c:ptCount val="1"/>
                <c:pt idx="0">
                  <c:v>Yes-Considered but not very seriously</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'overall sat'!$C$68:$D$68</c:f>
              <c:numCache>
                <c:formatCode>General</c:formatCode>
                <c:ptCount val="2"/>
                <c:pt idx="0">
                  <c:v>2014</c:v>
                </c:pt>
                <c:pt idx="1">
                  <c:v>2008</c:v>
                </c:pt>
              </c:numCache>
            </c:numRef>
          </c:cat>
          <c:val>
            <c:numRef>
              <c:f>'overall sat'!$C$71:$D$71</c:f>
              <c:numCache>
                <c:formatCode>0%</c:formatCode>
                <c:ptCount val="2"/>
                <c:pt idx="0">
                  <c:v>0.21</c:v>
                </c:pt>
                <c:pt idx="1">
                  <c:v>0.16</c:v>
                </c:pt>
              </c:numCache>
            </c:numRef>
          </c:val>
        </c:ser>
        <c:ser>
          <c:idx val="3"/>
          <c:order val="3"/>
          <c:tx>
            <c:strRef>
              <c:f>'overall sat'!$B$72</c:f>
              <c:strCache>
                <c:ptCount val="1"/>
                <c:pt idx="0">
                  <c:v>No-Did not consider</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'overall sat'!$C$68:$D$68</c:f>
              <c:numCache>
                <c:formatCode>General</c:formatCode>
                <c:ptCount val="2"/>
                <c:pt idx="0">
                  <c:v>2014</c:v>
                </c:pt>
                <c:pt idx="1">
                  <c:v>2008</c:v>
                </c:pt>
              </c:numCache>
            </c:numRef>
          </c:cat>
          <c:val>
            <c:numRef>
              <c:f>'overall sat'!$C$72:$D$72</c:f>
              <c:numCache>
                <c:formatCode>0%</c:formatCode>
                <c:ptCount val="2"/>
                <c:pt idx="0">
                  <c:v>0.41</c:v>
                </c:pt>
                <c:pt idx="1">
                  <c:v>0.5</c:v>
                </c:pt>
              </c:numCache>
            </c:numRef>
          </c:val>
        </c:ser>
        <c:dLbls>
          <c:showLegendKey val="0"/>
          <c:showVal val="0"/>
          <c:showCatName val="0"/>
          <c:showSerName val="0"/>
          <c:showPercent val="0"/>
          <c:showBubbleSize val="0"/>
        </c:dLbls>
        <c:gapWidth val="30"/>
        <c:overlap val="100"/>
        <c:axId val="488174048"/>
        <c:axId val="488175728"/>
      </c:barChart>
      <c:catAx>
        <c:axId val="488174048"/>
        <c:scaling>
          <c:orientation val="minMax"/>
        </c:scaling>
        <c:delete val="0"/>
        <c:axPos val="b"/>
        <c:numFmt formatCode="General" sourceLinked="1"/>
        <c:majorTickMark val="out"/>
        <c:minorTickMark val="none"/>
        <c:tickLblPos val="nextTo"/>
        <c:crossAx val="488175728"/>
        <c:crosses val="autoZero"/>
        <c:auto val="1"/>
        <c:lblAlgn val="ctr"/>
        <c:lblOffset val="100"/>
        <c:noMultiLvlLbl val="0"/>
      </c:catAx>
      <c:valAx>
        <c:axId val="488175728"/>
        <c:scaling>
          <c:orientation val="minMax"/>
        </c:scaling>
        <c:delete val="0"/>
        <c:axPos val="l"/>
        <c:majorGridlines/>
        <c:numFmt formatCode="0%" sourceLinked="1"/>
        <c:majorTickMark val="out"/>
        <c:minorTickMark val="none"/>
        <c:tickLblPos val="nextTo"/>
        <c:crossAx val="488174048"/>
        <c:crosses val="autoZero"/>
        <c:crossBetween val="between"/>
      </c:valAx>
    </c:plotArea>
    <c:legend>
      <c:legendPos val="r"/>
      <c:layout>
        <c:manualLayout>
          <c:xMode val="edge"/>
          <c:yMode val="edge"/>
          <c:x val="0.67456590842811315"/>
          <c:y val="7.2620190768836829E-2"/>
          <c:w val="0.30876749781277341"/>
          <c:h val="0.82223897317713335"/>
        </c:manualLayout>
      </c:layout>
      <c:overlay val="0"/>
    </c:legend>
    <c:plotVisOnly val="1"/>
    <c:dispBlanksAs val="gap"/>
    <c:showDLblsOverMax val="0"/>
  </c:chart>
  <c:txPr>
    <a:bodyPr/>
    <a:lstStyle/>
    <a:p>
      <a:pPr>
        <a:defRPr sz="1400" b="1"/>
      </a:pPr>
      <a:endParaRPr lang="en-US"/>
    </a:p>
  </c:tx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0.40278</cdr:x>
      <cdr:y>0.02899</cdr:y>
    </cdr:from>
    <cdr:to>
      <cdr:x>0.94444</cdr:x>
      <cdr:y>0.07246</cdr:y>
    </cdr:to>
    <cdr:sp macro="" textlink="">
      <cdr:nvSpPr>
        <cdr:cNvPr id="2" name="Text Box 2"/>
        <cdr:cNvSpPr txBox="1">
          <a:spLocks xmlns:a="http://schemas.openxmlformats.org/drawingml/2006/main" noChangeArrowheads="1"/>
        </cdr:cNvSpPr>
      </cdr:nvSpPr>
      <cdr:spPr bwMode="auto">
        <a:xfrm xmlns:a="http://schemas.openxmlformats.org/drawingml/2006/main">
          <a:off x="2209800" y="152400"/>
          <a:ext cx="2971800" cy="22860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rot="0" vert="horz" wrap="square" lIns="91440" tIns="45720" rIns="91440" bIns="45720" anchor="t" anchorCtr="0">
          <a:noAutofit/>
        </a:bodyPr>
        <a:lstStyle xmlns:a="http://schemas.openxmlformats.org/drawingml/2006/main"/>
        <a:p xmlns:a="http://schemas.openxmlformats.org/drawingml/2006/main">
          <a:pPr>
            <a:spcAft>
              <a:spcPts val="1000"/>
            </a:spcAft>
          </a:pPr>
          <a:r>
            <a:rPr lang="en-US" sz="900" b="1" dirty="0">
              <a:solidFill>
                <a:srgbClr val="C00000"/>
              </a:solidFill>
              <a:latin typeface="+mn-lt"/>
              <a:ea typeface="Cambria"/>
              <a:cs typeface="Times New Roman"/>
            </a:rPr>
            <a:t># of </a:t>
          </a:r>
          <a:r>
            <a:rPr lang="en-US" sz="900" b="1" dirty="0" smtClean="0">
              <a:solidFill>
                <a:srgbClr val="C00000"/>
              </a:solidFill>
              <a:latin typeface="+mn-lt"/>
              <a:ea typeface="Cambria"/>
              <a:cs typeface="Times New Roman"/>
            </a:rPr>
            <a:t>respondents mentioning</a:t>
          </a:r>
          <a:endParaRPr lang="en-US" sz="900" b="1" dirty="0">
            <a:solidFill>
              <a:srgbClr val="C00000"/>
            </a:solidFill>
            <a:latin typeface="+mn-lt"/>
            <a:ea typeface="Cambria"/>
            <a:cs typeface="Times New Roman"/>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8E8252A-6C4F-4C23-8EF8-EEDAE0C1710B}" type="datetimeFigureOut">
              <a:rPr lang="en-US" smtClean="0"/>
              <a:t>5/27/2015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168DE6B-50AE-47F1-ADCE-B54935360655}" type="slidenum">
              <a:rPr lang="en-US" smtClean="0"/>
              <a:t>‹#›</a:t>
            </a:fld>
            <a:endParaRPr lang="en-US"/>
          </a:p>
        </p:txBody>
      </p:sp>
    </p:spTree>
    <p:extLst>
      <p:ext uri="{BB962C8B-B14F-4D97-AF65-F5344CB8AC3E}">
        <p14:creationId xmlns:p14="http://schemas.microsoft.com/office/powerpoint/2010/main" val="1827953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98F416-4E3F-4D98-AB6F-2ED8BF706C0E}" type="datetimeFigureOut">
              <a:rPr lang="en-US" smtClean="0"/>
              <a:t>5/27/2015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0B56EF-4F87-431F-9CF2-56119A79C408}" type="slidenum">
              <a:rPr lang="en-US" smtClean="0"/>
              <a:t>‹#›</a:t>
            </a:fld>
            <a:endParaRPr lang="en-US"/>
          </a:p>
        </p:txBody>
      </p:sp>
    </p:spTree>
    <p:extLst>
      <p:ext uri="{BB962C8B-B14F-4D97-AF65-F5344CB8AC3E}">
        <p14:creationId xmlns:p14="http://schemas.microsoft.com/office/powerpoint/2010/main" val="1974780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0B56EF-4F87-431F-9CF2-56119A79C408}" type="slidenum">
              <a:rPr lang="en-US" smtClean="0"/>
              <a:t>1</a:t>
            </a:fld>
            <a:endParaRPr lang="en-US"/>
          </a:p>
        </p:txBody>
      </p:sp>
    </p:spTree>
    <p:extLst>
      <p:ext uri="{BB962C8B-B14F-4D97-AF65-F5344CB8AC3E}">
        <p14:creationId xmlns:p14="http://schemas.microsoft.com/office/powerpoint/2010/main" val="37598380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0B56EF-4F87-431F-9CF2-56119A79C408}" type="slidenum">
              <a:rPr lang="en-US" smtClean="0"/>
              <a:t>14</a:t>
            </a:fld>
            <a:endParaRPr lang="en-US"/>
          </a:p>
        </p:txBody>
      </p:sp>
    </p:spTree>
    <p:extLst>
      <p:ext uri="{BB962C8B-B14F-4D97-AF65-F5344CB8AC3E}">
        <p14:creationId xmlns:p14="http://schemas.microsoft.com/office/powerpoint/2010/main" val="25914352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0B56EF-4F87-431F-9CF2-56119A79C408}" type="slidenum">
              <a:rPr lang="en-US" smtClean="0"/>
              <a:t>15</a:t>
            </a:fld>
            <a:endParaRPr lang="en-US"/>
          </a:p>
        </p:txBody>
      </p:sp>
    </p:spTree>
    <p:extLst>
      <p:ext uri="{BB962C8B-B14F-4D97-AF65-F5344CB8AC3E}">
        <p14:creationId xmlns:p14="http://schemas.microsoft.com/office/powerpoint/2010/main" val="25914352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0B56EF-4F87-431F-9CF2-56119A79C408}" type="slidenum">
              <a:rPr lang="en-US" smtClean="0"/>
              <a:t>16</a:t>
            </a:fld>
            <a:endParaRPr lang="en-US"/>
          </a:p>
        </p:txBody>
      </p:sp>
    </p:spTree>
    <p:extLst>
      <p:ext uri="{BB962C8B-B14F-4D97-AF65-F5344CB8AC3E}">
        <p14:creationId xmlns:p14="http://schemas.microsoft.com/office/powerpoint/2010/main" val="8824252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0B56EF-4F87-431F-9CF2-56119A79C408}" type="slidenum">
              <a:rPr lang="en-US" smtClean="0"/>
              <a:t>17</a:t>
            </a:fld>
            <a:endParaRPr lang="en-US"/>
          </a:p>
        </p:txBody>
      </p:sp>
    </p:spTree>
    <p:extLst>
      <p:ext uri="{BB962C8B-B14F-4D97-AF65-F5344CB8AC3E}">
        <p14:creationId xmlns:p14="http://schemas.microsoft.com/office/powerpoint/2010/main" val="25914352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0B56EF-4F87-431F-9CF2-56119A79C408}" type="slidenum">
              <a:rPr lang="en-US" smtClean="0"/>
              <a:t>18</a:t>
            </a:fld>
            <a:endParaRPr lang="en-US"/>
          </a:p>
        </p:txBody>
      </p:sp>
    </p:spTree>
    <p:extLst>
      <p:ext uri="{BB962C8B-B14F-4D97-AF65-F5344CB8AC3E}">
        <p14:creationId xmlns:p14="http://schemas.microsoft.com/office/powerpoint/2010/main" val="8824252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0B56EF-4F87-431F-9CF2-56119A79C408}" type="slidenum">
              <a:rPr lang="en-US" smtClean="0"/>
              <a:t>19</a:t>
            </a:fld>
            <a:endParaRPr lang="en-US"/>
          </a:p>
        </p:txBody>
      </p:sp>
    </p:spTree>
    <p:extLst>
      <p:ext uri="{BB962C8B-B14F-4D97-AF65-F5344CB8AC3E}">
        <p14:creationId xmlns:p14="http://schemas.microsoft.com/office/powerpoint/2010/main" val="14816986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0B56EF-4F87-431F-9CF2-56119A79C408}" type="slidenum">
              <a:rPr lang="en-US" smtClean="0"/>
              <a:t>21</a:t>
            </a:fld>
            <a:endParaRPr lang="en-US"/>
          </a:p>
        </p:txBody>
      </p:sp>
    </p:spTree>
    <p:extLst>
      <p:ext uri="{BB962C8B-B14F-4D97-AF65-F5344CB8AC3E}">
        <p14:creationId xmlns:p14="http://schemas.microsoft.com/office/powerpoint/2010/main" val="20050685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0B56EF-4F87-431F-9CF2-56119A79C408}" type="slidenum">
              <a:rPr lang="en-US" smtClean="0"/>
              <a:t>23</a:t>
            </a:fld>
            <a:endParaRPr lang="en-US"/>
          </a:p>
        </p:txBody>
      </p:sp>
    </p:spTree>
    <p:extLst>
      <p:ext uri="{BB962C8B-B14F-4D97-AF65-F5344CB8AC3E}">
        <p14:creationId xmlns:p14="http://schemas.microsoft.com/office/powerpoint/2010/main" val="20050685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0B56EF-4F87-431F-9CF2-56119A79C408}" type="slidenum">
              <a:rPr lang="en-US" smtClean="0"/>
              <a:t>24</a:t>
            </a:fld>
            <a:endParaRPr lang="en-US"/>
          </a:p>
        </p:txBody>
      </p:sp>
    </p:spTree>
    <p:extLst>
      <p:ext uri="{BB962C8B-B14F-4D97-AF65-F5344CB8AC3E}">
        <p14:creationId xmlns:p14="http://schemas.microsoft.com/office/powerpoint/2010/main" val="14816986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0B56EF-4F87-431F-9CF2-56119A79C408}" type="slidenum">
              <a:rPr lang="en-US" smtClean="0"/>
              <a:t>28</a:t>
            </a:fld>
            <a:endParaRPr lang="en-US"/>
          </a:p>
        </p:txBody>
      </p:sp>
    </p:spTree>
    <p:extLst>
      <p:ext uri="{BB962C8B-B14F-4D97-AF65-F5344CB8AC3E}">
        <p14:creationId xmlns:p14="http://schemas.microsoft.com/office/powerpoint/2010/main" val="3310932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0B56EF-4F87-431F-9CF2-56119A79C408}" type="slidenum">
              <a:rPr lang="en-US" smtClean="0"/>
              <a:t>2</a:t>
            </a:fld>
            <a:endParaRPr lang="en-US"/>
          </a:p>
        </p:txBody>
      </p:sp>
    </p:spTree>
    <p:extLst>
      <p:ext uri="{BB962C8B-B14F-4D97-AF65-F5344CB8AC3E}">
        <p14:creationId xmlns:p14="http://schemas.microsoft.com/office/powerpoint/2010/main" val="29897963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0B56EF-4F87-431F-9CF2-56119A79C408}" type="slidenum">
              <a:rPr lang="en-US" smtClean="0"/>
              <a:t>29</a:t>
            </a:fld>
            <a:endParaRPr lang="en-US"/>
          </a:p>
        </p:txBody>
      </p:sp>
    </p:spTree>
    <p:extLst>
      <p:ext uri="{BB962C8B-B14F-4D97-AF65-F5344CB8AC3E}">
        <p14:creationId xmlns:p14="http://schemas.microsoft.com/office/powerpoint/2010/main" val="14554783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0B56EF-4F87-431F-9CF2-56119A79C408}" type="slidenum">
              <a:rPr lang="en-US" smtClean="0"/>
              <a:t>31</a:t>
            </a:fld>
            <a:endParaRPr lang="en-US"/>
          </a:p>
        </p:txBody>
      </p:sp>
    </p:spTree>
    <p:extLst>
      <p:ext uri="{BB962C8B-B14F-4D97-AF65-F5344CB8AC3E}">
        <p14:creationId xmlns:p14="http://schemas.microsoft.com/office/powerpoint/2010/main" val="26451462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0B56EF-4F87-431F-9CF2-56119A79C408}" type="slidenum">
              <a:rPr lang="en-US" smtClean="0"/>
              <a:t>33</a:t>
            </a:fld>
            <a:endParaRPr lang="en-US"/>
          </a:p>
        </p:txBody>
      </p:sp>
    </p:spTree>
    <p:extLst>
      <p:ext uri="{BB962C8B-B14F-4D97-AF65-F5344CB8AC3E}">
        <p14:creationId xmlns:p14="http://schemas.microsoft.com/office/powerpoint/2010/main" val="29499048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0B56EF-4F87-431F-9CF2-56119A79C408}" type="slidenum">
              <a:rPr lang="en-US" smtClean="0"/>
              <a:t>35</a:t>
            </a:fld>
            <a:endParaRPr lang="en-US"/>
          </a:p>
        </p:txBody>
      </p:sp>
    </p:spTree>
    <p:extLst>
      <p:ext uri="{BB962C8B-B14F-4D97-AF65-F5344CB8AC3E}">
        <p14:creationId xmlns:p14="http://schemas.microsoft.com/office/powerpoint/2010/main" val="14816986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0B56EF-4F87-431F-9CF2-56119A79C408}" type="slidenum">
              <a:rPr lang="en-US" smtClean="0"/>
              <a:t>38</a:t>
            </a:fld>
            <a:endParaRPr lang="en-US"/>
          </a:p>
        </p:txBody>
      </p:sp>
    </p:spTree>
    <p:extLst>
      <p:ext uri="{BB962C8B-B14F-4D97-AF65-F5344CB8AC3E}">
        <p14:creationId xmlns:p14="http://schemas.microsoft.com/office/powerpoint/2010/main" val="28575748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0B56EF-4F87-431F-9CF2-56119A79C408}" type="slidenum">
              <a:rPr lang="en-US" smtClean="0"/>
              <a:t>41</a:t>
            </a:fld>
            <a:endParaRPr lang="en-US"/>
          </a:p>
        </p:txBody>
      </p:sp>
    </p:spTree>
    <p:extLst>
      <p:ext uri="{BB962C8B-B14F-4D97-AF65-F5344CB8AC3E}">
        <p14:creationId xmlns:p14="http://schemas.microsoft.com/office/powerpoint/2010/main" val="5096724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0B56EF-4F87-431F-9CF2-56119A79C408}" type="slidenum">
              <a:rPr lang="en-US" smtClean="0"/>
              <a:t>44</a:t>
            </a:fld>
            <a:endParaRPr lang="en-US"/>
          </a:p>
        </p:txBody>
      </p:sp>
    </p:spTree>
    <p:extLst>
      <p:ext uri="{BB962C8B-B14F-4D97-AF65-F5344CB8AC3E}">
        <p14:creationId xmlns:p14="http://schemas.microsoft.com/office/powerpoint/2010/main" val="14816986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0B56EF-4F87-431F-9CF2-56119A79C408}" type="slidenum">
              <a:rPr lang="en-US" smtClean="0"/>
              <a:t>46</a:t>
            </a:fld>
            <a:endParaRPr lang="en-US"/>
          </a:p>
        </p:txBody>
      </p:sp>
    </p:spTree>
    <p:extLst>
      <p:ext uri="{BB962C8B-B14F-4D97-AF65-F5344CB8AC3E}">
        <p14:creationId xmlns:p14="http://schemas.microsoft.com/office/powerpoint/2010/main" val="2074249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0B56EF-4F87-431F-9CF2-56119A79C408}" type="slidenum">
              <a:rPr lang="en-US" smtClean="0"/>
              <a:t>47</a:t>
            </a:fld>
            <a:endParaRPr lang="en-US"/>
          </a:p>
        </p:txBody>
      </p:sp>
    </p:spTree>
    <p:extLst>
      <p:ext uri="{BB962C8B-B14F-4D97-AF65-F5344CB8AC3E}">
        <p14:creationId xmlns:p14="http://schemas.microsoft.com/office/powerpoint/2010/main" val="14816986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0B56EF-4F87-431F-9CF2-56119A79C408}" type="slidenum">
              <a:rPr lang="en-US" smtClean="0"/>
              <a:t>48</a:t>
            </a:fld>
            <a:endParaRPr lang="en-US"/>
          </a:p>
        </p:txBody>
      </p:sp>
    </p:spTree>
    <p:extLst>
      <p:ext uri="{BB962C8B-B14F-4D97-AF65-F5344CB8AC3E}">
        <p14:creationId xmlns:p14="http://schemas.microsoft.com/office/powerpoint/2010/main" val="509672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0B56EF-4F87-431F-9CF2-56119A79C408}" type="slidenum">
              <a:rPr lang="en-US" smtClean="0"/>
              <a:t>3</a:t>
            </a:fld>
            <a:endParaRPr lang="en-US"/>
          </a:p>
        </p:txBody>
      </p:sp>
    </p:spTree>
    <p:extLst>
      <p:ext uri="{BB962C8B-B14F-4D97-AF65-F5344CB8AC3E}">
        <p14:creationId xmlns:p14="http://schemas.microsoft.com/office/powerpoint/2010/main" val="14816986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0B56EF-4F87-431F-9CF2-56119A79C408}" type="slidenum">
              <a:rPr lang="en-US" smtClean="0"/>
              <a:t>49</a:t>
            </a:fld>
            <a:endParaRPr lang="en-US"/>
          </a:p>
        </p:txBody>
      </p:sp>
    </p:spTree>
    <p:extLst>
      <p:ext uri="{BB962C8B-B14F-4D97-AF65-F5344CB8AC3E}">
        <p14:creationId xmlns:p14="http://schemas.microsoft.com/office/powerpoint/2010/main" val="5096724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0B56EF-4F87-431F-9CF2-56119A79C408}" type="slidenum">
              <a:rPr lang="en-US" smtClean="0"/>
              <a:t>50</a:t>
            </a:fld>
            <a:endParaRPr lang="en-US"/>
          </a:p>
        </p:txBody>
      </p:sp>
    </p:spTree>
    <p:extLst>
      <p:ext uri="{BB962C8B-B14F-4D97-AF65-F5344CB8AC3E}">
        <p14:creationId xmlns:p14="http://schemas.microsoft.com/office/powerpoint/2010/main" val="509672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0B56EF-4F87-431F-9CF2-56119A79C408}" type="slidenum">
              <a:rPr lang="en-US" smtClean="0"/>
              <a:t>5</a:t>
            </a:fld>
            <a:endParaRPr lang="en-US"/>
          </a:p>
        </p:txBody>
      </p:sp>
    </p:spTree>
    <p:extLst>
      <p:ext uri="{BB962C8B-B14F-4D97-AF65-F5344CB8AC3E}">
        <p14:creationId xmlns:p14="http://schemas.microsoft.com/office/powerpoint/2010/main" val="3041063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0B56EF-4F87-431F-9CF2-56119A79C408}" type="slidenum">
              <a:rPr lang="en-US" smtClean="0"/>
              <a:t>8</a:t>
            </a:fld>
            <a:endParaRPr lang="en-US"/>
          </a:p>
        </p:txBody>
      </p:sp>
    </p:spTree>
    <p:extLst>
      <p:ext uri="{BB962C8B-B14F-4D97-AF65-F5344CB8AC3E}">
        <p14:creationId xmlns:p14="http://schemas.microsoft.com/office/powerpoint/2010/main" val="3144655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0B56EF-4F87-431F-9CF2-56119A79C408}" type="slidenum">
              <a:rPr lang="en-US" smtClean="0"/>
              <a:t>9</a:t>
            </a:fld>
            <a:endParaRPr lang="en-US"/>
          </a:p>
        </p:txBody>
      </p:sp>
    </p:spTree>
    <p:extLst>
      <p:ext uri="{BB962C8B-B14F-4D97-AF65-F5344CB8AC3E}">
        <p14:creationId xmlns:p14="http://schemas.microsoft.com/office/powerpoint/2010/main" val="31446554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0B56EF-4F87-431F-9CF2-56119A79C408}" type="slidenum">
              <a:rPr lang="en-US" smtClean="0"/>
              <a:t>10</a:t>
            </a:fld>
            <a:endParaRPr lang="en-US"/>
          </a:p>
        </p:txBody>
      </p:sp>
    </p:spTree>
    <p:extLst>
      <p:ext uri="{BB962C8B-B14F-4D97-AF65-F5344CB8AC3E}">
        <p14:creationId xmlns:p14="http://schemas.microsoft.com/office/powerpoint/2010/main" val="3144655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0B56EF-4F87-431F-9CF2-56119A79C408}" type="slidenum">
              <a:rPr lang="en-US" smtClean="0"/>
              <a:t>12</a:t>
            </a:fld>
            <a:endParaRPr lang="en-US"/>
          </a:p>
        </p:txBody>
      </p:sp>
    </p:spTree>
    <p:extLst>
      <p:ext uri="{BB962C8B-B14F-4D97-AF65-F5344CB8AC3E}">
        <p14:creationId xmlns:p14="http://schemas.microsoft.com/office/powerpoint/2010/main" val="1481698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0B56EF-4F87-431F-9CF2-56119A79C408}" type="slidenum">
              <a:rPr lang="en-US" smtClean="0"/>
              <a:t>13</a:t>
            </a:fld>
            <a:endParaRPr lang="en-US"/>
          </a:p>
        </p:txBody>
      </p:sp>
    </p:spTree>
    <p:extLst>
      <p:ext uri="{BB962C8B-B14F-4D97-AF65-F5344CB8AC3E}">
        <p14:creationId xmlns:p14="http://schemas.microsoft.com/office/powerpoint/2010/main" val="2591435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9AC4E61-FD8D-4C0C-8DB5-5554FAA2F656}" type="datetime12">
              <a:rPr lang="en-US" smtClean="0"/>
              <a:t>2:05 PM</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B2099F5-2BD0-4F80-B7CC-150E4822DAB5}"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1F004C5-37DC-43EB-A7C4-5C69F1E6E8CF}" type="datetime12">
              <a:rPr lang="en-US" smtClean="0"/>
              <a:t>2:05 PM</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2099F5-2BD0-4F80-B7CC-150E4822DAB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8B2099F5-2BD0-4F80-B7CC-150E4822DAB5}"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1446799-73E5-4ABB-8794-0C53F3FB14E8}" type="datetime12">
              <a:rPr lang="en-US" smtClean="0"/>
              <a:t>2:05 PM</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D7878E-93B2-45EA-BC6B-CDD455A23D8D}" type="datetime12">
              <a:rPr lang="en-US" smtClean="0"/>
              <a:t>2:05 PM</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B94093-66CC-4FDE-ADB5-5F46B3FA4DB2}" type="slidenum">
              <a:rPr lang="en-US" smtClean="0"/>
              <a:t>‹#›</a:t>
            </a:fld>
            <a:endParaRPr lang="en-US"/>
          </a:p>
        </p:txBody>
      </p:sp>
    </p:spTree>
    <p:extLst>
      <p:ext uri="{BB962C8B-B14F-4D97-AF65-F5344CB8AC3E}">
        <p14:creationId xmlns:p14="http://schemas.microsoft.com/office/powerpoint/2010/main" val="24620925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3F3F3F"/>
              </a:solidFill>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3F3F3F"/>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3F3F3F"/>
              </a:solidFill>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3F3F3F"/>
              </a:solidFill>
            </a:endParaRPr>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3F3F3F"/>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9AC4E61-FD8D-4C0C-8DB5-5554FAA2F656}" type="datetime12">
              <a:rPr lang="en-US" smtClean="0"/>
              <a:pPr/>
              <a:t>2:05 PM</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srgbClr val="3F3F3F"/>
              </a:solidFill>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srgbClr val="3F3F3F"/>
              </a:solidFill>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B2099F5-2BD0-4F80-B7CC-150E4822DAB5}" type="slidenum">
              <a:rPr lang="en-US" smtClean="0">
                <a:solidFill>
                  <a:srgbClr val="C00000">
                    <a:shade val="75000"/>
                  </a:srgbClr>
                </a:solidFill>
              </a:rPr>
              <a:pPr/>
              <a:t>‹#›</a:t>
            </a:fld>
            <a:endParaRPr lang="en-US">
              <a:solidFill>
                <a:srgbClr val="C00000">
                  <a:shade val="75000"/>
                </a:srgb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2763353346"/>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94B9ECD2-02EA-4950-A0D7-A82970FF17C2}" type="datetime12">
              <a:rPr lang="en-US" smtClean="0"/>
              <a:pPr/>
              <a:t>2:05 PM</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8B2099F5-2BD0-4F80-B7CC-150E4822DAB5}" type="slidenum">
              <a:rPr lang="en-US" smtClean="0">
                <a:solidFill>
                  <a:srgbClr val="C00000">
                    <a:shade val="75000"/>
                  </a:srgbClr>
                </a:solidFill>
              </a:rPr>
              <a:pPr/>
              <a:t>‹#›</a:t>
            </a:fld>
            <a:endParaRPr lang="en-US">
              <a:solidFill>
                <a:srgbClr val="C00000">
                  <a:shade val="75000"/>
                </a:srgbClr>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951546287"/>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3F3F3F"/>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3F3F3F"/>
              </a:solidFill>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3F3F3F"/>
              </a:solidFill>
            </a:endParaRPr>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3F3F3F"/>
              </a:solidFill>
            </a:endParaRPr>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3F3F3F"/>
              </a:solidFill>
            </a:endParaRPr>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3F3F3F"/>
              </a:solidFill>
            </a:endParaRPr>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3F3F3F"/>
              </a:solidFill>
            </a:endParaRP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srgbClr val="3F3F3F"/>
              </a:solidFill>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C72C7186-2686-45E5-89EC-96CBB1E8E215}" type="datetime12">
              <a:rPr lang="en-US" smtClean="0"/>
              <a:pPr/>
              <a:t>2:05 PM</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srgbClr val="3F3F3F"/>
              </a:solidFill>
            </a:endParaRPr>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B2099F5-2BD0-4F80-B7CC-150E4822DAB5}" type="slidenum">
              <a:rPr lang="en-US" smtClean="0">
                <a:solidFill>
                  <a:srgbClr val="C00000">
                    <a:shade val="75000"/>
                  </a:srgbClr>
                </a:solidFill>
              </a:rPr>
              <a:pPr/>
              <a:t>‹#›</a:t>
            </a:fld>
            <a:endParaRPr lang="en-US">
              <a:solidFill>
                <a:srgbClr val="C00000">
                  <a:shade val="75000"/>
                </a:srgb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4039166496"/>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07E3E7D0-633A-4F02-A2E3-85B70E6A71E8}" type="datetime12">
              <a:rPr lang="en-US" smtClean="0"/>
              <a:pPr/>
              <a:t>2:05 PM</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2099F5-2BD0-4F80-B7CC-150E4822DAB5}" type="slidenum">
              <a:rPr lang="en-US" smtClean="0">
                <a:solidFill>
                  <a:srgbClr val="C00000">
                    <a:shade val="75000"/>
                  </a:srgbClr>
                </a:solidFill>
              </a:rPr>
              <a:pPr/>
              <a:t>‹#›</a:t>
            </a:fld>
            <a:endParaRPr lang="en-US">
              <a:solidFill>
                <a:srgbClr val="C00000">
                  <a:shade val="75000"/>
                </a:srgbClr>
              </a:solidFill>
            </a:endParaRP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srgbClr val="3F3F3F"/>
              </a:solidFill>
            </a:endParaRP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4071787414"/>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srgbClr val="3F3F3F"/>
              </a:solidFill>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3F3F3F"/>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3F3F3F"/>
              </a:solidFill>
            </a:endParaRPr>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3F3F3F"/>
              </a:solidFill>
            </a:endParaRPr>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3F3F3F"/>
              </a:solidFill>
            </a:endParaRPr>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3F3F3F"/>
              </a:solidFill>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73DA2333-7519-4359-BA7B-00A5C28E83AD}" type="datetime12">
              <a:rPr lang="en-US" smtClean="0"/>
              <a:pPr/>
              <a:t>2:05 PM</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srgbClr val="3F3F3F"/>
              </a:solidFill>
            </a:endParaRPr>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srgbClr val="3F3F3F"/>
              </a:solidFill>
            </a:endParaRPr>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8B2099F5-2BD0-4F80-B7CC-150E4822DAB5}" type="slidenum">
              <a:rPr lang="en-US" smtClean="0">
                <a:solidFill>
                  <a:srgbClr val="C00000">
                    <a:shade val="75000"/>
                  </a:srgbClr>
                </a:solidFill>
              </a:rPr>
              <a:pPr/>
              <a:t>‹#›</a:t>
            </a:fld>
            <a:endParaRPr lang="en-US">
              <a:solidFill>
                <a:srgbClr val="C00000">
                  <a:shade val="75000"/>
                </a:srgbClr>
              </a:solidFill>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p14="http://schemas.microsoft.com/office/powerpoint/2010/main" val="4229925996"/>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09B3C74-7CA1-47AC-B088-844B041FF675}" type="datetime12">
              <a:rPr lang="en-US" smtClean="0"/>
              <a:pPr/>
              <a:t>2:05 PM</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8B2099F5-2BD0-4F80-B7CC-150E4822DAB5}" type="slidenum">
              <a:rPr lang="en-US" smtClean="0">
                <a:solidFill>
                  <a:srgbClr val="C00000">
                    <a:shade val="75000"/>
                  </a:srgbClr>
                </a:solidFill>
              </a:rPr>
              <a:pPr/>
              <a:t>‹#›</a:t>
            </a:fld>
            <a:endParaRPr lang="en-US">
              <a:solidFill>
                <a:srgbClr val="C00000">
                  <a:shade val="75000"/>
                </a:srgbClr>
              </a:solidFill>
            </a:endParaRPr>
          </a:p>
        </p:txBody>
      </p:sp>
    </p:spTree>
    <p:extLst>
      <p:ext uri="{BB962C8B-B14F-4D97-AF65-F5344CB8AC3E}">
        <p14:creationId xmlns:p14="http://schemas.microsoft.com/office/powerpoint/2010/main" val="20946228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3F3F3F"/>
              </a:solidFill>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3F3F3F"/>
              </a:solidFill>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3F3F3F"/>
              </a:solidFill>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3F3F3F"/>
              </a:solidFill>
            </a:endParaRPr>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3F3F3F"/>
              </a:solidFill>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srgbClr val="3F3F3F"/>
              </a:solidFill>
            </a:endParaRPr>
          </a:p>
        </p:txBody>
      </p:sp>
      <p:sp>
        <p:nvSpPr>
          <p:cNvPr id="2" name="Date Placeholder 1"/>
          <p:cNvSpPr>
            <a:spLocks noGrp="1"/>
          </p:cNvSpPr>
          <p:nvPr>
            <p:ph type="dt" sz="half" idx="10"/>
          </p:nvPr>
        </p:nvSpPr>
        <p:spPr/>
        <p:txBody>
          <a:bodyPr/>
          <a:lstStyle/>
          <a:p>
            <a:fld id="{F40386FE-29B6-474A-B8B8-F7CB36C19A22}" type="datetime12">
              <a:rPr lang="en-US" smtClean="0"/>
              <a:pPr/>
              <a:t>2:05 PM</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8B2099F5-2BD0-4F80-B7CC-150E4822DAB5}" type="slidenum">
              <a:rPr lang="en-US" smtClean="0"/>
              <a:pPr/>
              <a:t>‹#›</a:t>
            </a:fld>
            <a:endParaRPr lang="en-US"/>
          </a:p>
        </p:txBody>
      </p:sp>
    </p:spTree>
    <p:extLst>
      <p:ext uri="{BB962C8B-B14F-4D97-AF65-F5344CB8AC3E}">
        <p14:creationId xmlns:p14="http://schemas.microsoft.com/office/powerpoint/2010/main" val="3561270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94B9ECD2-02EA-4950-A0D7-A82970FF17C2}" type="datetime12">
              <a:rPr lang="en-US" smtClean="0"/>
              <a:t>2:05 PM</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8B2099F5-2BD0-4F80-B7CC-150E4822DAB5}"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3F3F3F"/>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3F3F3F"/>
              </a:solidFill>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3F3F3F"/>
              </a:solidFill>
            </a:endParaRPr>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3F3F3F"/>
              </a:solidFill>
            </a:endParaRPr>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3F3F3F"/>
              </a:solidFill>
            </a:endParaRPr>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srgbClr val="3F3F3F"/>
              </a:solidFill>
            </a:endParaRPr>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srgbClr val="3F3F3F"/>
              </a:solidFill>
            </a:endParaRPr>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8B2099F5-2BD0-4F80-B7CC-150E4822DAB5}" type="slidenum">
              <a:rPr lang="en-US" smtClean="0">
                <a:solidFill>
                  <a:srgbClr val="C00000">
                    <a:shade val="75000"/>
                  </a:srgbClr>
                </a:solidFill>
              </a:rPr>
              <a:pPr/>
              <a:t>‹#›</a:t>
            </a:fld>
            <a:endParaRPr lang="en-US">
              <a:solidFill>
                <a:srgbClr val="C00000">
                  <a:shade val="75000"/>
                </a:srgb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3F3F3F"/>
              </a:solidFill>
            </a:endParaRPr>
          </a:p>
        </p:txBody>
      </p:sp>
      <p:sp>
        <p:nvSpPr>
          <p:cNvPr id="5" name="Date Placeholder 4"/>
          <p:cNvSpPr>
            <a:spLocks noGrp="1"/>
          </p:cNvSpPr>
          <p:nvPr>
            <p:ph type="dt" sz="half" idx="10"/>
          </p:nvPr>
        </p:nvSpPr>
        <p:spPr/>
        <p:txBody>
          <a:bodyPr/>
          <a:lstStyle/>
          <a:p>
            <a:fld id="{1433F425-CAD7-4EEC-8DD4-DBA4C0EA34DF}" type="datetime12">
              <a:rPr lang="en-US" smtClean="0"/>
              <a:pPr/>
              <a:t>2:05 PM</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extLst>
      <p:ext uri="{BB962C8B-B14F-4D97-AF65-F5344CB8AC3E}">
        <p14:creationId xmlns:p14="http://schemas.microsoft.com/office/powerpoint/2010/main" val="3965087352"/>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srgbClr val="3F3F3F"/>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3F3F3F"/>
              </a:solidFill>
            </a:endParaRPr>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3F3F3F"/>
              </a:solidFill>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3F3F3F"/>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srgbClr val="3F3F3F"/>
              </a:solidFill>
            </a:endParaRPr>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3F3F3F"/>
              </a:solidFill>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srgbClr val="3F3F3F"/>
              </a:solidFill>
            </a:endParaRPr>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p>
            <a:fld id="{8B2099F5-2BD0-4F80-B7CC-150E4822DAB5}" type="slidenum">
              <a:rPr lang="en-US" smtClean="0">
                <a:solidFill>
                  <a:srgbClr val="C00000">
                    <a:shade val="75000"/>
                  </a:srgbClr>
                </a:solidFill>
              </a:rPr>
              <a:pPr/>
              <a:t>‹#›</a:t>
            </a:fld>
            <a:endParaRPr lang="en-US">
              <a:solidFill>
                <a:srgbClr val="C00000">
                  <a:shade val="75000"/>
                </a:srgbClr>
              </a:solidFill>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3F3F3F"/>
              </a:solidFill>
            </a:endParaRPr>
          </a:p>
        </p:txBody>
      </p:sp>
      <p:sp>
        <p:nvSpPr>
          <p:cNvPr id="5" name="Date Placeholder 4"/>
          <p:cNvSpPr>
            <a:spLocks noGrp="1"/>
          </p:cNvSpPr>
          <p:nvPr>
            <p:ph type="dt" sz="half" idx="10"/>
          </p:nvPr>
        </p:nvSpPr>
        <p:spPr>
          <a:xfrm>
            <a:off x="5788152" y="6404984"/>
            <a:ext cx="3044952" cy="365760"/>
          </a:xfrm>
        </p:spPr>
        <p:txBody>
          <a:bodyPr/>
          <a:lstStyle/>
          <a:p>
            <a:fld id="{D2F10671-1BB0-4B72-854D-5E27DAC6EB08}" type="datetime12">
              <a:rPr lang="en-US" smtClean="0"/>
              <a:pPr/>
              <a:t>2:05 PM</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extLst>
      <p:ext uri="{BB962C8B-B14F-4D97-AF65-F5344CB8AC3E}">
        <p14:creationId xmlns:p14="http://schemas.microsoft.com/office/powerpoint/2010/main" val="17821089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1F004C5-37DC-43EB-A7C4-5C69F1E6E8CF}" type="datetime12">
              <a:rPr lang="en-US" smtClean="0"/>
              <a:pPr/>
              <a:t>2:05 PM</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2099F5-2BD0-4F80-B7CC-150E4822DAB5}" type="slidenum">
              <a:rPr lang="en-US" smtClean="0">
                <a:solidFill>
                  <a:srgbClr val="C00000">
                    <a:shade val="75000"/>
                  </a:srgbClr>
                </a:solidFill>
              </a:rPr>
              <a:pPr/>
              <a:t>‹#›</a:t>
            </a:fld>
            <a:endParaRPr lang="en-US">
              <a:solidFill>
                <a:srgbClr val="C00000">
                  <a:shade val="75000"/>
                </a:srgbClr>
              </a:solidFill>
            </a:endParaRPr>
          </a:p>
        </p:txBody>
      </p:sp>
    </p:spTree>
    <p:extLst>
      <p:ext uri="{BB962C8B-B14F-4D97-AF65-F5344CB8AC3E}">
        <p14:creationId xmlns:p14="http://schemas.microsoft.com/office/powerpoint/2010/main" val="3581539952"/>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3F3F3F"/>
              </a:solidFill>
            </a:endParaRPr>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3F3F3F"/>
              </a:solidFill>
            </a:endParaRPr>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3F3F3F"/>
              </a:solidFill>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3F3F3F"/>
              </a:solidFill>
            </a:endParaRPr>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3F3F3F"/>
              </a:solidFill>
            </a:endParaRPr>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srgbClr val="3F3F3F"/>
              </a:solidFill>
            </a:endParaRPr>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srgbClr val="3F3F3F"/>
              </a:solidFill>
            </a:endParaRPr>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6915912" y="3009901"/>
            <a:ext cx="457200" cy="441325"/>
          </a:xfrm>
        </p:spPr>
        <p:txBody>
          <a:bodyPr/>
          <a:lstStyle/>
          <a:p>
            <a:fld id="{8B2099F5-2BD0-4F80-B7CC-150E4822DAB5}" type="slidenum">
              <a:rPr lang="en-US" smtClean="0">
                <a:solidFill>
                  <a:srgbClr val="C00000">
                    <a:shade val="75000"/>
                  </a:srgbClr>
                </a:solidFill>
              </a:rPr>
              <a:pPr/>
              <a:t>‹#›</a:t>
            </a:fld>
            <a:endParaRPr lang="en-US">
              <a:solidFill>
                <a:srgbClr val="C00000">
                  <a:shade val="75000"/>
                </a:srgbClr>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1446799-73E5-4ABB-8794-0C53F3FB14E8}" type="datetime12">
              <a:rPr lang="en-US" smtClean="0"/>
              <a:pPr/>
              <a:t>2:05 PM</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val="2724985898"/>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D7878E-93B2-45EA-BC6B-CDD455A23D8D}" type="datetime12">
              <a:rPr lang="en-US" smtClean="0"/>
              <a:pPr/>
              <a:t>2:05 PM</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B94093-66CC-4FDE-ADB5-5F46B3FA4DB2}" type="slidenum">
              <a:rPr lang="en-US" smtClean="0">
                <a:solidFill>
                  <a:srgbClr val="C00000">
                    <a:shade val="75000"/>
                  </a:srgbClr>
                </a:solidFill>
              </a:rPr>
              <a:pPr/>
              <a:t>‹#›</a:t>
            </a:fld>
            <a:endParaRPr lang="en-US">
              <a:solidFill>
                <a:srgbClr val="C00000">
                  <a:shade val="75000"/>
                </a:srgbClr>
              </a:solidFill>
            </a:endParaRPr>
          </a:p>
        </p:txBody>
      </p:sp>
    </p:spTree>
    <p:extLst>
      <p:ext uri="{BB962C8B-B14F-4D97-AF65-F5344CB8AC3E}">
        <p14:creationId xmlns:p14="http://schemas.microsoft.com/office/powerpoint/2010/main" val="1363399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C72C7186-2686-45E5-89EC-96CBB1E8E215}" type="datetime12">
              <a:rPr lang="en-US" smtClean="0"/>
              <a:t>2:05 PM</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B2099F5-2BD0-4F80-B7CC-150E4822DAB5}"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07E3E7D0-633A-4F02-A2E3-85B70E6A71E8}" type="datetime12">
              <a:rPr lang="en-US" smtClean="0"/>
              <a:t>2:05 PM</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2099F5-2BD0-4F80-B7CC-150E4822DAB5}"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73DA2333-7519-4359-BA7B-00A5C28E83AD}" type="datetime12">
              <a:rPr lang="en-US" smtClean="0"/>
              <a:t>2:05 PM</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8B2099F5-2BD0-4F80-B7CC-150E4822DAB5}"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09B3C74-7CA1-47AC-B088-844B041FF675}" type="datetime12">
              <a:rPr lang="en-US" smtClean="0"/>
              <a:t>2:05 PM</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8B2099F5-2BD0-4F80-B7CC-150E4822DAB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F40386FE-29B6-474A-B8B8-F7CB36C19A22}" type="datetime12">
              <a:rPr lang="en-US" smtClean="0"/>
              <a:t>2:05 PM</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8B2099F5-2BD0-4F80-B7CC-150E4822DAB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8B2099F5-2BD0-4F80-B7CC-150E4822DAB5}"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1433F425-CAD7-4EEC-8DD4-DBA4C0EA34DF}" type="datetime12">
              <a:rPr lang="en-US" smtClean="0"/>
              <a:t>2:05 PM</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8B2099F5-2BD0-4F80-B7CC-150E4822DAB5}"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D2F10671-1BB0-4B72-854D-5E27DAC6EB08}" type="datetime12">
              <a:rPr lang="en-US" smtClean="0"/>
              <a:t>2:05 PM</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26ECA3A2-FF8F-46DC-A8F1-9EBDCE178764}" type="datetime12">
              <a:rPr lang="en-US" smtClean="0"/>
              <a:t>2:05 PM</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8B2099F5-2BD0-4F80-B7CC-150E4822DAB5}"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Lst>
  <p:hf sldNum="0"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3F3F3F"/>
              </a:solidFill>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3F3F3F"/>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3F3F3F"/>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3F3F3F"/>
              </a:solidFill>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3F3F3F"/>
              </a:solidFill>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26ECA3A2-FF8F-46DC-A8F1-9EBDCE178764}" type="datetime12">
              <a:rPr lang="en-US" smtClean="0"/>
              <a:pPr/>
              <a:t>2:05 PM</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srgbClr val="3F3F3F"/>
              </a:solidFill>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srgbClr val="3F3F3F"/>
              </a:solidFill>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8B2099F5-2BD0-4F80-B7CC-150E4822DAB5}" type="slidenum">
              <a:rPr lang="en-US" smtClean="0">
                <a:solidFill>
                  <a:srgbClr val="C00000">
                    <a:shade val="75000"/>
                  </a:srgbClr>
                </a:solidFill>
              </a:rPr>
              <a:pPr/>
              <a:t>‹#›</a:t>
            </a:fld>
            <a:endParaRPr lang="en-US">
              <a:solidFill>
                <a:srgbClr val="C00000">
                  <a:shade val="75000"/>
                </a:srgb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p14="http://schemas.microsoft.com/office/powerpoint/2010/main" val="2262423021"/>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Lst>
  <p:hf sldNum="0"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hyperlink" Target="http://oirp.ncsu.edu/srvy/empl/staff/swbs14" TargetMode="Externa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76400" y="4787682"/>
            <a:ext cx="5867400" cy="1219200"/>
          </a:xfrm>
        </p:spPr>
        <p:txBody>
          <a:bodyPr anchor="ctr">
            <a:noAutofit/>
          </a:bodyPr>
          <a:lstStyle/>
          <a:p>
            <a:pPr algn="ctr"/>
            <a:r>
              <a:rPr lang="en-US" sz="1200" b="0" dirty="0" smtClean="0">
                <a:solidFill>
                  <a:schemeClr val="tx1"/>
                </a:solidFill>
                <a:latin typeface="+mn-lt"/>
              </a:rPr>
              <a:t>Nancy </a:t>
            </a:r>
            <a:r>
              <a:rPr lang="en-US" sz="1200" b="0" dirty="0" err="1" smtClean="0">
                <a:solidFill>
                  <a:schemeClr val="tx1"/>
                </a:solidFill>
                <a:latin typeface="+mn-lt"/>
              </a:rPr>
              <a:t>Whelchel</a:t>
            </a:r>
            <a:r>
              <a:rPr lang="en-US" sz="1200" b="0" dirty="0" smtClean="0">
                <a:solidFill>
                  <a:schemeClr val="tx1"/>
                </a:solidFill>
                <a:latin typeface="+mn-lt"/>
              </a:rPr>
              <a:t>, </a:t>
            </a:r>
          </a:p>
          <a:p>
            <a:pPr algn="ctr"/>
            <a:r>
              <a:rPr lang="en-US" sz="1200" b="0" dirty="0" smtClean="0">
                <a:solidFill>
                  <a:schemeClr val="tx1"/>
                </a:solidFill>
                <a:latin typeface="+mn-lt"/>
              </a:rPr>
              <a:t>Office of Institutional Research and Planning</a:t>
            </a:r>
            <a:endParaRPr lang="en-US" sz="1200" b="0" dirty="0">
              <a:solidFill>
                <a:schemeClr val="tx1"/>
              </a:solidFill>
              <a:latin typeface="+mn-lt"/>
            </a:endParaRPr>
          </a:p>
        </p:txBody>
      </p:sp>
      <p:sp>
        <p:nvSpPr>
          <p:cNvPr id="2" name="Title 1"/>
          <p:cNvSpPr>
            <a:spLocks noGrp="1"/>
          </p:cNvSpPr>
          <p:nvPr>
            <p:ph type="ctrTitle"/>
          </p:nvPr>
        </p:nvSpPr>
        <p:spPr>
          <a:xfrm>
            <a:off x="2055511" y="152400"/>
            <a:ext cx="5032978" cy="2166852"/>
          </a:xfrm>
        </p:spPr>
        <p:txBody>
          <a:bodyPr>
            <a:noAutofit/>
          </a:bodyPr>
          <a:lstStyle/>
          <a:p>
            <a:pPr algn="ctr"/>
            <a:r>
              <a:rPr lang="en-US" sz="4800" cap="all" dirty="0" smtClean="0">
                <a:latin typeface="+mn-lt"/>
              </a:rPr>
              <a:t>2014 Staff Well-being survey</a:t>
            </a:r>
            <a:endParaRPr lang="en-US" sz="4800" cap="all" dirty="0">
              <a:latin typeface="+mn-lt"/>
            </a:endParaRPr>
          </a:p>
        </p:txBody>
      </p:sp>
      <p:sp>
        <p:nvSpPr>
          <p:cNvPr id="7" name="Rectangle 6"/>
          <p:cNvSpPr/>
          <p:nvPr/>
        </p:nvSpPr>
        <p:spPr>
          <a:xfrm>
            <a:off x="2433052" y="2971800"/>
            <a:ext cx="4288353" cy="1846659"/>
          </a:xfrm>
          <a:prstGeom prst="rect">
            <a:avLst/>
          </a:prstGeom>
        </p:spPr>
        <p:txBody>
          <a:bodyPr wrap="none">
            <a:spAutoFit/>
          </a:bodyPr>
          <a:lstStyle/>
          <a:p>
            <a:pPr algn="ctr"/>
            <a:r>
              <a:rPr lang="en-US" sz="3600" cap="all" dirty="0">
                <a:solidFill>
                  <a:schemeClr val="accent3"/>
                </a:solidFill>
              </a:rPr>
              <a:t>results </a:t>
            </a:r>
            <a:r>
              <a:rPr lang="en-US" sz="3600" cap="all" dirty="0" smtClean="0">
                <a:solidFill>
                  <a:schemeClr val="accent3"/>
                </a:solidFill>
              </a:rPr>
              <a:t>summary</a:t>
            </a:r>
          </a:p>
          <a:p>
            <a:pPr algn="ctr"/>
            <a:endParaRPr lang="en-US" sz="2400" cap="all" dirty="0" smtClean="0">
              <a:solidFill>
                <a:schemeClr val="accent3"/>
              </a:solidFill>
            </a:endParaRPr>
          </a:p>
          <a:p>
            <a:pPr algn="ctr"/>
            <a:r>
              <a:rPr lang="en-US" cap="all" dirty="0" smtClean="0">
                <a:solidFill>
                  <a:schemeClr val="accent3"/>
                </a:solidFill>
              </a:rPr>
              <a:t>Presentation to</a:t>
            </a:r>
            <a:br>
              <a:rPr lang="en-US" cap="all" dirty="0" smtClean="0">
                <a:solidFill>
                  <a:schemeClr val="accent3"/>
                </a:solidFill>
              </a:rPr>
            </a:br>
            <a:r>
              <a:rPr lang="en-US" cap="all" dirty="0" smtClean="0">
                <a:solidFill>
                  <a:schemeClr val="accent3"/>
                </a:solidFill>
              </a:rPr>
              <a:t>Staff senate</a:t>
            </a:r>
          </a:p>
          <a:p>
            <a:pPr algn="ctr"/>
            <a:r>
              <a:rPr lang="en-US" cap="all" dirty="0" smtClean="0">
                <a:solidFill>
                  <a:schemeClr val="accent3"/>
                </a:solidFill>
              </a:rPr>
              <a:t>January 7, 2015</a:t>
            </a:r>
            <a:endParaRPr lang="en-US" dirty="0">
              <a:solidFill>
                <a:schemeClr val="accent3"/>
              </a:solidFill>
            </a:endParaRPr>
          </a:p>
        </p:txBody>
      </p:sp>
      <p:grpSp>
        <p:nvGrpSpPr>
          <p:cNvPr id="9" name="Group 8"/>
          <p:cNvGrpSpPr/>
          <p:nvPr/>
        </p:nvGrpSpPr>
        <p:grpSpPr>
          <a:xfrm>
            <a:off x="152401" y="6096000"/>
            <a:ext cx="8837688" cy="605697"/>
            <a:chOff x="990600" y="5240544"/>
            <a:chExt cx="7177914" cy="605697"/>
          </a:xfrm>
        </p:grpSpPr>
        <p:sp>
          <p:nvSpPr>
            <p:cNvPr id="10" name="Rectangle 9"/>
            <p:cNvSpPr/>
            <p:nvPr/>
          </p:nvSpPr>
          <p:spPr>
            <a:xfrm>
              <a:off x="990600" y="5240544"/>
              <a:ext cx="7177914" cy="605697"/>
            </a:xfrm>
            <a:prstGeom prst="rect">
              <a:avLst/>
            </a:prstGeom>
            <a:solidFill>
              <a:srgbClr val="D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3093" t="5500" r="3967" b="5484"/>
            <a:stretch/>
          </p:blipFill>
          <p:spPr>
            <a:xfrm>
              <a:off x="990600" y="5240544"/>
              <a:ext cx="1114005" cy="603504"/>
            </a:xfrm>
            <a:prstGeom prst="rect">
              <a:avLst/>
            </a:prstGeom>
          </p:spPr>
        </p:pic>
      </p:grpSp>
    </p:spTree>
    <p:extLst>
      <p:ext uri="{BB962C8B-B14F-4D97-AF65-F5344CB8AC3E}">
        <p14:creationId xmlns:p14="http://schemas.microsoft.com/office/powerpoint/2010/main" val="25565712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Response Rate </a:t>
            </a:r>
            <a:br>
              <a:rPr lang="en-US" dirty="0"/>
            </a:br>
            <a:r>
              <a:rPr lang="en-US" sz="2200" dirty="0"/>
              <a:t>(by </a:t>
            </a:r>
            <a:r>
              <a:rPr lang="en-US" sz="2200" dirty="0" smtClean="0"/>
              <a:t>group; cont.)</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457628832"/>
              </p:ext>
            </p:extLst>
          </p:nvPr>
        </p:nvGraphicFramePr>
        <p:xfrm>
          <a:off x="1142999" y="1981196"/>
          <a:ext cx="6553201" cy="3810003"/>
        </p:xfrm>
        <a:graphic>
          <a:graphicData uri="http://schemas.openxmlformats.org/drawingml/2006/table">
            <a:tbl>
              <a:tblPr/>
              <a:tblGrid>
                <a:gridCol w="2182683"/>
                <a:gridCol w="876147"/>
                <a:gridCol w="876147"/>
                <a:gridCol w="865624"/>
                <a:gridCol w="838200"/>
                <a:gridCol w="914400"/>
              </a:tblGrid>
              <a:tr h="423333">
                <a:tc>
                  <a:txBody>
                    <a:bodyPr/>
                    <a:lstStyle/>
                    <a:p>
                      <a:pPr algn="l" fontAlgn="b"/>
                      <a:r>
                        <a:rPr lang="en-US" sz="1000" b="1" i="0" u="none" strike="noStrike" dirty="0">
                          <a:solidFill>
                            <a:srgbClr val="000000"/>
                          </a:solidFill>
                          <a:effectLst/>
                          <a:latin typeface="Arial"/>
                        </a:rPr>
                        <a:t> </a:t>
                      </a: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1" i="0" u="none" strike="noStrike">
                          <a:solidFill>
                            <a:srgbClr val="000000"/>
                          </a:solidFill>
                          <a:effectLst/>
                          <a:latin typeface="Arial"/>
                        </a:rPr>
                        <a:t>Population    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1" i="0" u="none" strike="noStrike">
                          <a:solidFill>
                            <a:srgbClr val="000000"/>
                          </a:solidFill>
                          <a:effectLst/>
                          <a:latin typeface="Arial"/>
                        </a:rPr>
                        <a:t>Population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1" i="0" u="none" strike="noStrike">
                          <a:solidFill>
                            <a:srgbClr val="000000"/>
                          </a:solidFill>
                          <a:effectLst/>
                          <a:latin typeface="Arial"/>
                        </a:rPr>
                        <a:t>Respondent 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1" i="0" u="none" strike="noStrike">
                          <a:solidFill>
                            <a:srgbClr val="000000"/>
                          </a:solidFill>
                          <a:effectLst/>
                          <a:latin typeface="Arial"/>
                        </a:rPr>
                        <a:t>Respondent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1" i="0" u="none" strike="noStrike">
                          <a:solidFill>
                            <a:srgbClr val="000000"/>
                          </a:solidFill>
                          <a:effectLst/>
                          <a:latin typeface="Arial"/>
                        </a:rPr>
                        <a:t>Response Rate</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241905">
                <a:tc>
                  <a:txBody>
                    <a:bodyPr/>
                    <a:lstStyle/>
                    <a:p>
                      <a:pPr algn="l" fontAlgn="b"/>
                      <a:r>
                        <a:rPr lang="en-US" sz="1000" b="1" i="0" u="none" strike="noStrike" dirty="0">
                          <a:solidFill>
                            <a:srgbClr val="000000"/>
                          </a:solidFill>
                          <a:effectLst/>
                          <a:latin typeface="Arial"/>
                        </a:rPr>
                        <a:t>Classification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1000" b="0" i="0" u="none" strike="noStrike" dirty="0">
                          <a:solidFill>
                            <a:srgbClr val="000000"/>
                          </a:solidFill>
                          <a:effectLst/>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1000" b="0" i="0" u="none" strike="noStrike" dirty="0">
                          <a:solidFill>
                            <a:srgbClr val="000000"/>
                          </a:solidFill>
                          <a:effectLst/>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1000" b="0" i="0" u="none" strike="noStrike" dirty="0">
                          <a:solidFill>
                            <a:srgbClr val="000000"/>
                          </a:solidFill>
                          <a:effectLst/>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1000" b="0" i="0" u="none" strike="noStrike" dirty="0">
                          <a:solidFill>
                            <a:srgbClr val="000000"/>
                          </a:solidFill>
                          <a:effectLst/>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1000" b="0" i="0" u="none" strike="noStrike" dirty="0">
                          <a:solidFill>
                            <a:srgbClr val="000000"/>
                          </a:solidFill>
                          <a:effectLst/>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r>
              <a:tr h="241905">
                <a:tc>
                  <a:txBody>
                    <a:bodyPr/>
                    <a:lstStyle/>
                    <a:p>
                      <a:pPr algn="l" fontAlgn="b"/>
                      <a:r>
                        <a:rPr lang="en-US" sz="1000" b="1" i="0" u="none" strike="noStrike" dirty="0">
                          <a:solidFill>
                            <a:srgbClr val="000000"/>
                          </a:solidFill>
                          <a:effectLst/>
                          <a:latin typeface="Arial"/>
                        </a:rPr>
                        <a:t>   EPA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Arial"/>
                        </a:rPr>
                        <a:t>1,909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dirty="0">
                          <a:solidFill>
                            <a:srgbClr val="000000"/>
                          </a:solidFill>
                          <a:effectLst/>
                          <a:latin typeface="Arial"/>
                        </a:rPr>
                        <a:t>32.6%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dirty="0">
                          <a:solidFill>
                            <a:srgbClr val="000000"/>
                          </a:solidFill>
                          <a:effectLst/>
                          <a:latin typeface="Arial"/>
                        </a:rPr>
                        <a:t>1,033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Arial"/>
                        </a:rPr>
                        <a:t>32.7%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1" i="0" u="none" strike="noStrike" dirty="0">
                          <a:solidFill>
                            <a:srgbClr val="000000"/>
                          </a:solidFill>
                          <a:effectLst/>
                          <a:latin typeface="Arial"/>
                        </a:rPr>
                        <a:t>54.1%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41905">
                <a:tc>
                  <a:txBody>
                    <a:bodyPr/>
                    <a:lstStyle/>
                    <a:p>
                      <a:pPr algn="l" fontAlgn="b"/>
                      <a:r>
                        <a:rPr lang="en-US" sz="1000" b="1" i="0" u="none" strike="noStrike" dirty="0">
                          <a:solidFill>
                            <a:srgbClr val="000000"/>
                          </a:solidFill>
                          <a:effectLst/>
                          <a:latin typeface="Arial"/>
                        </a:rPr>
                        <a:t>   SPA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Arial"/>
                        </a:rPr>
                        <a:t>3,951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Arial"/>
                        </a:rPr>
                        <a:t>67.4%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dirty="0">
                          <a:solidFill>
                            <a:srgbClr val="000000"/>
                          </a:solidFill>
                          <a:effectLst/>
                          <a:latin typeface="Arial"/>
                        </a:rPr>
                        <a:t>2,129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Arial"/>
                        </a:rPr>
                        <a:t>67.3%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1" i="0" u="none" strike="noStrike" dirty="0">
                          <a:solidFill>
                            <a:srgbClr val="000000"/>
                          </a:solidFill>
                          <a:effectLst/>
                          <a:latin typeface="Arial"/>
                        </a:rPr>
                        <a:t>53.9%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41905">
                <a:tc>
                  <a:txBody>
                    <a:bodyPr/>
                    <a:lstStyle/>
                    <a:p>
                      <a:pPr algn="l" fontAlgn="b"/>
                      <a:r>
                        <a:rPr lang="en-US" sz="1000" b="1" i="0" u="none" strike="noStrike" dirty="0">
                          <a:solidFill>
                            <a:srgbClr val="000000"/>
                          </a:solidFill>
                          <a:effectLst/>
                          <a:latin typeface="Arial"/>
                        </a:rPr>
                        <a:t>Occupation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1000" b="0" i="0" u="none" strike="noStrike" dirty="0">
                          <a:solidFill>
                            <a:srgbClr val="000000"/>
                          </a:solidFill>
                          <a:effectLst/>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1000" b="0" i="0" u="none" strike="noStrike" dirty="0">
                          <a:solidFill>
                            <a:srgbClr val="000000"/>
                          </a:solidFill>
                          <a:effectLst/>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1000" b="0" i="0" u="none" strike="noStrike" dirty="0">
                          <a:solidFill>
                            <a:srgbClr val="000000"/>
                          </a:solidFill>
                          <a:effectLst/>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1000" b="0" i="0" u="none" strike="noStrike" dirty="0">
                          <a:solidFill>
                            <a:srgbClr val="000000"/>
                          </a:solidFill>
                          <a:effectLst/>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1000" b="1" i="0" u="none" strike="noStrike" dirty="0">
                          <a:solidFill>
                            <a:srgbClr val="000000"/>
                          </a:solidFill>
                          <a:effectLst/>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r>
              <a:tr h="241905">
                <a:tc>
                  <a:txBody>
                    <a:bodyPr/>
                    <a:lstStyle/>
                    <a:p>
                      <a:pPr algn="l" fontAlgn="b"/>
                      <a:r>
                        <a:rPr lang="en-US" sz="1000" b="1" i="0" u="none" strike="noStrike" dirty="0" smtClean="0">
                          <a:solidFill>
                            <a:srgbClr val="000000"/>
                          </a:solidFill>
                          <a:effectLst/>
                          <a:latin typeface="Arial"/>
                        </a:rPr>
                        <a:t>   Administrative</a:t>
                      </a:r>
                      <a:endParaRPr lang="en-US" sz="1000" b="1" i="0" u="none" strike="noStrike"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Arial"/>
                        </a:rPr>
                        <a:t>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dirty="0">
                          <a:solidFill>
                            <a:srgbClr val="000000"/>
                          </a:solidFill>
                          <a:effectLst/>
                          <a:latin typeface="Arial"/>
                        </a:rPr>
                        <a:t>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dirty="0">
                          <a:solidFill>
                            <a:srgbClr val="000000"/>
                          </a:solidFill>
                          <a:effectLst/>
                          <a:latin typeface="Arial"/>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dirty="0">
                          <a:solidFill>
                            <a:srgbClr val="000000"/>
                          </a:solidFill>
                          <a:effectLst/>
                          <a:latin typeface="Arial"/>
                        </a:rPr>
                        <a:t>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1" i="0" u="none" strike="noStrike" dirty="0">
                          <a:solidFill>
                            <a:srgbClr val="000000"/>
                          </a:solidFill>
                          <a:effectLst/>
                          <a:latin typeface="Arial"/>
                        </a:rPr>
                        <a:t>57.9%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41905">
                <a:tc>
                  <a:txBody>
                    <a:bodyPr/>
                    <a:lstStyle/>
                    <a:p>
                      <a:pPr algn="l" fontAlgn="b"/>
                      <a:r>
                        <a:rPr lang="en-US" sz="1000" b="1" i="0" u="none" strike="noStrike" dirty="0" smtClean="0">
                          <a:solidFill>
                            <a:srgbClr val="000000"/>
                          </a:solidFill>
                          <a:effectLst/>
                          <a:latin typeface="Arial"/>
                        </a:rPr>
                        <a:t>   Instructional</a:t>
                      </a:r>
                      <a:endParaRPr lang="en-US" sz="1000" b="1" i="0" u="none" strike="noStrike"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Arial"/>
                        </a:rPr>
                        <a:t>236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Arial"/>
                        </a:rPr>
                        <a: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Arial"/>
                        </a:rPr>
                        <a:t>132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dirty="0">
                          <a:solidFill>
                            <a:srgbClr val="000000"/>
                          </a:solidFill>
                          <a:effectLst/>
                          <a:latin typeface="Arial"/>
                        </a:rPr>
                        <a:t>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1" i="0" u="none" strike="noStrike" dirty="0">
                          <a:solidFill>
                            <a:srgbClr val="000000"/>
                          </a:solidFill>
                          <a:effectLst/>
                          <a:latin typeface="Arial"/>
                        </a:rPr>
                        <a:t>55.9%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41905">
                <a:tc>
                  <a:txBody>
                    <a:bodyPr/>
                    <a:lstStyle/>
                    <a:p>
                      <a:pPr algn="l" fontAlgn="b"/>
                      <a:r>
                        <a:rPr lang="en-US" sz="1000" b="1" i="0" u="none" strike="noStrike" dirty="0" smtClean="0">
                          <a:solidFill>
                            <a:srgbClr val="000000"/>
                          </a:solidFill>
                          <a:effectLst/>
                          <a:latin typeface="Arial"/>
                        </a:rPr>
                        <a:t>   EPA </a:t>
                      </a:r>
                      <a:r>
                        <a:rPr lang="en-US" sz="1000" b="1" i="0" u="none" strike="noStrike" dirty="0">
                          <a:solidFill>
                            <a:srgbClr val="000000"/>
                          </a:solidFill>
                          <a:effectLst/>
                          <a:latin typeface="Arial"/>
                        </a:rPr>
                        <a:t>professional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Arial"/>
                        </a:rPr>
                        <a:t>2,583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Arial"/>
                        </a:rPr>
                        <a:t>44.3%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Arial"/>
                        </a:rPr>
                        <a:t>1,419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dirty="0">
                          <a:solidFill>
                            <a:srgbClr val="000000"/>
                          </a:solidFill>
                          <a:effectLst/>
                          <a:latin typeface="Arial"/>
                        </a:rPr>
                        <a:t>45.1%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1" i="0" u="none" strike="noStrike" dirty="0">
                          <a:solidFill>
                            <a:srgbClr val="000000"/>
                          </a:solidFill>
                          <a:effectLst/>
                          <a:latin typeface="Arial"/>
                        </a:rPr>
                        <a:t>54.9%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41905">
                <a:tc>
                  <a:txBody>
                    <a:bodyPr/>
                    <a:lstStyle/>
                    <a:p>
                      <a:pPr algn="l" fontAlgn="b"/>
                      <a:r>
                        <a:rPr lang="en-US" sz="1000" b="1" i="0" u="none" strike="noStrike" dirty="0" smtClean="0">
                          <a:solidFill>
                            <a:srgbClr val="000000"/>
                          </a:solidFill>
                          <a:effectLst/>
                          <a:latin typeface="Arial"/>
                        </a:rPr>
                        <a:t>   Technical</a:t>
                      </a:r>
                      <a:endParaRPr lang="en-US" sz="1000" b="1" i="0" u="none" strike="noStrike"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Arial"/>
                        </a:rPr>
                        <a:t>826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Arial"/>
                        </a:rPr>
                        <a:t>14.2%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Arial"/>
                        </a:rPr>
                        <a:t>428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dirty="0">
                          <a:solidFill>
                            <a:srgbClr val="000000"/>
                          </a:solidFill>
                          <a:effectLst/>
                          <a:latin typeface="Arial"/>
                        </a:rPr>
                        <a:t>13.6%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1" i="0" u="none" strike="noStrike" dirty="0">
                          <a:solidFill>
                            <a:srgbClr val="000000"/>
                          </a:solidFill>
                          <a:effectLst/>
                          <a:latin typeface="Arial"/>
                        </a:rPr>
                        <a:t>51.8%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41905">
                <a:tc>
                  <a:txBody>
                    <a:bodyPr/>
                    <a:lstStyle/>
                    <a:p>
                      <a:pPr algn="l" fontAlgn="b"/>
                      <a:r>
                        <a:rPr lang="en-US" sz="1000" b="1" i="0" u="none" strike="noStrike" dirty="0" smtClean="0">
                          <a:solidFill>
                            <a:srgbClr val="000000"/>
                          </a:solidFill>
                          <a:effectLst/>
                          <a:latin typeface="Arial"/>
                        </a:rPr>
                        <a:t>   Clerical</a:t>
                      </a:r>
                      <a:endParaRPr lang="en-US" sz="1000" b="1" i="0" u="none" strike="noStrike"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Arial"/>
                        </a:rPr>
                        <a:t>1,171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dirty="0">
                          <a:solidFill>
                            <a:srgbClr val="000000"/>
                          </a:solidFill>
                          <a:effectLst/>
                          <a:latin typeface="Arial"/>
                        </a:rPr>
                        <a:t>20.1%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Arial"/>
                        </a:rPr>
                        <a:t>711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dirty="0">
                          <a:solidFill>
                            <a:srgbClr val="000000"/>
                          </a:solidFill>
                          <a:effectLst/>
                          <a:latin typeface="Arial"/>
                        </a:rPr>
                        <a:t>22.6%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1" i="0" u="none" strike="noStrike" dirty="0">
                          <a:solidFill>
                            <a:srgbClr val="000000"/>
                          </a:solidFill>
                          <a:effectLst/>
                          <a:latin typeface="Arial"/>
                        </a:rPr>
                        <a:t>60.7%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41905">
                <a:tc>
                  <a:txBody>
                    <a:bodyPr/>
                    <a:lstStyle/>
                    <a:p>
                      <a:pPr algn="l" fontAlgn="b"/>
                      <a:r>
                        <a:rPr lang="en-US" sz="1000" b="1" i="0" u="none" strike="noStrike" dirty="0" smtClean="0">
                          <a:solidFill>
                            <a:srgbClr val="000000"/>
                          </a:solidFill>
                          <a:effectLst/>
                          <a:latin typeface="Arial"/>
                        </a:rPr>
                        <a:t>   Skilled </a:t>
                      </a:r>
                      <a:r>
                        <a:rPr lang="en-US" sz="1000" b="1" i="0" u="none" strike="noStrike" dirty="0">
                          <a:solidFill>
                            <a:srgbClr val="000000"/>
                          </a:solidFill>
                          <a:effectLst/>
                          <a:latin typeface="Arial"/>
                        </a:rPr>
                        <a:t>Crafts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dirty="0">
                          <a:solidFill>
                            <a:srgbClr val="000000"/>
                          </a:solidFill>
                          <a:effectLst/>
                          <a:latin typeface="Arial"/>
                        </a:rPr>
                        <a:t>313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Arial"/>
                        </a:rPr>
                        <a:t>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Arial"/>
                        </a:rPr>
                        <a:t>165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dirty="0">
                          <a:solidFill>
                            <a:srgbClr val="000000"/>
                          </a:solidFill>
                          <a:effectLst/>
                          <a:latin typeface="Arial"/>
                        </a:rPr>
                        <a:t>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1" i="0" u="none" strike="noStrike" dirty="0">
                          <a:solidFill>
                            <a:srgbClr val="000000"/>
                          </a:solidFill>
                          <a:effectLst/>
                          <a:latin typeface="Arial"/>
                        </a:rPr>
                        <a:t>52.7%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41905">
                <a:tc>
                  <a:txBody>
                    <a:bodyPr/>
                    <a:lstStyle/>
                    <a:p>
                      <a:pPr algn="l" fontAlgn="b"/>
                      <a:r>
                        <a:rPr lang="en-US" sz="1000" b="1" i="0" u="none" strike="noStrike" dirty="0" smtClean="0">
                          <a:solidFill>
                            <a:srgbClr val="000000"/>
                          </a:solidFill>
                          <a:effectLst/>
                          <a:latin typeface="Arial"/>
                        </a:rPr>
                        <a:t>   Service/Maintenance</a:t>
                      </a:r>
                      <a:endParaRPr lang="en-US" sz="1000" b="1" i="0" u="none" strike="noStrike"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Arial"/>
                        </a:rPr>
                        <a:t>681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Arial"/>
                        </a:rPr>
                        <a:t>11.7%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Arial"/>
                        </a:rPr>
                        <a:t>283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dirty="0">
                          <a:solidFill>
                            <a:srgbClr val="000000"/>
                          </a:solidFill>
                          <a:effectLst/>
                          <a:latin typeface="Arial"/>
                        </a:rPr>
                        <a:t>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1" i="0" u="none" strike="noStrike" dirty="0">
                          <a:solidFill>
                            <a:srgbClr val="000000"/>
                          </a:solidFill>
                          <a:effectLst/>
                          <a:latin typeface="Arial"/>
                        </a:rPr>
                        <a:t>41.6%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41905">
                <a:tc>
                  <a:txBody>
                    <a:bodyPr/>
                    <a:lstStyle/>
                    <a:p>
                      <a:pPr algn="l" fontAlgn="b"/>
                      <a:r>
                        <a:rPr lang="en-US" sz="1000" b="1" i="0" u="none" strike="noStrike" dirty="0">
                          <a:solidFill>
                            <a:srgbClr val="000000"/>
                          </a:solidFill>
                          <a:effectLst/>
                          <a:latin typeface="Arial"/>
                        </a:rPr>
                        <a:t>Location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1000" b="0" i="0" u="none" strike="noStrike" dirty="0">
                          <a:solidFill>
                            <a:srgbClr val="000000"/>
                          </a:solidFill>
                          <a:effectLst/>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1000" b="0" i="0" u="none" strike="noStrike" dirty="0">
                          <a:solidFill>
                            <a:srgbClr val="000000"/>
                          </a:solidFill>
                          <a:effectLst/>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1000" b="0" i="0" u="none" strike="noStrike" dirty="0">
                          <a:solidFill>
                            <a:srgbClr val="000000"/>
                          </a:solidFill>
                          <a:effectLst/>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1000" b="0" i="0" u="none" strike="noStrike" dirty="0">
                          <a:solidFill>
                            <a:srgbClr val="000000"/>
                          </a:solidFill>
                          <a:effectLst/>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1000" b="1" i="0" u="none" strike="noStrike" dirty="0">
                          <a:solidFill>
                            <a:srgbClr val="000000"/>
                          </a:solidFill>
                          <a:effectLst/>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r>
              <a:tr h="241905">
                <a:tc>
                  <a:txBody>
                    <a:bodyPr/>
                    <a:lstStyle/>
                    <a:p>
                      <a:pPr algn="l" fontAlgn="b"/>
                      <a:r>
                        <a:rPr lang="en-US" sz="1000" b="1" i="0" u="none" strike="noStrike" dirty="0">
                          <a:solidFill>
                            <a:srgbClr val="000000"/>
                          </a:solidFill>
                          <a:effectLst/>
                          <a:latin typeface="Arial"/>
                        </a:rPr>
                        <a:t>   On-campus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Arial"/>
                        </a:rPr>
                        <a:t>5,097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Arial"/>
                        </a:rPr>
                        <a:t>87.0%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Arial"/>
                        </a:rPr>
                        <a:t>2,742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Arial"/>
                        </a:rPr>
                        <a:t>86.7%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1" i="0" u="none" strike="noStrike" dirty="0">
                          <a:solidFill>
                            <a:srgbClr val="000000"/>
                          </a:solidFill>
                          <a:effectLst/>
                          <a:latin typeface="Arial"/>
                        </a:rPr>
                        <a:t>53.8%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41905">
                <a:tc>
                  <a:txBody>
                    <a:bodyPr/>
                    <a:lstStyle/>
                    <a:p>
                      <a:pPr algn="l" fontAlgn="b"/>
                      <a:r>
                        <a:rPr lang="en-US" sz="1000" b="1" i="0" u="none" strike="noStrike" dirty="0">
                          <a:solidFill>
                            <a:srgbClr val="000000"/>
                          </a:solidFill>
                          <a:effectLst/>
                          <a:latin typeface="Arial"/>
                        </a:rPr>
                        <a:t>   Off-campus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Arial"/>
                        </a:rPr>
                        <a:t>763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Arial"/>
                        </a:rPr>
                        <a:t>13.0%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Arial"/>
                        </a:rPr>
                        <a:t>420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Arial"/>
                        </a:rPr>
                        <a:t>13.3%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1" i="0" u="none" strike="noStrike" dirty="0">
                          <a:solidFill>
                            <a:srgbClr val="000000"/>
                          </a:solidFill>
                          <a:effectLst/>
                          <a:latin typeface="Arial"/>
                        </a:rPr>
                        <a:t>55.0%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bl>
          </a:graphicData>
        </a:graphic>
      </p:graphicFrame>
      <p:sp>
        <p:nvSpPr>
          <p:cNvPr id="3" name="Down Arrow 2"/>
          <p:cNvSpPr/>
          <p:nvPr/>
        </p:nvSpPr>
        <p:spPr>
          <a:xfrm>
            <a:off x="2765323" y="4807974"/>
            <a:ext cx="152400" cy="228600"/>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437259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Respondent Profile</a:t>
            </a:r>
            <a:endParaRPr lang="en-US" sz="3600" dirty="0"/>
          </a:p>
        </p:txBody>
      </p:sp>
      <p:sp>
        <p:nvSpPr>
          <p:cNvPr id="3" name="Text Placeholder 2"/>
          <p:cNvSpPr>
            <a:spLocks noGrp="1"/>
          </p:cNvSpPr>
          <p:nvPr>
            <p:ph type="body" idx="1"/>
          </p:nvPr>
        </p:nvSpPr>
        <p:spPr/>
        <p:txBody>
          <a:bodyPr/>
          <a:lstStyle/>
          <a:p>
            <a:r>
              <a:rPr lang="en-US" dirty="0" smtClean="0"/>
              <a:t>Spouse/partner works at NCSU: </a:t>
            </a:r>
            <a:r>
              <a:rPr lang="en-US" b="1" dirty="0" smtClean="0">
                <a:solidFill>
                  <a:srgbClr val="C00000"/>
                </a:solidFill>
              </a:rPr>
              <a:t>8%</a:t>
            </a:r>
          </a:p>
          <a:p>
            <a:r>
              <a:rPr lang="en-US" dirty="0" smtClean="0"/>
              <a:t>Self/spouse is a protected veteran: </a:t>
            </a:r>
            <a:r>
              <a:rPr lang="en-US" b="1" dirty="0" smtClean="0">
                <a:solidFill>
                  <a:srgbClr val="C00000"/>
                </a:solidFill>
              </a:rPr>
              <a:t>6%</a:t>
            </a:r>
          </a:p>
          <a:p>
            <a:r>
              <a:rPr lang="en-US" dirty="0" smtClean="0"/>
              <a:t>Has a qualifying disability: </a:t>
            </a:r>
            <a:r>
              <a:rPr lang="en-US" b="1" dirty="0" smtClean="0">
                <a:solidFill>
                  <a:srgbClr val="C00000"/>
                </a:solidFill>
              </a:rPr>
              <a:t>2%</a:t>
            </a:r>
          </a:p>
          <a:p>
            <a:r>
              <a:rPr lang="en-US" dirty="0" smtClean="0"/>
              <a:t>Identifies as LGBQ: </a:t>
            </a:r>
            <a:r>
              <a:rPr lang="en-US" b="1" dirty="0" smtClean="0">
                <a:solidFill>
                  <a:srgbClr val="C00000"/>
                </a:solidFill>
              </a:rPr>
              <a:t>5%</a:t>
            </a:r>
          </a:p>
          <a:p>
            <a:r>
              <a:rPr lang="en-US" dirty="0" smtClean="0"/>
              <a:t>Identifies as transgender: </a:t>
            </a:r>
            <a:r>
              <a:rPr lang="en-US" b="1" dirty="0" smtClean="0">
                <a:solidFill>
                  <a:srgbClr val="C00000"/>
                </a:solidFill>
              </a:rPr>
              <a:t>0% </a:t>
            </a:r>
            <a:r>
              <a:rPr lang="en-US" b="1" i="1" dirty="0" smtClean="0">
                <a:solidFill>
                  <a:srgbClr val="C00000"/>
                </a:solidFill>
              </a:rPr>
              <a:t>(N=1)</a:t>
            </a:r>
          </a:p>
          <a:p>
            <a:r>
              <a:rPr lang="en-US" dirty="0" smtClean="0"/>
              <a:t>Non-native English speaker: </a:t>
            </a:r>
            <a:r>
              <a:rPr lang="en-US" b="1" dirty="0" smtClean="0">
                <a:solidFill>
                  <a:srgbClr val="C00000"/>
                </a:solidFill>
              </a:rPr>
              <a:t>6%</a:t>
            </a:r>
            <a:endParaRPr lang="en-US" b="1" dirty="0">
              <a:solidFill>
                <a:srgbClr val="C00000"/>
              </a:solidFill>
            </a:endParaRPr>
          </a:p>
        </p:txBody>
      </p:sp>
    </p:spTree>
    <p:extLst>
      <p:ext uri="{BB962C8B-B14F-4D97-AF65-F5344CB8AC3E}">
        <p14:creationId xmlns:p14="http://schemas.microsoft.com/office/powerpoint/2010/main" val="24361559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68426" y="2743200"/>
            <a:ext cx="6403974" cy="3505200"/>
          </a:xfrm>
        </p:spPr>
        <p:txBody>
          <a:bodyPr/>
          <a:lstStyle/>
          <a:p>
            <a:endParaRPr lang="en-US" dirty="0"/>
          </a:p>
        </p:txBody>
      </p:sp>
      <p:sp>
        <p:nvSpPr>
          <p:cNvPr id="3" name="Title 2"/>
          <p:cNvSpPr>
            <a:spLocks noGrp="1"/>
          </p:cNvSpPr>
          <p:nvPr>
            <p:ph type="title"/>
          </p:nvPr>
        </p:nvSpPr>
        <p:spPr/>
        <p:txBody>
          <a:bodyPr/>
          <a:lstStyle/>
          <a:p>
            <a:r>
              <a:rPr lang="en-US" sz="4400" dirty="0"/>
              <a:t>Most and Least </a:t>
            </a:r>
            <a:r>
              <a:rPr lang="en-US" sz="4400" dirty="0" smtClean="0"/>
              <a:t/>
            </a:r>
            <a:br>
              <a:rPr lang="en-US" sz="4400" dirty="0" smtClean="0"/>
            </a:br>
            <a:r>
              <a:rPr lang="en-US" sz="4400" dirty="0" smtClean="0"/>
              <a:t>Favorably </a:t>
            </a:r>
            <a:r>
              <a:rPr lang="en-US" sz="4400" dirty="0"/>
              <a:t>Rated Areas</a:t>
            </a:r>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7111" y="2819400"/>
            <a:ext cx="4359275" cy="3798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88738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First: Understanding the Results…</a:t>
            </a:r>
            <a:endParaRPr lang="en-US" sz="3600" dirty="0"/>
          </a:p>
        </p:txBody>
      </p:sp>
      <p:sp>
        <p:nvSpPr>
          <p:cNvPr id="3" name="Text Placeholder 2"/>
          <p:cNvSpPr>
            <a:spLocks noGrp="1"/>
          </p:cNvSpPr>
          <p:nvPr>
            <p:ph type="body" idx="1"/>
          </p:nvPr>
        </p:nvSpPr>
        <p:spPr/>
        <p:txBody>
          <a:bodyPr>
            <a:normAutofit lnSpcReduction="10000"/>
          </a:bodyPr>
          <a:lstStyle/>
          <a:p>
            <a:r>
              <a:rPr lang="en-US" dirty="0" smtClean="0"/>
              <a:t>Responses for most items based on 4-point scale</a:t>
            </a:r>
          </a:p>
          <a:p>
            <a:pPr lvl="1"/>
            <a:r>
              <a:rPr lang="en-US" dirty="0" smtClean="0"/>
              <a:t>Strongly disagree </a:t>
            </a:r>
            <a:r>
              <a:rPr lang="en-US" dirty="0" smtClean="0">
                <a:sym typeface="Wingdings" panose="05000000000000000000" pitchFamily="2" charset="2"/>
              </a:rPr>
              <a:t> Strongly agree</a:t>
            </a:r>
          </a:p>
          <a:p>
            <a:pPr lvl="1"/>
            <a:r>
              <a:rPr lang="en-US" dirty="0" smtClean="0">
                <a:sym typeface="Wingdings" panose="05000000000000000000" pitchFamily="2" charset="2"/>
              </a:rPr>
              <a:t>Very dissatisfied  Very satisfied</a:t>
            </a:r>
          </a:p>
          <a:p>
            <a:pPr lvl="1"/>
            <a:r>
              <a:rPr lang="en-US" dirty="0" smtClean="0">
                <a:sym typeface="Wingdings" panose="05000000000000000000" pitchFamily="2" charset="2"/>
              </a:rPr>
              <a:t>Poor  Excellent</a:t>
            </a:r>
          </a:p>
          <a:p>
            <a:r>
              <a:rPr lang="en-US" dirty="0" smtClean="0">
                <a:sym typeface="Wingdings" panose="05000000000000000000" pitchFamily="2" charset="2"/>
              </a:rPr>
              <a:t>All items (with a few exceptions) worded so, e.g., ‘strongly agree’/’agree’ is a </a:t>
            </a:r>
            <a:r>
              <a:rPr lang="en-US" b="1" dirty="0" smtClean="0">
                <a:solidFill>
                  <a:schemeClr val="tx2"/>
                </a:solidFill>
                <a:sym typeface="Wingdings" panose="05000000000000000000" pitchFamily="2" charset="2"/>
              </a:rPr>
              <a:t>favorable</a:t>
            </a:r>
            <a:r>
              <a:rPr lang="en-US" dirty="0" smtClean="0">
                <a:solidFill>
                  <a:schemeClr val="tx2"/>
                </a:solidFill>
                <a:sym typeface="Wingdings" panose="05000000000000000000" pitchFamily="2" charset="2"/>
              </a:rPr>
              <a:t> </a:t>
            </a:r>
            <a:r>
              <a:rPr lang="en-US" dirty="0" smtClean="0">
                <a:sym typeface="Wingdings" panose="05000000000000000000" pitchFamily="2" charset="2"/>
              </a:rPr>
              <a:t>or </a:t>
            </a:r>
            <a:r>
              <a:rPr lang="en-US" b="1" dirty="0" smtClean="0">
                <a:solidFill>
                  <a:schemeClr val="tx2"/>
                </a:solidFill>
                <a:sym typeface="Wingdings" panose="05000000000000000000" pitchFamily="2" charset="2"/>
              </a:rPr>
              <a:t>positive</a:t>
            </a:r>
            <a:r>
              <a:rPr lang="en-US" dirty="0" smtClean="0">
                <a:solidFill>
                  <a:schemeClr val="tx2"/>
                </a:solidFill>
                <a:sym typeface="Wingdings" panose="05000000000000000000" pitchFamily="2" charset="2"/>
              </a:rPr>
              <a:t> </a:t>
            </a:r>
            <a:r>
              <a:rPr lang="en-US" dirty="0" smtClean="0">
                <a:sym typeface="Wingdings" panose="05000000000000000000" pitchFamily="2" charset="2"/>
              </a:rPr>
              <a:t>rating</a:t>
            </a:r>
          </a:p>
          <a:p>
            <a:r>
              <a:rPr lang="en-US" dirty="0" smtClean="0">
                <a:sym typeface="Wingdings" panose="05000000000000000000" pitchFamily="2" charset="2"/>
              </a:rPr>
              <a:t>Many items include a “don’t know” response option</a:t>
            </a:r>
          </a:p>
          <a:p>
            <a:pPr lvl="1"/>
            <a:r>
              <a:rPr lang="en-US" dirty="0" smtClean="0">
                <a:sym typeface="Wingdings" panose="05000000000000000000" pitchFamily="2" charset="2"/>
              </a:rPr>
              <a:t>“Don’t know” responses excluded from analyses presented here</a:t>
            </a:r>
          </a:p>
          <a:p>
            <a:endParaRPr lang="en-US" dirty="0"/>
          </a:p>
        </p:txBody>
      </p:sp>
    </p:spTree>
    <p:extLst>
      <p:ext uri="{BB962C8B-B14F-4D97-AF65-F5344CB8AC3E}">
        <p14:creationId xmlns:p14="http://schemas.microsoft.com/office/powerpoint/2010/main" val="18553342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First: Understanding the Results…</a:t>
            </a:r>
            <a:endParaRPr lang="en-US" sz="3600" dirty="0"/>
          </a:p>
        </p:txBody>
      </p:sp>
      <p:sp>
        <p:nvSpPr>
          <p:cNvPr id="3" name="Text Placeholder 2"/>
          <p:cNvSpPr>
            <a:spLocks noGrp="1"/>
          </p:cNvSpPr>
          <p:nvPr>
            <p:ph type="body" idx="1"/>
          </p:nvPr>
        </p:nvSpPr>
        <p:spPr/>
        <p:txBody>
          <a:bodyPr>
            <a:normAutofit/>
          </a:bodyPr>
          <a:lstStyle/>
          <a:p>
            <a:r>
              <a:rPr lang="en-US" dirty="0" smtClean="0">
                <a:sym typeface="Wingdings" panose="05000000000000000000" pitchFamily="2" charset="2"/>
              </a:rPr>
              <a:t>Except when noted presentation focuses on </a:t>
            </a:r>
            <a:r>
              <a:rPr lang="en-US" b="1" dirty="0" smtClean="0">
                <a:solidFill>
                  <a:schemeClr val="tx2"/>
                </a:solidFill>
                <a:sym typeface="Wingdings" panose="05000000000000000000" pitchFamily="2" charset="2"/>
              </a:rPr>
              <a:t>overall</a:t>
            </a:r>
            <a:r>
              <a:rPr lang="en-US" dirty="0" smtClean="0">
                <a:sym typeface="Wingdings" panose="05000000000000000000" pitchFamily="2" charset="2"/>
              </a:rPr>
              <a:t> results</a:t>
            </a:r>
          </a:p>
          <a:p>
            <a:pPr lvl="1"/>
            <a:r>
              <a:rPr lang="en-US" dirty="0" smtClean="0">
                <a:sym typeface="Wingdings" panose="05000000000000000000" pitchFamily="2" charset="2"/>
              </a:rPr>
              <a:t>There are notable/important differences in responses by various demographic groups (e.g., gender, race/ethnicity) and by job characteristics (e.g., EPA vs SPA)</a:t>
            </a:r>
          </a:p>
          <a:p>
            <a:endParaRPr lang="en-US" dirty="0"/>
          </a:p>
        </p:txBody>
      </p:sp>
    </p:spTree>
    <p:extLst>
      <p:ext uri="{BB962C8B-B14F-4D97-AF65-F5344CB8AC3E}">
        <p14:creationId xmlns:p14="http://schemas.microsoft.com/office/powerpoint/2010/main" val="3143041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Most Favorably Rated Areas</a:t>
            </a:r>
            <a:endParaRPr lang="en-US" sz="3600" dirty="0"/>
          </a:p>
        </p:txBody>
      </p:sp>
      <p:sp>
        <p:nvSpPr>
          <p:cNvPr id="3" name="Text Placeholder 2"/>
          <p:cNvSpPr>
            <a:spLocks noGrp="1"/>
          </p:cNvSpPr>
          <p:nvPr>
            <p:ph type="body" idx="1"/>
          </p:nvPr>
        </p:nvSpPr>
        <p:spPr/>
        <p:txBody>
          <a:bodyPr/>
          <a:lstStyle/>
          <a:p>
            <a:r>
              <a:rPr lang="en-US" dirty="0" smtClean="0"/>
              <a:t>Overall, areas receiving the most favorable ratings include those related to</a:t>
            </a:r>
          </a:p>
          <a:p>
            <a:pPr lvl="1"/>
            <a:r>
              <a:rPr lang="en-US" dirty="0" smtClean="0"/>
              <a:t>Work unit members</a:t>
            </a:r>
          </a:p>
          <a:p>
            <a:pPr lvl="1"/>
            <a:r>
              <a:rPr lang="en-US" dirty="0" smtClean="0"/>
              <a:t>Understanding job expectations, having and knowing how to use materials/tools for job</a:t>
            </a:r>
          </a:p>
          <a:p>
            <a:pPr lvl="1"/>
            <a:r>
              <a:rPr lang="en-US" dirty="0" smtClean="0"/>
              <a:t>Importance of flexible hours and tuition waivers for dependents</a:t>
            </a:r>
          </a:p>
          <a:p>
            <a:pPr lvl="1"/>
            <a:r>
              <a:rPr lang="en-US" dirty="0" smtClean="0"/>
              <a:t>Importance of sustainability</a:t>
            </a:r>
          </a:p>
          <a:p>
            <a:pPr lvl="1"/>
            <a:r>
              <a:rPr lang="en-US" dirty="0" smtClean="0"/>
              <a:t>University senior administration support for diversity</a:t>
            </a:r>
            <a:endParaRPr lang="en-US" dirty="0"/>
          </a:p>
        </p:txBody>
      </p:sp>
    </p:spTree>
    <p:extLst>
      <p:ext uri="{BB962C8B-B14F-4D97-AF65-F5344CB8AC3E}">
        <p14:creationId xmlns:p14="http://schemas.microsoft.com/office/powerpoint/2010/main" val="13120745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Most Favorably Rated Items</a:t>
            </a:r>
            <a:endParaRPr lang="en-US" sz="3600" dirty="0"/>
          </a:p>
        </p:txBody>
      </p:sp>
      <p:graphicFrame>
        <p:nvGraphicFramePr>
          <p:cNvPr id="8" name="Chart 7"/>
          <p:cNvGraphicFramePr>
            <a:graphicFrameLocks/>
          </p:cNvGraphicFramePr>
          <p:nvPr>
            <p:extLst>
              <p:ext uri="{D42A27DB-BD31-4B8C-83A1-F6EECF244321}">
                <p14:modId xmlns:p14="http://schemas.microsoft.com/office/powerpoint/2010/main" val="1654306343"/>
              </p:ext>
            </p:extLst>
          </p:nvPr>
        </p:nvGraphicFramePr>
        <p:xfrm>
          <a:off x="152400" y="1371600"/>
          <a:ext cx="8877300" cy="51363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84791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Least Favorably Rated Areas</a:t>
            </a:r>
            <a:endParaRPr lang="en-US" sz="3600" dirty="0"/>
          </a:p>
        </p:txBody>
      </p:sp>
      <p:sp>
        <p:nvSpPr>
          <p:cNvPr id="3" name="Text Placeholder 2"/>
          <p:cNvSpPr>
            <a:spLocks noGrp="1"/>
          </p:cNvSpPr>
          <p:nvPr>
            <p:ph type="body" idx="1"/>
          </p:nvPr>
        </p:nvSpPr>
        <p:spPr/>
        <p:txBody>
          <a:bodyPr/>
          <a:lstStyle/>
          <a:p>
            <a:r>
              <a:rPr lang="en-US" dirty="0" smtClean="0"/>
              <a:t>Overall, areas receiving the least favorable ratings tended to relate to</a:t>
            </a:r>
          </a:p>
          <a:p>
            <a:pPr lvl="1"/>
            <a:r>
              <a:rPr lang="en-US" dirty="0" smtClean="0"/>
              <a:t>Salary, recognition/rewards</a:t>
            </a:r>
          </a:p>
          <a:p>
            <a:pPr lvl="1"/>
            <a:r>
              <a:rPr lang="en-US" dirty="0" smtClean="0"/>
              <a:t>Understanding how resources are distributed</a:t>
            </a:r>
          </a:p>
          <a:p>
            <a:pPr lvl="1"/>
            <a:r>
              <a:rPr lang="en-US" dirty="0" smtClean="0"/>
              <a:t>Parking</a:t>
            </a:r>
          </a:p>
          <a:p>
            <a:pPr lvl="1"/>
            <a:r>
              <a:rPr lang="en-US" dirty="0" smtClean="0"/>
              <a:t>Communication &amp; quality of relations between staff and senior leaders</a:t>
            </a:r>
          </a:p>
          <a:p>
            <a:pPr lvl="1"/>
            <a:r>
              <a:rPr lang="en-US" dirty="0" smtClean="0"/>
              <a:t>Annual Appraisals / performance reviews being helpful to career planning</a:t>
            </a:r>
            <a:endParaRPr lang="en-US" dirty="0"/>
          </a:p>
        </p:txBody>
      </p:sp>
    </p:spTree>
    <p:extLst>
      <p:ext uri="{BB962C8B-B14F-4D97-AF65-F5344CB8AC3E}">
        <p14:creationId xmlns:p14="http://schemas.microsoft.com/office/powerpoint/2010/main" val="28626287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Least Favorably Rated Items</a:t>
            </a:r>
            <a:endParaRPr lang="en-US" sz="3600" dirty="0"/>
          </a:p>
        </p:txBody>
      </p:sp>
      <p:cxnSp>
        <p:nvCxnSpPr>
          <p:cNvPr id="5" name="Straight Connector 4"/>
          <p:cNvCxnSpPr/>
          <p:nvPr/>
        </p:nvCxnSpPr>
        <p:spPr>
          <a:xfrm>
            <a:off x="304800" y="3810000"/>
            <a:ext cx="86106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620000" y="4220808"/>
            <a:ext cx="1219200" cy="369332"/>
          </a:xfrm>
          <a:prstGeom prst="rect">
            <a:avLst/>
          </a:prstGeom>
          <a:noFill/>
        </p:spPr>
        <p:txBody>
          <a:bodyPr wrap="square" rtlCol="0">
            <a:spAutoFit/>
          </a:bodyPr>
          <a:lstStyle/>
          <a:p>
            <a:r>
              <a:rPr lang="en-US" b="1" u="sng" dirty="0" smtClean="0">
                <a:solidFill>
                  <a:schemeClr val="tx2"/>
                </a:solidFill>
              </a:rPr>
              <a:t>&gt;</a:t>
            </a:r>
            <a:r>
              <a:rPr lang="en-US" b="1" dirty="0" smtClean="0">
                <a:solidFill>
                  <a:schemeClr val="tx2"/>
                </a:solidFill>
              </a:rPr>
              <a:t> 50%</a:t>
            </a:r>
            <a:endParaRPr lang="en-US" b="1" dirty="0">
              <a:solidFill>
                <a:schemeClr val="tx2"/>
              </a:solidFill>
            </a:endParaRPr>
          </a:p>
        </p:txBody>
      </p:sp>
      <p:graphicFrame>
        <p:nvGraphicFramePr>
          <p:cNvPr id="6" name="Chart 5"/>
          <p:cNvGraphicFramePr>
            <a:graphicFrameLocks/>
          </p:cNvGraphicFramePr>
          <p:nvPr>
            <p:extLst>
              <p:ext uri="{D42A27DB-BD31-4B8C-83A1-F6EECF244321}">
                <p14:modId xmlns:p14="http://schemas.microsoft.com/office/powerpoint/2010/main" val="2728191852"/>
              </p:ext>
            </p:extLst>
          </p:nvPr>
        </p:nvGraphicFramePr>
        <p:xfrm>
          <a:off x="238432" y="1447800"/>
          <a:ext cx="8686800" cy="4876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96098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68426" y="2743200"/>
            <a:ext cx="6403974" cy="3505200"/>
          </a:xfrm>
        </p:spPr>
        <p:txBody>
          <a:bodyPr/>
          <a:lstStyle/>
          <a:p>
            <a:endParaRPr lang="en-US" dirty="0"/>
          </a:p>
        </p:txBody>
      </p:sp>
      <p:sp>
        <p:nvSpPr>
          <p:cNvPr id="3" name="Title 2"/>
          <p:cNvSpPr>
            <a:spLocks noGrp="1"/>
          </p:cNvSpPr>
          <p:nvPr>
            <p:ph type="title"/>
          </p:nvPr>
        </p:nvSpPr>
        <p:spPr/>
        <p:txBody>
          <a:bodyPr/>
          <a:lstStyle/>
          <a:p>
            <a:r>
              <a:rPr lang="en-US" sz="4400" dirty="0"/>
              <a:t>Trends: 2014 vs 2008 SWBS</a:t>
            </a:r>
            <a:endParaRPr lang="en-US" dirty="0"/>
          </a:p>
        </p:txBody>
      </p:sp>
      <p:graphicFrame>
        <p:nvGraphicFramePr>
          <p:cNvPr id="4" name="Chart 3"/>
          <p:cNvGraphicFramePr/>
          <p:nvPr>
            <p:extLst>
              <p:ext uri="{D42A27DB-BD31-4B8C-83A1-F6EECF244321}">
                <p14:modId xmlns:p14="http://schemas.microsoft.com/office/powerpoint/2010/main" val="1346652408"/>
              </p:ext>
            </p:extLst>
          </p:nvPr>
        </p:nvGraphicFramePr>
        <p:xfrm>
          <a:off x="2438400" y="2667000"/>
          <a:ext cx="4343400" cy="3098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85142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Overview</a:t>
            </a:r>
          </a:p>
        </p:txBody>
      </p:sp>
      <p:sp>
        <p:nvSpPr>
          <p:cNvPr id="3" name="Text Placeholder 2"/>
          <p:cNvSpPr>
            <a:spLocks noGrp="1"/>
          </p:cNvSpPr>
          <p:nvPr>
            <p:ph type="body" idx="1"/>
          </p:nvPr>
        </p:nvSpPr>
        <p:spPr/>
        <p:txBody>
          <a:bodyPr>
            <a:normAutofit fontScale="77500" lnSpcReduction="20000"/>
          </a:bodyPr>
          <a:lstStyle/>
          <a:p>
            <a:r>
              <a:rPr lang="en-US" sz="3600" dirty="0" smtClean="0"/>
              <a:t>Survey administration</a:t>
            </a:r>
          </a:p>
          <a:p>
            <a:r>
              <a:rPr lang="en-US" sz="3600" dirty="0" smtClean="0"/>
              <a:t>Most and least favorably rated areas overall</a:t>
            </a:r>
          </a:p>
          <a:p>
            <a:r>
              <a:rPr lang="en-US" sz="3600" dirty="0" smtClean="0"/>
              <a:t>Trends: 2014 vs 2008 SWBS overall results</a:t>
            </a:r>
          </a:p>
          <a:p>
            <a:r>
              <a:rPr lang="en-US" sz="3600" dirty="0" smtClean="0"/>
              <a:t>Focus on: </a:t>
            </a:r>
          </a:p>
          <a:p>
            <a:pPr lvl="1"/>
            <a:r>
              <a:rPr lang="en-US" sz="3100" dirty="0" smtClean="0"/>
              <a:t> Overall satisfaction</a:t>
            </a:r>
          </a:p>
          <a:p>
            <a:pPr lvl="1"/>
            <a:r>
              <a:rPr lang="en-US" sz="3100" dirty="0"/>
              <a:t> </a:t>
            </a:r>
            <a:r>
              <a:rPr lang="en-US" sz="3100" dirty="0" smtClean="0"/>
              <a:t>Work activities </a:t>
            </a:r>
          </a:p>
          <a:p>
            <a:pPr marL="822960" lvl="3" indent="0">
              <a:buNone/>
            </a:pPr>
            <a:r>
              <a:rPr lang="en-US" sz="2400" i="1" dirty="0" smtClean="0"/>
              <a:t>(tasks, resources, co-workers, supervisors, workload, work/life balance)</a:t>
            </a:r>
          </a:p>
          <a:p>
            <a:pPr lvl="1"/>
            <a:r>
              <a:rPr lang="en-US" sz="3100" dirty="0"/>
              <a:t> </a:t>
            </a:r>
            <a:r>
              <a:rPr lang="en-US" sz="3100" dirty="0" smtClean="0"/>
              <a:t>Professional development</a:t>
            </a:r>
          </a:p>
          <a:p>
            <a:pPr lvl="1"/>
            <a:r>
              <a:rPr lang="en-US" sz="3100" dirty="0"/>
              <a:t> </a:t>
            </a:r>
            <a:r>
              <a:rPr lang="en-US" sz="3100" dirty="0" smtClean="0"/>
              <a:t>Performance reviews</a:t>
            </a:r>
          </a:p>
          <a:p>
            <a:pPr lvl="1"/>
            <a:r>
              <a:rPr lang="en-US" sz="3100" dirty="0"/>
              <a:t> </a:t>
            </a:r>
            <a:r>
              <a:rPr lang="en-US" sz="3100" dirty="0" smtClean="0"/>
              <a:t>Staff support/representation</a:t>
            </a:r>
          </a:p>
          <a:p>
            <a:r>
              <a:rPr lang="en-US" sz="3600" dirty="0" smtClean="0"/>
              <a:t>More information &amp; next steps</a:t>
            </a:r>
            <a:endParaRPr lang="en-US" sz="3600" dirty="0"/>
          </a:p>
        </p:txBody>
      </p:sp>
    </p:spTree>
    <p:extLst>
      <p:ext uri="{BB962C8B-B14F-4D97-AF65-F5344CB8AC3E}">
        <p14:creationId xmlns:p14="http://schemas.microsoft.com/office/powerpoint/2010/main" val="39622480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Trends: Areas of Improvement</a:t>
            </a:r>
            <a:endParaRPr lang="en-US" sz="3600" dirty="0"/>
          </a:p>
        </p:txBody>
      </p:sp>
      <p:sp>
        <p:nvSpPr>
          <p:cNvPr id="3" name="Text Placeholder 2"/>
          <p:cNvSpPr>
            <a:spLocks noGrp="1"/>
          </p:cNvSpPr>
          <p:nvPr>
            <p:ph type="body" idx="1"/>
          </p:nvPr>
        </p:nvSpPr>
        <p:spPr/>
        <p:txBody>
          <a:bodyPr/>
          <a:lstStyle/>
          <a:p>
            <a:r>
              <a:rPr lang="en-US" dirty="0" smtClean="0"/>
              <a:t>Several areas were rated more favorably by staff overall in the 2014 SWBS than they were in the 2008 SWBS</a:t>
            </a:r>
          </a:p>
          <a:p>
            <a:pPr marL="274320" lvl="1" indent="0">
              <a:buNone/>
            </a:pPr>
            <a:endParaRPr lang="en-US" dirty="0"/>
          </a:p>
        </p:txBody>
      </p:sp>
    </p:spTree>
    <p:extLst>
      <p:ext uri="{BB962C8B-B14F-4D97-AF65-F5344CB8AC3E}">
        <p14:creationId xmlns:p14="http://schemas.microsoft.com/office/powerpoint/2010/main" val="33283595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Trends: Areas of Improvement</a:t>
            </a:r>
            <a:br>
              <a:rPr lang="en-US" dirty="0" smtClean="0"/>
            </a:br>
            <a:r>
              <a:rPr lang="en-US" sz="2200" i="1" dirty="0" smtClean="0"/>
              <a:t>(Percent giving a favorable response)</a:t>
            </a:r>
            <a:endParaRPr lang="en-US" sz="2200" i="1" dirty="0"/>
          </a:p>
        </p:txBody>
      </p:sp>
      <p:graphicFrame>
        <p:nvGraphicFramePr>
          <p:cNvPr id="3" name="Chart 2"/>
          <p:cNvGraphicFramePr>
            <a:graphicFrameLocks/>
          </p:cNvGraphicFramePr>
          <p:nvPr>
            <p:extLst>
              <p:ext uri="{D42A27DB-BD31-4B8C-83A1-F6EECF244321}">
                <p14:modId xmlns:p14="http://schemas.microsoft.com/office/powerpoint/2010/main" val="41632261"/>
              </p:ext>
            </p:extLst>
          </p:nvPr>
        </p:nvGraphicFramePr>
        <p:xfrm>
          <a:off x="228600" y="1752600"/>
          <a:ext cx="8381999" cy="4343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407758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Trends: Areas in Decline</a:t>
            </a:r>
            <a:endParaRPr lang="en-US" sz="3600" dirty="0"/>
          </a:p>
        </p:txBody>
      </p:sp>
      <p:sp>
        <p:nvSpPr>
          <p:cNvPr id="3" name="Text Placeholder 2"/>
          <p:cNvSpPr>
            <a:spLocks noGrp="1"/>
          </p:cNvSpPr>
          <p:nvPr>
            <p:ph type="body" idx="1"/>
          </p:nvPr>
        </p:nvSpPr>
        <p:spPr/>
        <p:txBody>
          <a:bodyPr/>
          <a:lstStyle/>
          <a:p>
            <a:r>
              <a:rPr lang="en-US" dirty="0" smtClean="0"/>
              <a:t>Many (many) areas were rated less favorably by staff overall in the 2014 SWBS than they were in the 2008 SWBS</a:t>
            </a:r>
            <a:endParaRPr lang="en-US" dirty="0"/>
          </a:p>
        </p:txBody>
      </p:sp>
    </p:spTree>
    <p:extLst>
      <p:ext uri="{BB962C8B-B14F-4D97-AF65-F5344CB8AC3E}">
        <p14:creationId xmlns:p14="http://schemas.microsoft.com/office/powerpoint/2010/main" val="13775644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Trends: Areas in Decline</a:t>
            </a:r>
            <a:br>
              <a:rPr lang="en-US" dirty="0" smtClean="0"/>
            </a:br>
            <a:r>
              <a:rPr lang="en-US" sz="2200" i="1" dirty="0" smtClean="0"/>
              <a:t>(Percent giving an unfavorable response)</a:t>
            </a:r>
            <a:endParaRPr lang="en-US" sz="2200" i="1" dirty="0"/>
          </a:p>
        </p:txBody>
      </p:sp>
      <p:graphicFrame>
        <p:nvGraphicFramePr>
          <p:cNvPr id="5" name="Chart 4"/>
          <p:cNvGraphicFramePr>
            <a:graphicFrameLocks/>
          </p:cNvGraphicFramePr>
          <p:nvPr>
            <p:extLst>
              <p:ext uri="{D42A27DB-BD31-4B8C-83A1-F6EECF244321}">
                <p14:modId xmlns:p14="http://schemas.microsoft.com/office/powerpoint/2010/main" val="830672277"/>
              </p:ext>
            </p:extLst>
          </p:nvPr>
        </p:nvGraphicFramePr>
        <p:xfrm>
          <a:off x="152400" y="1359693"/>
          <a:ext cx="8839200" cy="49649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683392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dirty="0"/>
          </a:p>
        </p:txBody>
      </p:sp>
      <p:sp>
        <p:nvSpPr>
          <p:cNvPr id="3" name="Title 2"/>
          <p:cNvSpPr>
            <a:spLocks noGrp="1"/>
          </p:cNvSpPr>
          <p:nvPr>
            <p:ph type="title"/>
          </p:nvPr>
        </p:nvSpPr>
        <p:spPr/>
        <p:txBody>
          <a:bodyPr/>
          <a:lstStyle/>
          <a:p>
            <a:r>
              <a:rPr lang="en-US" dirty="0" smtClean="0"/>
              <a:t>Overall Satisfaction</a:t>
            </a:r>
            <a:endParaRPr lang="en-US" dirty="0"/>
          </a:p>
        </p:txBody>
      </p:sp>
    </p:spTree>
    <p:extLst>
      <p:ext uri="{BB962C8B-B14F-4D97-AF65-F5344CB8AC3E}">
        <p14:creationId xmlns:p14="http://schemas.microsoft.com/office/powerpoint/2010/main" val="4356977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Overall Satisfaction Working at NC State</a:t>
            </a:r>
            <a:endParaRPr lang="en-US" sz="3600" dirty="0"/>
          </a:p>
        </p:txBody>
      </p:sp>
      <p:sp>
        <p:nvSpPr>
          <p:cNvPr id="3" name="Content Placeholder 2"/>
          <p:cNvSpPr>
            <a:spLocks noGrp="1"/>
          </p:cNvSpPr>
          <p:nvPr>
            <p:ph sz="quarter" idx="1"/>
          </p:nvPr>
        </p:nvSpPr>
        <p:spPr/>
        <p:txBody>
          <a:bodyPr/>
          <a:lstStyle/>
          <a:p>
            <a:r>
              <a:rPr lang="en-US" dirty="0" smtClean="0"/>
              <a:t>Overall satisfaction among SPAs &amp; EPAs is high</a:t>
            </a:r>
          </a:p>
          <a:p>
            <a:pPr lvl="1"/>
            <a:r>
              <a:rPr lang="en-US" dirty="0" smtClean="0"/>
              <a:t>The number saying “very satisfied” has declined slightly</a:t>
            </a:r>
          </a:p>
          <a:p>
            <a:pPr lvl="1"/>
            <a:r>
              <a:rPr lang="en-US" dirty="0" smtClean="0"/>
              <a:t>SPAs are slightly more likely than EPAs to be dissatisfied</a:t>
            </a:r>
          </a:p>
          <a:p>
            <a:endParaRPr lang="en-US" dirty="0"/>
          </a:p>
        </p:txBody>
      </p:sp>
      <p:graphicFrame>
        <p:nvGraphicFramePr>
          <p:cNvPr id="5" name="Chart 4"/>
          <p:cNvGraphicFramePr>
            <a:graphicFrameLocks/>
          </p:cNvGraphicFramePr>
          <p:nvPr>
            <p:extLst>
              <p:ext uri="{D42A27DB-BD31-4B8C-83A1-F6EECF244321}">
                <p14:modId xmlns:p14="http://schemas.microsoft.com/office/powerpoint/2010/main" val="408291091"/>
              </p:ext>
            </p:extLst>
          </p:nvPr>
        </p:nvGraphicFramePr>
        <p:xfrm>
          <a:off x="762000" y="3048000"/>
          <a:ext cx="7848600"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15147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Satisfaction Compared to Recent Years</a:t>
            </a:r>
            <a:endParaRPr lang="en-US" dirty="0"/>
          </a:p>
        </p:txBody>
      </p:sp>
      <p:sp>
        <p:nvSpPr>
          <p:cNvPr id="3" name="Content Placeholder 2"/>
          <p:cNvSpPr>
            <a:spLocks noGrp="1"/>
          </p:cNvSpPr>
          <p:nvPr>
            <p:ph sz="quarter" idx="1"/>
          </p:nvPr>
        </p:nvSpPr>
        <p:spPr/>
        <p:txBody>
          <a:bodyPr/>
          <a:lstStyle/>
          <a:p>
            <a:r>
              <a:rPr lang="en-US" sz="2200" dirty="0" smtClean="0"/>
              <a:t>SPAs are slightly more likely than EPAs to be “a lot more satisfied now” than in recent years</a:t>
            </a:r>
          </a:p>
          <a:p>
            <a:r>
              <a:rPr lang="en-US" sz="2200" dirty="0" smtClean="0"/>
              <a:t>Both SPAs and EPAs are more likely in 2014 than in 2008 to report being “less satisfied now” than in recent years</a:t>
            </a:r>
          </a:p>
          <a:p>
            <a:endParaRPr lang="en-US" dirty="0"/>
          </a:p>
        </p:txBody>
      </p:sp>
      <p:graphicFrame>
        <p:nvGraphicFramePr>
          <p:cNvPr id="6" name="Chart 5"/>
          <p:cNvGraphicFramePr>
            <a:graphicFrameLocks/>
          </p:cNvGraphicFramePr>
          <p:nvPr>
            <p:extLst>
              <p:ext uri="{D42A27DB-BD31-4B8C-83A1-F6EECF244321}">
                <p14:modId xmlns:p14="http://schemas.microsoft.com/office/powerpoint/2010/main" val="3472508356"/>
              </p:ext>
            </p:extLst>
          </p:nvPr>
        </p:nvGraphicFramePr>
        <p:xfrm>
          <a:off x="685800" y="3124200"/>
          <a:ext cx="7648575" cy="32146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113515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Overall Satisfaction:</a:t>
            </a:r>
            <a:br>
              <a:rPr lang="en-US" dirty="0" smtClean="0"/>
            </a:br>
            <a:r>
              <a:rPr lang="en-US" sz="2200" dirty="0" smtClean="0"/>
              <a:t>Various Indicators</a:t>
            </a:r>
            <a:endParaRPr lang="en-US" sz="2200" dirty="0"/>
          </a:p>
        </p:txBody>
      </p:sp>
      <p:sp>
        <p:nvSpPr>
          <p:cNvPr id="3" name="Content Placeholder 2"/>
          <p:cNvSpPr>
            <a:spLocks noGrp="1"/>
          </p:cNvSpPr>
          <p:nvPr>
            <p:ph sz="quarter" idx="1"/>
          </p:nvPr>
        </p:nvSpPr>
        <p:spPr/>
        <p:txBody>
          <a:bodyPr/>
          <a:lstStyle/>
          <a:p>
            <a:r>
              <a:rPr lang="en-US" sz="2200" dirty="0" smtClean="0"/>
              <a:t>Large majorities of staff overall indicate satisfaction with their jobs at NC State in a number of ways</a:t>
            </a:r>
          </a:p>
          <a:p>
            <a:pPr lvl="1"/>
            <a:r>
              <a:rPr lang="en-US" sz="2000" i="1" dirty="0" smtClean="0"/>
              <a:t>SPAs are consistently less likely than EPAs to “strongly agree”</a:t>
            </a:r>
          </a:p>
          <a:p>
            <a:endParaRPr lang="en-US" dirty="0" smtClean="0"/>
          </a:p>
          <a:p>
            <a:endParaRPr lang="en-US" dirty="0"/>
          </a:p>
        </p:txBody>
      </p:sp>
      <p:graphicFrame>
        <p:nvGraphicFramePr>
          <p:cNvPr id="4" name="Chart 3"/>
          <p:cNvGraphicFramePr>
            <a:graphicFrameLocks/>
          </p:cNvGraphicFramePr>
          <p:nvPr>
            <p:extLst>
              <p:ext uri="{D42A27DB-BD31-4B8C-83A1-F6EECF244321}">
                <p14:modId xmlns:p14="http://schemas.microsoft.com/office/powerpoint/2010/main" val="3864118546"/>
              </p:ext>
            </p:extLst>
          </p:nvPr>
        </p:nvGraphicFramePr>
        <p:xfrm>
          <a:off x="533400" y="2590800"/>
          <a:ext cx="8077200" cy="3962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445903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Jobs at NC State</a:t>
            </a:r>
            <a:endParaRPr lang="en-US" dirty="0"/>
          </a:p>
        </p:txBody>
      </p:sp>
      <p:sp>
        <p:nvSpPr>
          <p:cNvPr id="3" name="Content Placeholder 2"/>
          <p:cNvSpPr>
            <a:spLocks noGrp="1"/>
          </p:cNvSpPr>
          <p:nvPr>
            <p:ph sz="half" idx="1"/>
          </p:nvPr>
        </p:nvSpPr>
        <p:spPr/>
        <p:txBody>
          <a:bodyPr/>
          <a:lstStyle/>
          <a:p>
            <a:pPr marL="0" indent="0">
              <a:buNone/>
            </a:pPr>
            <a:endParaRPr lang="en-US" dirty="0" smtClean="0"/>
          </a:p>
          <a:p>
            <a:pPr marL="0" indent="0">
              <a:buNone/>
            </a:pPr>
            <a:endParaRPr lang="en-US" dirty="0"/>
          </a:p>
          <a:p>
            <a:pPr marL="0" indent="0">
              <a:buNone/>
            </a:pPr>
            <a:r>
              <a:rPr lang="en-US" dirty="0" smtClean="0"/>
              <a:t>Almost </a:t>
            </a:r>
            <a:r>
              <a:rPr lang="en-US" b="1" dirty="0" smtClean="0"/>
              <a:t>30% of SPAs </a:t>
            </a:r>
            <a:r>
              <a:rPr lang="en-US" dirty="0" smtClean="0"/>
              <a:t>and </a:t>
            </a:r>
            <a:r>
              <a:rPr lang="en-US" b="1" dirty="0" smtClean="0"/>
              <a:t>20% of EPAs </a:t>
            </a:r>
            <a:r>
              <a:rPr lang="en-US" dirty="0" smtClean="0"/>
              <a:t>applied for a different job at NCSU within the past 2 years, with 11% and 8%, respectively, actually changing jobs</a:t>
            </a:r>
            <a:endParaRPr lang="en-US" dirty="0"/>
          </a:p>
        </p:txBody>
      </p:sp>
      <p:sp>
        <p:nvSpPr>
          <p:cNvPr id="4" name="Content Placeholder 3"/>
          <p:cNvSpPr>
            <a:spLocks noGrp="1"/>
          </p:cNvSpPr>
          <p:nvPr>
            <p:ph sz="half" idx="2"/>
          </p:nvPr>
        </p:nvSpPr>
        <p:spPr/>
        <p:txBody>
          <a:bodyPr/>
          <a:lstStyle/>
          <a:p>
            <a:endParaRPr lang="en-US" dirty="0" smtClean="0"/>
          </a:p>
          <a:p>
            <a:endParaRPr lang="en-US" dirty="0" smtClean="0"/>
          </a:p>
          <a:p>
            <a:r>
              <a:rPr lang="en-US" dirty="0" smtClean="0"/>
              <a:t>Reasons for wanting to change jobs?</a:t>
            </a:r>
          </a:p>
          <a:p>
            <a:pPr lvl="1"/>
            <a:r>
              <a:rPr lang="en-US" dirty="0" smtClean="0"/>
              <a:t>Advancement</a:t>
            </a:r>
          </a:p>
          <a:p>
            <a:pPr lvl="2"/>
            <a:r>
              <a:rPr lang="en-US" dirty="0" smtClean="0"/>
              <a:t>SPA: 57%</a:t>
            </a:r>
          </a:p>
          <a:p>
            <a:pPr lvl="2"/>
            <a:r>
              <a:rPr lang="en-US" dirty="0" smtClean="0"/>
              <a:t>EPA: 61%</a:t>
            </a:r>
          </a:p>
          <a:p>
            <a:pPr lvl="1"/>
            <a:r>
              <a:rPr lang="en-US" dirty="0" smtClean="0"/>
              <a:t>Better work environment</a:t>
            </a:r>
          </a:p>
          <a:p>
            <a:pPr lvl="2"/>
            <a:r>
              <a:rPr lang="en-US" dirty="0" smtClean="0"/>
              <a:t>SPA: 17%</a:t>
            </a:r>
          </a:p>
          <a:p>
            <a:pPr lvl="2"/>
            <a:r>
              <a:rPr lang="en-US" dirty="0" smtClean="0"/>
              <a:t>EPA: 11%</a:t>
            </a:r>
            <a:endParaRPr lang="en-US" dirty="0"/>
          </a:p>
        </p:txBody>
      </p:sp>
    </p:spTree>
    <p:extLst>
      <p:ext uri="{BB962C8B-B14F-4D97-AF65-F5344CB8AC3E}">
        <p14:creationId xmlns:p14="http://schemas.microsoft.com/office/powerpoint/2010/main" val="18447449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Leaving NC State</a:t>
            </a:r>
            <a:endParaRPr lang="en-US" sz="3600" dirty="0"/>
          </a:p>
        </p:txBody>
      </p:sp>
      <p:sp>
        <p:nvSpPr>
          <p:cNvPr id="3" name="Content Placeholder 2"/>
          <p:cNvSpPr>
            <a:spLocks noGrp="1"/>
          </p:cNvSpPr>
          <p:nvPr>
            <p:ph sz="quarter" idx="1"/>
          </p:nvPr>
        </p:nvSpPr>
        <p:spPr/>
        <p:txBody>
          <a:bodyPr/>
          <a:lstStyle/>
          <a:p>
            <a:r>
              <a:rPr lang="en-US" dirty="0" smtClean="0"/>
              <a:t>17% have very seriously considered leaving NC State in the past year or two (excluding for retirement) - - slightly more than the number saying so in 2008</a:t>
            </a:r>
          </a:p>
          <a:p>
            <a:endParaRPr lang="en-US" dirty="0" smtClean="0"/>
          </a:p>
          <a:p>
            <a:endParaRPr lang="en-US" b="1" dirty="0"/>
          </a:p>
        </p:txBody>
      </p:sp>
      <p:graphicFrame>
        <p:nvGraphicFramePr>
          <p:cNvPr id="6" name="Chart 5"/>
          <p:cNvGraphicFramePr>
            <a:graphicFrameLocks/>
          </p:cNvGraphicFramePr>
          <p:nvPr>
            <p:extLst/>
          </p:nvPr>
        </p:nvGraphicFramePr>
        <p:xfrm>
          <a:off x="1447800" y="3276600"/>
          <a:ext cx="6858000" cy="3124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05352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68426" y="2743200"/>
            <a:ext cx="6403974" cy="3505200"/>
          </a:xfrm>
        </p:spPr>
        <p:txBody>
          <a:bodyPr/>
          <a:lstStyle/>
          <a:p>
            <a:endParaRPr lang="en-US" dirty="0"/>
          </a:p>
        </p:txBody>
      </p:sp>
      <p:sp>
        <p:nvSpPr>
          <p:cNvPr id="3" name="Title 2"/>
          <p:cNvSpPr>
            <a:spLocks noGrp="1"/>
          </p:cNvSpPr>
          <p:nvPr>
            <p:ph type="title"/>
          </p:nvPr>
        </p:nvSpPr>
        <p:spPr/>
        <p:txBody>
          <a:bodyPr/>
          <a:lstStyle/>
          <a:p>
            <a:r>
              <a:rPr lang="en-US" sz="4400" dirty="0"/>
              <a:t>Survey Administration</a:t>
            </a:r>
            <a:endParaRPr 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7043" y="2667000"/>
            <a:ext cx="3109913" cy="3109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03413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Why </a:t>
            </a:r>
            <a:r>
              <a:rPr lang="en-US" sz="3600" dirty="0"/>
              <a:t>C</a:t>
            </a:r>
            <a:r>
              <a:rPr lang="en-US" sz="3600" dirty="0" smtClean="0"/>
              <a:t>onsider </a:t>
            </a:r>
            <a:r>
              <a:rPr lang="en-US" sz="3600" dirty="0"/>
              <a:t>L</a:t>
            </a:r>
            <a:r>
              <a:rPr lang="en-US" sz="3600" dirty="0" smtClean="0"/>
              <a:t>eaving?</a:t>
            </a:r>
            <a:endParaRPr lang="en-US" sz="3600" dirty="0"/>
          </a:p>
        </p:txBody>
      </p:sp>
      <p:sp>
        <p:nvSpPr>
          <p:cNvPr id="3" name="Text Placeholder 2"/>
          <p:cNvSpPr>
            <a:spLocks noGrp="1"/>
          </p:cNvSpPr>
          <p:nvPr>
            <p:ph type="body" idx="1"/>
          </p:nvPr>
        </p:nvSpPr>
        <p:spPr/>
        <p:txBody>
          <a:bodyPr>
            <a:normAutofit/>
          </a:bodyPr>
          <a:lstStyle/>
          <a:p>
            <a:r>
              <a:rPr lang="en-US" sz="2800" dirty="0" smtClean="0"/>
              <a:t>Those who had “very seriously” or “somewhat seriously” considered leaving NC State were asked to describe why. </a:t>
            </a:r>
            <a:r>
              <a:rPr lang="en-US" sz="2200" i="1" dirty="0" smtClean="0"/>
              <a:t>(</a:t>
            </a:r>
            <a:r>
              <a:rPr lang="en-US" sz="2200" i="1" dirty="0"/>
              <a:t>N overall comments=1,049)</a:t>
            </a:r>
            <a:endParaRPr lang="en-US" sz="2200" dirty="0"/>
          </a:p>
          <a:p>
            <a:r>
              <a:rPr lang="en-US" sz="2800" dirty="0" smtClean="0"/>
              <a:t>Responses were coded into 15 broad themes, each with a number of sub-themes.</a:t>
            </a:r>
          </a:p>
          <a:p>
            <a:pPr lvl="1"/>
            <a:r>
              <a:rPr lang="en-US" sz="2300" i="1" dirty="0" smtClean="0">
                <a:solidFill>
                  <a:schemeClr val="tx1"/>
                </a:solidFill>
              </a:rPr>
              <a:t>(Each comment could be coded into any number of themes and/or sub-themes)</a:t>
            </a:r>
            <a:endParaRPr lang="en-US" sz="2300" i="1" dirty="0">
              <a:solidFill>
                <a:schemeClr val="tx1"/>
              </a:solidFill>
            </a:endParaRPr>
          </a:p>
        </p:txBody>
      </p:sp>
    </p:spTree>
    <p:extLst>
      <p:ext uri="{BB962C8B-B14F-4D97-AF65-F5344CB8AC3E}">
        <p14:creationId xmlns:p14="http://schemas.microsoft.com/office/powerpoint/2010/main" val="32328197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152400"/>
            <a:ext cx="8534400" cy="914400"/>
          </a:xfrm>
        </p:spPr>
        <p:txBody>
          <a:bodyPr>
            <a:normAutofit fontScale="90000"/>
          </a:bodyPr>
          <a:lstStyle/>
          <a:p>
            <a:r>
              <a:rPr lang="en-US" sz="3600" dirty="0"/>
              <a:t>Why </a:t>
            </a:r>
            <a:r>
              <a:rPr lang="en-US" sz="3600" dirty="0" smtClean="0"/>
              <a:t>Consider Leaving?</a:t>
            </a:r>
            <a:br>
              <a:rPr lang="en-US" sz="3600" dirty="0" smtClean="0"/>
            </a:br>
            <a:r>
              <a:rPr lang="en-US" sz="2400" b="1" i="1" dirty="0" smtClean="0"/>
              <a:t>(Staff Overall)</a:t>
            </a:r>
            <a:endParaRPr lang="en-US" sz="2400" b="1" i="1" dirty="0"/>
          </a:p>
        </p:txBody>
      </p:sp>
      <p:grpSp>
        <p:nvGrpSpPr>
          <p:cNvPr id="8" name="Group 7"/>
          <p:cNvGrpSpPr/>
          <p:nvPr/>
        </p:nvGrpSpPr>
        <p:grpSpPr>
          <a:xfrm>
            <a:off x="457200" y="1524000"/>
            <a:ext cx="7924800" cy="4519226"/>
            <a:chOff x="457200" y="1769160"/>
            <a:chExt cx="7924800" cy="4631640"/>
          </a:xfrm>
        </p:grpSpPr>
        <p:graphicFrame>
          <p:nvGraphicFramePr>
            <p:cNvPr id="5" name="Chart 4"/>
            <p:cNvGraphicFramePr>
              <a:graphicFrameLocks/>
            </p:cNvGraphicFramePr>
            <p:nvPr>
              <p:extLst>
                <p:ext uri="{D42A27DB-BD31-4B8C-83A1-F6EECF244321}">
                  <p14:modId xmlns:p14="http://schemas.microsoft.com/office/powerpoint/2010/main" val="4157067157"/>
                </p:ext>
              </p:extLst>
            </p:nvPr>
          </p:nvGraphicFramePr>
          <p:xfrm>
            <a:off x="457200" y="1981200"/>
            <a:ext cx="79248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2"/>
            <p:cNvSpPr txBox="1">
              <a:spLocks noChangeArrowheads="1"/>
            </p:cNvSpPr>
            <p:nvPr/>
          </p:nvSpPr>
          <p:spPr bwMode="auto">
            <a:xfrm>
              <a:off x="4038600" y="1769160"/>
              <a:ext cx="3178136" cy="221931"/>
            </a:xfrm>
            <a:prstGeom prst="rect">
              <a:avLst/>
            </a:prstGeom>
            <a:noFill/>
            <a:ln w="9525">
              <a:noFill/>
              <a:miter lim="800000"/>
              <a:headEnd/>
              <a:tailEnd/>
            </a:ln>
          </p:spPr>
          <p:txBody>
            <a:bodyPr rot="0" vert="horz" wrap="square" lIns="91440" tIns="45720" rIns="91440" bIns="4572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Aft>
                  <a:spcPts val="1000"/>
                </a:spcAft>
              </a:pPr>
              <a:r>
                <a:rPr lang="en-US" sz="900" b="1" dirty="0">
                  <a:solidFill>
                    <a:srgbClr val="C00000"/>
                  </a:solidFill>
                  <a:ea typeface="Cambria"/>
                  <a:cs typeface="Times New Roman"/>
                </a:rPr>
                <a:t>%</a:t>
              </a:r>
              <a:r>
                <a:rPr lang="en-US" sz="900" b="1" dirty="0" smtClean="0">
                  <a:solidFill>
                    <a:srgbClr val="C00000"/>
                  </a:solidFill>
                  <a:latin typeface="+mn-lt"/>
                  <a:ea typeface="Cambria"/>
                  <a:cs typeface="Times New Roman"/>
                </a:rPr>
                <a:t> </a:t>
              </a:r>
              <a:r>
                <a:rPr lang="en-US" sz="900" b="1" dirty="0">
                  <a:solidFill>
                    <a:srgbClr val="C00000"/>
                  </a:solidFill>
                  <a:latin typeface="+mn-lt"/>
                  <a:ea typeface="Cambria"/>
                  <a:cs typeface="Times New Roman"/>
                </a:rPr>
                <a:t>of </a:t>
              </a:r>
              <a:r>
                <a:rPr lang="en-US" sz="900" b="1" dirty="0" smtClean="0">
                  <a:solidFill>
                    <a:srgbClr val="C00000"/>
                  </a:solidFill>
                  <a:latin typeface="+mn-lt"/>
                  <a:ea typeface="Cambria"/>
                  <a:cs typeface="Times New Roman"/>
                </a:rPr>
                <a:t>respondents mentioning</a:t>
              </a:r>
              <a:endParaRPr lang="en-US" sz="900" b="1" dirty="0">
                <a:solidFill>
                  <a:srgbClr val="C00000"/>
                </a:solidFill>
                <a:latin typeface="+mn-lt"/>
                <a:ea typeface="Cambria"/>
                <a:cs typeface="Times New Roman"/>
              </a:endParaRPr>
            </a:p>
          </p:txBody>
        </p:sp>
      </p:grpSp>
      <p:sp>
        <p:nvSpPr>
          <p:cNvPr id="9" name="TextBox 8"/>
          <p:cNvSpPr txBox="1"/>
          <p:nvPr/>
        </p:nvSpPr>
        <p:spPr>
          <a:xfrm>
            <a:off x="2819399" y="1417646"/>
            <a:ext cx="1031051" cy="369332"/>
          </a:xfrm>
          <a:prstGeom prst="rect">
            <a:avLst/>
          </a:prstGeom>
          <a:noFill/>
        </p:spPr>
        <p:txBody>
          <a:bodyPr wrap="none" rtlCol="0">
            <a:spAutoFit/>
          </a:bodyPr>
          <a:lstStyle/>
          <a:p>
            <a:r>
              <a:rPr lang="en-US" b="1" dirty="0" smtClean="0"/>
              <a:t>Themes</a:t>
            </a:r>
            <a:endParaRPr lang="en-US" b="1" dirty="0"/>
          </a:p>
        </p:txBody>
      </p:sp>
    </p:spTree>
    <p:extLst>
      <p:ext uri="{BB962C8B-B14F-4D97-AF65-F5344CB8AC3E}">
        <p14:creationId xmlns:p14="http://schemas.microsoft.com/office/powerpoint/2010/main" val="2005052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Most and Least Positive Aspects</a:t>
            </a:r>
            <a:br>
              <a:rPr lang="en-US" sz="2400" dirty="0" smtClean="0"/>
            </a:br>
            <a:r>
              <a:rPr lang="en-US" sz="2400" dirty="0" smtClean="0"/>
              <a:t>Working at NC State</a:t>
            </a:r>
            <a:endParaRPr lang="en-US" sz="2400" dirty="0"/>
          </a:p>
        </p:txBody>
      </p:sp>
      <p:sp>
        <p:nvSpPr>
          <p:cNvPr id="3" name="Text Placeholder 2"/>
          <p:cNvSpPr>
            <a:spLocks noGrp="1"/>
          </p:cNvSpPr>
          <p:nvPr>
            <p:ph type="body" idx="1"/>
          </p:nvPr>
        </p:nvSpPr>
        <p:spPr/>
        <p:txBody>
          <a:bodyPr>
            <a:normAutofit fontScale="92500" lnSpcReduction="10000"/>
          </a:bodyPr>
          <a:lstStyle/>
          <a:p>
            <a:r>
              <a:rPr lang="en-US" sz="2800" dirty="0" smtClean="0"/>
              <a:t>Staff were asked to comment in their own words on</a:t>
            </a:r>
          </a:p>
          <a:p>
            <a:pPr lvl="2"/>
            <a:r>
              <a:rPr lang="en-US" sz="2100" dirty="0" smtClean="0">
                <a:solidFill>
                  <a:schemeClr val="tx2"/>
                </a:solidFill>
              </a:rPr>
              <a:t>“</a:t>
            </a:r>
            <a:r>
              <a:rPr lang="en-US" sz="2100" i="1" dirty="0" smtClean="0">
                <a:solidFill>
                  <a:schemeClr val="tx2"/>
                </a:solidFill>
              </a:rPr>
              <a:t>When you think about your own personal experiences at NC State University, what would you say are the most positive aspects of being a staff member here</a:t>
            </a:r>
            <a:r>
              <a:rPr lang="en-US" sz="2100" dirty="0" smtClean="0">
                <a:solidFill>
                  <a:schemeClr val="tx2"/>
                </a:solidFill>
              </a:rPr>
              <a:t>?” </a:t>
            </a:r>
          </a:p>
          <a:p>
            <a:pPr marL="868680" lvl="3" indent="0">
              <a:buNone/>
            </a:pPr>
            <a:r>
              <a:rPr lang="en-US" sz="2100" i="1" dirty="0" smtClean="0">
                <a:solidFill>
                  <a:schemeClr val="tx1"/>
                </a:solidFill>
              </a:rPr>
              <a:t>(N overall comments = 1,810)</a:t>
            </a:r>
            <a:endParaRPr lang="en-US" sz="2100" i="1" dirty="0">
              <a:solidFill>
                <a:schemeClr val="tx1"/>
              </a:solidFill>
            </a:endParaRPr>
          </a:p>
          <a:p>
            <a:pPr lvl="2"/>
            <a:r>
              <a:rPr lang="en-US" sz="2100" dirty="0" smtClean="0">
                <a:solidFill>
                  <a:schemeClr val="tx2"/>
                </a:solidFill>
              </a:rPr>
              <a:t>“</a:t>
            </a:r>
            <a:r>
              <a:rPr lang="en-US" sz="2100" i="1" dirty="0" smtClean="0">
                <a:solidFill>
                  <a:schemeClr val="tx2"/>
                </a:solidFill>
              </a:rPr>
              <a:t>What do you think are the most significant changes that should be made at NC State University to improve or enhance the quality of your work life here</a:t>
            </a:r>
            <a:r>
              <a:rPr lang="en-US" sz="2100" dirty="0" smtClean="0">
                <a:solidFill>
                  <a:schemeClr val="tx2"/>
                </a:solidFill>
              </a:rPr>
              <a:t>?”            </a:t>
            </a:r>
          </a:p>
          <a:p>
            <a:pPr marL="868680" lvl="3" indent="0">
              <a:buNone/>
            </a:pPr>
            <a:r>
              <a:rPr lang="en-US" sz="2100" i="1" dirty="0" smtClean="0">
                <a:solidFill>
                  <a:schemeClr val="tx1"/>
                </a:solidFill>
              </a:rPr>
              <a:t>(N overall comments = 1,731)</a:t>
            </a:r>
          </a:p>
          <a:p>
            <a:pPr lvl="1"/>
            <a:r>
              <a:rPr lang="en-US" sz="2300" dirty="0" smtClean="0">
                <a:solidFill>
                  <a:schemeClr val="tx1"/>
                </a:solidFill>
              </a:rPr>
              <a:t>Responses to each were coded in a number of themes and sub-themes</a:t>
            </a:r>
          </a:p>
          <a:p>
            <a:pPr lvl="2"/>
            <a:r>
              <a:rPr lang="en-US" sz="2100" i="1" dirty="0" smtClean="0">
                <a:solidFill>
                  <a:schemeClr val="tx1"/>
                </a:solidFill>
              </a:rPr>
              <a:t>Each </a:t>
            </a:r>
            <a:r>
              <a:rPr lang="en-US" sz="2100" i="1" dirty="0">
                <a:solidFill>
                  <a:schemeClr val="tx1"/>
                </a:solidFill>
              </a:rPr>
              <a:t>comment could be coded into any number of themes and/or </a:t>
            </a:r>
            <a:r>
              <a:rPr lang="en-US" sz="2100" i="1" dirty="0" smtClean="0">
                <a:solidFill>
                  <a:schemeClr val="tx1"/>
                </a:solidFill>
              </a:rPr>
              <a:t>sub-themes</a:t>
            </a:r>
            <a:endParaRPr lang="en-US" sz="2100" i="1" dirty="0">
              <a:solidFill>
                <a:schemeClr val="tx1"/>
              </a:solidFill>
            </a:endParaRPr>
          </a:p>
        </p:txBody>
      </p:sp>
    </p:spTree>
    <p:extLst>
      <p:ext uri="{BB962C8B-B14F-4D97-AF65-F5344CB8AC3E}">
        <p14:creationId xmlns:p14="http://schemas.microsoft.com/office/powerpoint/2010/main" val="38935582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758952"/>
          </a:xfrm>
        </p:spPr>
        <p:txBody>
          <a:bodyPr anchor="ctr">
            <a:normAutofit fontScale="90000"/>
          </a:bodyPr>
          <a:lstStyle/>
          <a:p>
            <a:r>
              <a:rPr lang="en-US" dirty="0" smtClean="0"/>
              <a:t>Least Positive Aspects of Working at NC State</a:t>
            </a:r>
            <a:r>
              <a:rPr lang="en-US" sz="3600" dirty="0" smtClean="0"/>
              <a:t/>
            </a:r>
            <a:br>
              <a:rPr lang="en-US" sz="3600" dirty="0" smtClean="0"/>
            </a:br>
            <a:r>
              <a:rPr lang="en-US" sz="2400" b="1" i="1" dirty="0" smtClean="0"/>
              <a:t>(Staff Overall)</a:t>
            </a:r>
            <a:endParaRPr lang="en-US" sz="2400" b="1" i="1" dirty="0"/>
          </a:p>
        </p:txBody>
      </p:sp>
      <p:graphicFrame>
        <p:nvGraphicFramePr>
          <p:cNvPr id="4" name="Table 3"/>
          <p:cNvGraphicFramePr>
            <a:graphicFrameLocks noGrp="1"/>
          </p:cNvGraphicFramePr>
          <p:nvPr>
            <p:extLst>
              <p:ext uri="{D42A27DB-BD31-4B8C-83A1-F6EECF244321}">
                <p14:modId xmlns:p14="http://schemas.microsoft.com/office/powerpoint/2010/main" val="89662280"/>
              </p:ext>
            </p:extLst>
          </p:nvPr>
        </p:nvGraphicFramePr>
        <p:xfrm>
          <a:off x="304800" y="1312180"/>
          <a:ext cx="3505200" cy="5205222"/>
        </p:xfrm>
        <a:graphic>
          <a:graphicData uri="http://schemas.openxmlformats.org/drawingml/2006/table">
            <a:tbl>
              <a:tblPr firstRow="1" firstCol="1" bandRow="1">
                <a:tableStyleId>{72833802-FEF1-4C79-8D5D-14CF1EAF98D9}</a:tableStyleId>
              </a:tblPr>
              <a:tblGrid>
                <a:gridCol w="2438400"/>
                <a:gridCol w="1066800"/>
              </a:tblGrid>
              <a:tr h="356573">
                <a:tc gridSpan="2">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100" dirty="0">
                          <a:effectLst/>
                          <a:latin typeface="+mn-lt"/>
                        </a:rPr>
                        <a:t>IMPROVEMENTS:  TOP </a:t>
                      </a:r>
                      <a:r>
                        <a:rPr lang="en-US" sz="1100" dirty="0" smtClean="0">
                          <a:effectLst/>
                          <a:latin typeface="+mn-lt"/>
                        </a:rPr>
                        <a:t>THEMES </a:t>
                      </a:r>
                      <a:br>
                        <a:rPr lang="en-US" sz="1100" dirty="0" smtClean="0">
                          <a:effectLst/>
                          <a:latin typeface="+mn-lt"/>
                        </a:rPr>
                      </a:br>
                      <a:r>
                        <a:rPr lang="en-US" sz="1100" dirty="0" smtClean="0">
                          <a:effectLst/>
                          <a:latin typeface="+mn-lt"/>
                        </a:rPr>
                        <a:t>(≥10% of comments mention)</a:t>
                      </a:r>
                      <a:endParaRPr lang="en-US" sz="1100" b="1" dirty="0" smtClean="0">
                        <a:effectLst/>
                        <a:latin typeface="+mn-lt"/>
                        <a:ea typeface="Cambria"/>
                        <a:cs typeface="Times New Roman"/>
                      </a:endParaRPr>
                    </a:p>
                  </a:txBody>
                  <a:tcPr marL="65686" marR="65686" marT="0" marB="0" anchor="ctr"/>
                </a:tc>
                <a:tc hMerge="1">
                  <a:txBody>
                    <a:bodyPr/>
                    <a:lstStyle/>
                    <a:p>
                      <a:endParaRPr lang="en-US"/>
                    </a:p>
                  </a:txBody>
                  <a:tcPr/>
                </a:tc>
              </a:tr>
              <a:tr h="373810">
                <a:tc>
                  <a:txBody>
                    <a:bodyPr/>
                    <a:lstStyle/>
                    <a:p>
                      <a:pPr marL="0" marR="0">
                        <a:lnSpc>
                          <a:spcPct val="115000"/>
                        </a:lnSpc>
                        <a:spcBef>
                          <a:spcPts val="0"/>
                        </a:spcBef>
                        <a:spcAft>
                          <a:spcPts val="0"/>
                        </a:spcAft>
                      </a:pPr>
                      <a:r>
                        <a:rPr lang="en-US" sz="1100" dirty="0">
                          <a:effectLst/>
                          <a:latin typeface="+mn-lt"/>
                        </a:rPr>
                        <a:t>Theme</a:t>
                      </a:r>
                      <a:endParaRPr lang="en-US" sz="1100" b="1" dirty="0">
                        <a:effectLst/>
                        <a:latin typeface="+mn-lt"/>
                        <a:ea typeface="Cambria"/>
                        <a:cs typeface="Times New Roman"/>
                      </a:endParaRPr>
                    </a:p>
                  </a:txBody>
                  <a:tcPr marL="65686" marR="65686" marT="0" marB="0" anchor="ctr">
                    <a:lnB w="381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a:effectLst/>
                          <a:latin typeface="+mn-lt"/>
                        </a:rPr>
                        <a:t> % of total comments</a:t>
                      </a:r>
                      <a:endParaRPr lang="en-US" sz="1100" b="1" dirty="0">
                        <a:effectLst/>
                        <a:latin typeface="+mn-lt"/>
                        <a:ea typeface="Cambria"/>
                        <a:cs typeface="Times New Roman"/>
                      </a:endParaRPr>
                    </a:p>
                  </a:txBody>
                  <a:tcPr marL="65686" marR="65686" marT="0" marB="0" anchor="ctr">
                    <a:lnB w="38100" cap="flat" cmpd="sng" algn="ctr">
                      <a:solidFill>
                        <a:schemeClr val="tx1"/>
                      </a:solidFill>
                      <a:prstDash val="solid"/>
                      <a:round/>
                      <a:headEnd type="none" w="med" len="med"/>
                      <a:tailEnd type="none" w="med" len="med"/>
                    </a:lnB>
                  </a:tcPr>
                </a:tc>
              </a:tr>
              <a:tr h="186905">
                <a:tc>
                  <a:txBody>
                    <a:bodyPr/>
                    <a:lstStyle/>
                    <a:p>
                      <a:pPr marL="0" marR="0">
                        <a:lnSpc>
                          <a:spcPct val="115000"/>
                        </a:lnSpc>
                        <a:spcBef>
                          <a:spcPts val="0"/>
                        </a:spcBef>
                        <a:spcAft>
                          <a:spcPts val="0"/>
                        </a:spcAft>
                      </a:pPr>
                      <a:r>
                        <a:rPr lang="en-US" sz="1100" dirty="0">
                          <a:effectLst/>
                          <a:latin typeface="+mn-lt"/>
                        </a:rPr>
                        <a:t>Compensation &amp; Benefits</a:t>
                      </a:r>
                      <a:endParaRPr lang="en-US" sz="1100" b="1" dirty="0">
                        <a:effectLst/>
                        <a:latin typeface="+mn-lt"/>
                        <a:ea typeface="Cambria"/>
                        <a:cs typeface="Times New Roman"/>
                      </a:endParaRPr>
                    </a:p>
                  </a:txBody>
                  <a:tcPr marL="65686" marR="65686" marT="0" marB="0" anchor="ctr">
                    <a:lnT w="381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pPr marL="0" marR="0" algn="ctr">
                        <a:lnSpc>
                          <a:spcPct val="115000"/>
                        </a:lnSpc>
                        <a:spcBef>
                          <a:spcPts val="0"/>
                        </a:spcBef>
                        <a:spcAft>
                          <a:spcPts val="0"/>
                        </a:spcAft>
                      </a:pPr>
                      <a:r>
                        <a:rPr lang="en-US" sz="1100" b="1" dirty="0">
                          <a:effectLst/>
                          <a:latin typeface="+mn-lt"/>
                        </a:rPr>
                        <a:t>55%</a:t>
                      </a:r>
                      <a:endParaRPr lang="en-US" sz="1100" b="1" dirty="0">
                        <a:effectLst/>
                        <a:latin typeface="+mn-lt"/>
                        <a:ea typeface="Cambria"/>
                        <a:cs typeface="Times New Roman"/>
                      </a:endParaRPr>
                    </a:p>
                  </a:txBody>
                  <a:tcPr marL="65686" marR="65686" marT="0" marB="0" anchor="ctr">
                    <a:lnT w="38100" cap="flat" cmpd="sng" algn="ctr">
                      <a:solidFill>
                        <a:schemeClr val="tx1"/>
                      </a:solidFill>
                      <a:prstDash val="solid"/>
                      <a:round/>
                      <a:headEnd type="none" w="med" len="med"/>
                      <a:tailEnd type="none" w="med" len="med"/>
                    </a:lnT>
                    <a:solidFill>
                      <a:schemeClr val="accent6">
                        <a:lumMod val="20000"/>
                        <a:lumOff val="80000"/>
                      </a:schemeClr>
                    </a:solidFill>
                  </a:tcPr>
                </a:tc>
              </a:tr>
              <a:tr h="186905">
                <a:tc>
                  <a:txBody>
                    <a:bodyPr/>
                    <a:lstStyle/>
                    <a:p>
                      <a:pPr marL="0" marR="0">
                        <a:lnSpc>
                          <a:spcPct val="115000"/>
                        </a:lnSpc>
                        <a:spcBef>
                          <a:spcPts val="0"/>
                        </a:spcBef>
                        <a:spcAft>
                          <a:spcPts val="0"/>
                        </a:spcAft>
                      </a:pPr>
                      <a:r>
                        <a:rPr lang="en-US" sz="1100" dirty="0">
                          <a:effectLst/>
                          <a:latin typeface="+mn-lt"/>
                        </a:rPr>
                        <a:t>Workload</a:t>
                      </a:r>
                      <a:endParaRPr lang="en-US" sz="1100" b="1" dirty="0">
                        <a:effectLst/>
                        <a:latin typeface="+mn-lt"/>
                        <a:ea typeface="Cambria"/>
                        <a:cs typeface="Times New Roman"/>
                      </a:endParaRPr>
                    </a:p>
                  </a:txBody>
                  <a:tcPr marL="65686" marR="65686" marT="0" marB="0" anchor="ctr">
                    <a:solidFill>
                      <a:schemeClr val="accent6">
                        <a:lumMod val="20000"/>
                        <a:lumOff val="80000"/>
                      </a:schemeClr>
                    </a:solidFill>
                  </a:tcPr>
                </a:tc>
                <a:tc>
                  <a:txBody>
                    <a:bodyPr/>
                    <a:lstStyle/>
                    <a:p>
                      <a:pPr marL="0" marR="0" algn="ctr">
                        <a:lnSpc>
                          <a:spcPct val="115000"/>
                        </a:lnSpc>
                        <a:spcBef>
                          <a:spcPts val="0"/>
                        </a:spcBef>
                        <a:spcAft>
                          <a:spcPts val="0"/>
                        </a:spcAft>
                      </a:pPr>
                      <a:r>
                        <a:rPr lang="en-US" sz="1100" b="1" dirty="0">
                          <a:effectLst/>
                          <a:latin typeface="+mn-lt"/>
                        </a:rPr>
                        <a:t>30%</a:t>
                      </a:r>
                      <a:endParaRPr lang="en-US" sz="1100" b="1" dirty="0">
                        <a:effectLst/>
                        <a:latin typeface="+mn-lt"/>
                        <a:ea typeface="Cambria"/>
                        <a:cs typeface="Times New Roman"/>
                      </a:endParaRPr>
                    </a:p>
                  </a:txBody>
                  <a:tcPr marL="65686" marR="65686" marT="0" marB="0" anchor="ctr">
                    <a:solidFill>
                      <a:schemeClr val="accent6">
                        <a:lumMod val="20000"/>
                        <a:lumOff val="80000"/>
                      </a:schemeClr>
                    </a:solidFill>
                  </a:tcPr>
                </a:tc>
              </a:tr>
              <a:tr h="186905">
                <a:tc>
                  <a:txBody>
                    <a:bodyPr/>
                    <a:lstStyle/>
                    <a:p>
                      <a:pPr marL="0" marR="0">
                        <a:lnSpc>
                          <a:spcPct val="115000"/>
                        </a:lnSpc>
                        <a:spcBef>
                          <a:spcPts val="0"/>
                        </a:spcBef>
                        <a:spcAft>
                          <a:spcPts val="0"/>
                        </a:spcAft>
                      </a:pPr>
                      <a:r>
                        <a:rPr lang="en-US" sz="1100" dirty="0">
                          <a:effectLst/>
                          <a:latin typeface="+mn-lt"/>
                        </a:rPr>
                        <a:t>Colleagues</a:t>
                      </a:r>
                      <a:endParaRPr lang="en-US" sz="1100" b="1" dirty="0">
                        <a:effectLst/>
                        <a:latin typeface="+mn-lt"/>
                        <a:ea typeface="Cambria"/>
                        <a:cs typeface="Times New Roman"/>
                      </a:endParaRPr>
                    </a:p>
                  </a:txBody>
                  <a:tcPr marL="65686" marR="65686" marT="0" marB="0" anchor="ctr">
                    <a:solidFill>
                      <a:schemeClr val="accent6">
                        <a:lumMod val="20000"/>
                        <a:lumOff val="80000"/>
                      </a:schemeClr>
                    </a:solidFill>
                  </a:tcPr>
                </a:tc>
                <a:tc>
                  <a:txBody>
                    <a:bodyPr/>
                    <a:lstStyle/>
                    <a:p>
                      <a:pPr marL="0" marR="0" algn="ctr">
                        <a:lnSpc>
                          <a:spcPct val="115000"/>
                        </a:lnSpc>
                        <a:spcBef>
                          <a:spcPts val="0"/>
                        </a:spcBef>
                        <a:spcAft>
                          <a:spcPts val="0"/>
                        </a:spcAft>
                      </a:pPr>
                      <a:r>
                        <a:rPr lang="en-US" sz="1100" b="1" dirty="0">
                          <a:effectLst/>
                          <a:latin typeface="+mn-lt"/>
                        </a:rPr>
                        <a:t>29%</a:t>
                      </a:r>
                      <a:endParaRPr lang="en-US" sz="1100" b="1" dirty="0">
                        <a:effectLst/>
                        <a:latin typeface="+mn-lt"/>
                        <a:ea typeface="Cambria"/>
                        <a:cs typeface="Times New Roman"/>
                      </a:endParaRPr>
                    </a:p>
                  </a:txBody>
                  <a:tcPr marL="65686" marR="65686" marT="0" marB="0" anchor="ctr">
                    <a:solidFill>
                      <a:schemeClr val="accent6">
                        <a:lumMod val="20000"/>
                        <a:lumOff val="80000"/>
                      </a:schemeClr>
                    </a:solidFill>
                  </a:tcPr>
                </a:tc>
              </a:tr>
              <a:tr h="186905">
                <a:tc>
                  <a:txBody>
                    <a:bodyPr/>
                    <a:lstStyle/>
                    <a:p>
                      <a:pPr marL="0" marR="0">
                        <a:lnSpc>
                          <a:spcPct val="115000"/>
                        </a:lnSpc>
                        <a:spcBef>
                          <a:spcPts val="0"/>
                        </a:spcBef>
                        <a:spcAft>
                          <a:spcPts val="0"/>
                        </a:spcAft>
                      </a:pPr>
                      <a:r>
                        <a:rPr lang="en-US" sz="1100" dirty="0">
                          <a:effectLst/>
                          <a:latin typeface="+mn-lt"/>
                        </a:rPr>
                        <a:t>Support</a:t>
                      </a:r>
                      <a:endParaRPr lang="en-US" sz="1100" b="1" dirty="0">
                        <a:effectLst/>
                        <a:latin typeface="+mn-lt"/>
                        <a:ea typeface="Cambria"/>
                        <a:cs typeface="Times New Roman"/>
                      </a:endParaRPr>
                    </a:p>
                  </a:txBody>
                  <a:tcPr marL="65686" marR="65686" marT="0" marB="0" anchor="ctr">
                    <a:solidFill>
                      <a:schemeClr val="accent6">
                        <a:lumMod val="20000"/>
                        <a:lumOff val="80000"/>
                      </a:schemeClr>
                    </a:solidFill>
                  </a:tcPr>
                </a:tc>
                <a:tc>
                  <a:txBody>
                    <a:bodyPr/>
                    <a:lstStyle/>
                    <a:p>
                      <a:pPr marL="0" marR="0" algn="ctr">
                        <a:lnSpc>
                          <a:spcPct val="115000"/>
                        </a:lnSpc>
                        <a:spcBef>
                          <a:spcPts val="0"/>
                        </a:spcBef>
                        <a:spcAft>
                          <a:spcPts val="0"/>
                        </a:spcAft>
                      </a:pPr>
                      <a:r>
                        <a:rPr lang="en-US" sz="1100" b="1" dirty="0">
                          <a:effectLst/>
                          <a:latin typeface="+mn-lt"/>
                        </a:rPr>
                        <a:t>26%</a:t>
                      </a:r>
                      <a:endParaRPr lang="en-US" sz="1100" b="1" dirty="0">
                        <a:effectLst/>
                        <a:latin typeface="+mn-lt"/>
                        <a:ea typeface="Cambria"/>
                        <a:cs typeface="Times New Roman"/>
                      </a:endParaRPr>
                    </a:p>
                  </a:txBody>
                  <a:tcPr marL="65686" marR="65686" marT="0" marB="0" anchor="ctr">
                    <a:solidFill>
                      <a:schemeClr val="accent6">
                        <a:lumMod val="20000"/>
                        <a:lumOff val="80000"/>
                      </a:schemeClr>
                    </a:solidFill>
                  </a:tcPr>
                </a:tc>
              </a:tr>
              <a:tr h="186905">
                <a:tc>
                  <a:txBody>
                    <a:bodyPr/>
                    <a:lstStyle/>
                    <a:p>
                      <a:pPr marL="0" marR="0">
                        <a:lnSpc>
                          <a:spcPct val="115000"/>
                        </a:lnSpc>
                        <a:spcBef>
                          <a:spcPts val="0"/>
                        </a:spcBef>
                        <a:spcAft>
                          <a:spcPts val="0"/>
                        </a:spcAft>
                      </a:pPr>
                      <a:r>
                        <a:rPr lang="en-US" sz="1100" b="0" dirty="0">
                          <a:effectLst/>
                          <a:latin typeface="+mn-lt"/>
                        </a:rPr>
                        <a:t>Professional Development</a:t>
                      </a:r>
                      <a:endParaRPr lang="en-US" sz="1100" b="0" dirty="0">
                        <a:effectLst/>
                        <a:latin typeface="+mn-lt"/>
                        <a:ea typeface="Cambria"/>
                        <a:cs typeface="Times New Roman"/>
                      </a:endParaRPr>
                    </a:p>
                  </a:txBody>
                  <a:tcPr marL="65686" marR="65686" marT="0" marB="0" anchor="ctr">
                    <a:solidFill>
                      <a:schemeClr val="bg1">
                        <a:lumMod val="95000"/>
                      </a:schemeClr>
                    </a:solidFill>
                  </a:tcPr>
                </a:tc>
                <a:tc>
                  <a:txBody>
                    <a:bodyPr/>
                    <a:lstStyle/>
                    <a:p>
                      <a:pPr marL="0" marR="0" algn="ctr">
                        <a:lnSpc>
                          <a:spcPct val="115000"/>
                        </a:lnSpc>
                        <a:spcBef>
                          <a:spcPts val="0"/>
                        </a:spcBef>
                        <a:spcAft>
                          <a:spcPts val="0"/>
                        </a:spcAft>
                      </a:pPr>
                      <a:r>
                        <a:rPr lang="en-US" sz="1100" dirty="0">
                          <a:effectLst/>
                          <a:latin typeface="+mn-lt"/>
                        </a:rPr>
                        <a:t>22%</a:t>
                      </a:r>
                      <a:endParaRPr lang="en-US" sz="1100" b="1" dirty="0">
                        <a:effectLst/>
                        <a:latin typeface="+mn-lt"/>
                        <a:ea typeface="Cambria"/>
                        <a:cs typeface="Times New Roman"/>
                      </a:endParaRPr>
                    </a:p>
                  </a:txBody>
                  <a:tcPr marL="65686" marR="65686" marT="0" marB="0" anchor="ctr">
                    <a:solidFill>
                      <a:schemeClr val="bg1">
                        <a:lumMod val="95000"/>
                      </a:schemeClr>
                    </a:solidFill>
                  </a:tcPr>
                </a:tc>
              </a:tr>
              <a:tr h="186905">
                <a:tc>
                  <a:txBody>
                    <a:bodyPr/>
                    <a:lstStyle/>
                    <a:p>
                      <a:pPr marL="0" marR="0">
                        <a:lnSpc>
                          <a:spcPct val="115000"/>
                        </a:lnSpc>
                        <a:spcBef>
                          <a:spcPts val="0"/>
                        </a:spcBef>
                        <a:spcAft>
                          <a:spcPts val="0"/>
                        </a:spcAft>
                      </a:pPr>
                      <a:r>
                        <a:rPr lang="en-US" sz="1100" b="0" dirty="0">
                          <a:effectLst/>
                          <a:latin typeface="+mn-lt"/>
                        </a:rPr>
                        <a:t>College/Dept. Leadership</a:t>
                      </a:r>
                      <a:endParaRPr lang="en-US" sz="1100" b="0" dirty="0">
                        <a:effectLst/>
                        <a:latin typeface="+mn-lt"/>
                        <a:ea typeface="Cambria"/>
                        <a:cs typeface="Times New Roman"/>
                      </a:endParaRPr>
                    </a:p>
                  </a:txBody>
                  <a:tcPr marL="65686" marR="65686" marT="0" marB="0" anchor="ctr">
                    <a:solidFill>
                      <a:schemeClr val="bg1">
                        <a:lumMod val="95000"/>
                      </a:schemeClr>
                    </a:solidFill>
                  </a:tcPr>
                </a:tc>
                <a:tc>
                  <a:txBody>
                    <a:bodyPr/>
                    <a:lstStyle/>
                    <a:p>
                      <a:pPr marL="0" marR="0" algn="ctr">
                        <a:lnSpc>
                          <a:spcPct val="115000"/>
                        </a:lnSpc>
                        <a:spcBef>
                          <a:spcPts val="0"/>
                        </a:spcBef>
                        <a:spcAft>
                          <a:spcPts val="0"/>
                        </a:spcAft>
                      </a:pPr>
                      <a:r>
                        <a:rPr lang="en-US" sz="1100" dirty="0">
                          <a:effectLst/>
                          <a:latin typeface="+mn-lt"/>
                        </a:rPr>
                        <a:t>22%</a:t>
                      </a:r>
                      <a:endParaRPr lang="en-US" sz="1100" b="1" dirty="0">
                        <a:effectLst/>
                        <a:latin typeface="+mn-lt"/>
                        <a:ea typeface="Cambria"/>
                        <a:cs typeface="Times New Roman"/>
                      </a:endParaRPr>
                    </a:p>
                  </a:txBody>
                  <a:tcPr marL="65686" marR="65686" marT="0" marB="0" anchor="ctr">
                    <a:solidFill>
                      <a:schemeClr val="bg1">
                        <a:lumMod val="95000"/>
                      </a:schemeClr>
                    </a:solidFill>
                  </a:tcPr>
                </a:tc>
              </a:tr>
              <a:tr h="186905">
                <a:tc>
                  <a:txBody>
                    <a:bodyPr/>
                    <a:lstStyle/>
                    <a:p>
                      <a:pPr marL="0" marR="0">
                        <a:lnSpc>
                          <a:spcPct val="115000"/>
                        </a:lnSpc>
                        <a:spcBef>
                          <a:spcPts val="0"/>
                        </a:spcBef>
                        <a:spcAft>
                          <a:spcPts val="0"/>
                        </a:spcAft>
                      </a:pPr>
                      <a:r>
                        <a:rPr lang="en-US" sz="1100" b="0" dirty="0">
                          <a:effectLst/>
                          <a:latin typeface="+mn-lt"/>
                        </a:rPr>
                        <a:t>Employee treatment</a:t>
                      </a:r>
                      <a:endParaRPr lang="en-US" sz="1100" b="0" dirty="0">
                        <a:effectLst/>
                        <a:latin typeface="+mn-lt"/>
                        <a:ea typeface="Cambria"/>
                        <a:cs typeface="Times New Roman"/>
                      </a:endParaRPr>
                    </a:p>
                  </a:txBody>
                  <a:tcPr marL="65686" marR="65686" marT="0" marB="0" anchor="ctr">
                    <a:solidFill>
                      <a:schemeClr val="bg1">
                        <a:lumMod val="95000"/>
                      </a:schemeClr>
                    </a:solidFill>
                  </a:tcPr>
                </a:tc>
                <a:tc>
                  <a:txBody>
                    <a:bodyPr/>
                    <a:lstStyle/>
                    <a:p>
                      <a:pPr marL="0" marR="0" algn="ctr">
                        <a:lnSpc>
                          <a:spcPct val="115000"/>
                        </a:lnSpc>
                        <a:spcBef>
                          <a:spcPts val="0"/>
                        </a:spcBef>
                        <a:spcAft>
                          <a:spcPts val="0"/>
                        </a:spcAft>
                      </a:pPr>
                      <a:r>
                        <a:rPr lang="en-US" sz="1100" dirty="0">
                          <a:effectLst/>
                          <a:latin typeface="+mn-lt"/>
                        </a:rPr>
                        <a:t>21%</a:t>
                      </a:r>
                      <a:endParaRPr lang="en-US" sz="1100" b="1" dirty="0">
                        <a:effectLst/>
                        <a:latin typeface="+mn-lt"/>
                        <a:ea typeface="Cambria"/>
                        <a:cs typeface="Times New Roman"/>
                      </a:endParaRPr>
                    </a:p>
                  </a:txBody>
                  <a:tcPr marL="65686" marR="65686" marT="0" marB="0" anchor="ctr">
                    <a:solidFill>
                      <a:schemeClr val="bg1">
                        <a:lumMod val="95000"/>
                      </a:schemeClr>
                    </a:solidFill>
                  </a:tcPr>
                </a:tc>
              </a:tr>
              <a:tr h="186905">
                <a:tc>
                  <a:txBody>
                    <a:bodyPr/>
                    <a:lstStyle/>
                    <a:p>
                      <a:pPr marL="0" marR="0">
                        <a:lnSpc>
                          <a:spcPct val="115000"/>
                        </a:lnSpc>
                        <a:spcBef>
                          <a:spcPts val="0"/>
                        </a:spcBef>
                        <a:spcAft>
                          <a:spcPts val="0"/>
                        </a:spcAft>
                      </a:pPr>
                      <a:r>
                        <a:rPr lang="en-US" sz="1100" b="0" dirty="0">
                          <a:effectLst/>
                          <a:latin typeface="+mn-lt"/>
                        </a:rPr>
                        <a:t>Recruitment/Retention</a:t>
                      </a:r>
                      <a:endParaRPr lang="en-US" sz="1100" b="0" dirty="0">
                        <a:effectLst/>
                        <a:latin typeface="+mn-lt"/>
                        <a:ea typeface="Cambria"/>
                        <a:cs typeface="Times New Roman"/>
                      </a:endParaRPr>
                    </a:p>
                  </a:txBody>
                  <a:tcPr marL="65686" marR="65686" marT="0" marB="0" anchor="ctr">
                    <a:solidFill>
                      <a:schemeClr val="bg1">
                        <a:lumMod val="95000"/>
                      </a:schemeClr>
                    </a:solidFill>
                  </a:tcPr>
                </a:tc>
                <a:tc>
                  <a:txBody>
                    <a:bodyPr/>
                    <a:lstStyle/>
                    <a:p>
                      <a:pPr marL="0" marR="0" algn="ctr">
                        <a:lnSpc>
                          <a:spcPct val="115000"/>
                        </a:lnSpc>
                        <a:spcBef>
                          <a:spcPts val="0"/>
                        </a:spcBef>
                        <a:spcAft>
                          <a:spcPts val="0"/>
                        </a:spcAft>
                      </a:pPr>
                      <a:r>
                        <a:rPr lang="en-US" sz="1100" dirty="0">
                          <a:effectLst/>
                          <a:latin typeface="+mn-lt"/>
                        </a:rPr>
                        <a:t>21%</a:t>
                      </a:r>
                      <a:endParaRPr lang="en-US" sz="1100" b="1" dirty="0">
                        <a:effectLst/>
                        <a:latin typeface="+mn-lt"/>
                        <a:ea typeface="Cambria"/>
                        <a:cs typeface="Times New Roman"/>
                      </a:endParaRPr>
                    </a:p>
                  </a:txBody>
                  <a:tcPr marL="65686" marR="65686" marT="0" marB="0" anchor="ctr">
                    <a:solidFill>
                      <a:schemeClr val="bg1">
                        <a:lumMod val="95000"/>
                      </a:schemeClr>
                    </a:solidFill>
                  </a:tcPr>
                </a:tc>
              </a:tr>
              <a:tr h="186905">
                <a:tc>
                  <a:txBody>
                    <a:bodyPr/>
                    <a:lstStyle/>
                    <a:p>
                      <a:pPr marL="0" marR="0">
                        <a:lnSpc>
                          <a:spcPct val="115000"/>
                        </a:lnSpc>
                        <a:spcBef>
                          <a:spcPts val="0"/>
                        </a:spcBef>
                        <a:spcAft>
                          <a:spcPts val="0"/>
                        </a:spcAft>
                      </a:pPr>
                      <a:r>
                        <a:rPr lang="en-US" sz="1100" b="0">
                          <a:effectLst/>
                          <a:latin typeface="+mn-lt"/>
                        </a:rPr>
                        <a:t>Culture/Climate</a:t>
                      </a:r>
                      <a:endParaRPr lang="en-US" sz="1100" b="0">
                        <a:effectLst/>
                        <a:latin typeface="+mn-lt"/>
                        <a:ea typeface="Cambria"/>
                        <a:cs typeface="Times New Roman"/>
                      </a:endParaRPr>
                    </a:p>
                  </a:txBody>
                  <a:tcPr marL="65686" marR="65686" marT="0" marB="0" anchor="ctr">
                    <a:solidFill>
                      <a:schemeClr val="bg1">
                        <a:lumMod val="95000"/>
                      </a:schemeClr>
                    </a:solidFill>
                  </a:tcPr>
                </a:tc>
                <a:tc>
                  <a:txBody>
                    <a:bodyPr/>
                    <a:lstStyle/>
                    <a:p>
                      <a:pPr marL="0" marR="0" algn="ctr">
                        <a:lnSpc>
                          <a:spcPct val="115000"/>
                        </a:lnSpc>
                        <a:spcBef>
                          <a:spcPts val="0"/>
                        </a:spcBef>
                        <a:spcAft>
                          <a:spcPts val="0"/>
                        </a:spcAft>
                      </a:pPr>
                      <a:r>
                        <a:rPr lang="en-US" sz="1100" dirty="0">
                          <a:effectLst/>
                          <a:latin typeface="+mn-lt"/>
                        </a:rPr>
                        <a:t>20%</a:t>
                      </a:r>
                      <a:endParaRPr lang="en-US" sz="1100" b="1" dirty="0">
                        <a:effectLst/>
                        <a:latin typeface="+mn-lt"/>
                        <a:ea typeface="Cambria"/>
                        <a:cs typeface="Times New Roman"/>
                      </a:endParaRPr>
                    </a:p>
                  </a:txBody>
                  <a:tcPr marL="65686" marR="65686" marT="0" marB="0" anchor="ctr">
                    <a:solidFill>
                      <a:schemeClr val="bg1">
                        <a:lumMod val="95000"/>
                      </a:schemeClr>
                    </a:solidFill>
                  </a:tcPr>
                </a:tc>
              </a:tr>
              <a:tr h="186905">
                <a:tc>
                  <a:txBody>
                    <a:bodyPr/>
                    <a:lstStyle/>
                    <a:p>
                      <a:pPr marL="0" marR="0">
                        <a:lnSpc>
                          <a:spcPct val="115000"/>
                        </a:lnSpc>
                        <a:spcBef>
                          <a:spcPts val="0"/>
                        </a:spcBef>
                        <a:spcAft>
                          <a:spcPts val="0"/>
                        </a:spcAft>
                      </a:pPr>
                      <a:r>
                        <a:rPr lang="en-US" sz="1100" b="0" dirty="0">
                          <a:effectLst/>
                          <a:latin typeface="+mn-lt"/>
                        </a:rPr>
                        <a:t>Infrastructure</a:t>
                      </a:r>
                      <a:endParaRPr lang="en-US" sz="1100" b="0" dirty="0">
                        <a:effectLst/>
                        <a:latin typeface="+mn-lt"/>
                        <a:ea typeface="Cambria"/>
                        <a:cs typeface="Times New Roman"/>
                      </a:endParaRPr>
                    </a:p>
                  </a:txBody>
                  <a:tcPr marL="65686" marR="65686" marT="0" marB="0" anchor="ctr">
                    <a:solidFill>
                      <a:schemeClr val="bg1"/>
                    </a:solidFill>
                  </a:tcPr>
                </a:tc>
                <a:tc>
                  <a:txBody>
                    <a:bodyPr/>
                    <a:lstStyle/>
                    <a:p>
                      <a:pPr marL="0" marR="0" algn="ctr">
                        <a:lnSpc>
                          <a:spcPct val="115000"/>
                        </a:lnSpc>
                        <a:spcBef>
                          <a:spcPts val="0"/>
                        </a:spcBef>
                        <a:spcAft>
                          <a:spcPts val="0"/>
                        </a:spcAft>
                      </a:pPr>
                      <a:r>
                        <a:rPr lang="en-US" sz="1100" dirty="0">
                          <a:effectLst/>
                          <a:latin typeface="+mn-lt"/>
                        </a:rPr>
                        <a:t>19%</a:t>
                      </a:r>
                      <a:endParaRPr lang="en-US" sz="1100" b="1" dirty="0">
                        <a:effectLst/>
                        <a:latin typeface="+mn-lt"/>
                        <a:ea typeface="Cambria"/>
                        <a:cs typeface="Times New Roman"/>
                      </a:endParaRPr>
                    </a:p>
                  </a:txBody>
                  <a:tcPr marL="65686" marR="65686" marT="0" marB="0" anchor="ctr">
                    <a:solidFill>
                      <a:schemeClr val="bg1"/>
                    </a:solidFill>
                  </a:tcPr>
                </a:tc>
              </a:tr>
              <a:tr h="186905">
                <a:tc>
                  <a:txBody>
                    <a:bodyPr/>
                    <a:lstStyle/>
                    <a:p>
                      <a:pPr marL="0" marR="0">
                        <a:lnSpc>
                          <a:spcPct val="115000"/>
                        </a:lnSpc>
                        <a:spcBef>
                          <a:spcPts val="0"/>
                        </a:spcBef>
                        <a:spcAft>
                          <a:spcPts val="0"/>
                        </a:spcAft>
                      </a:pPr>
                      <a:r>
                        <a:rPr lang="en-US" sz="1100" b="0" dirty="0">
                          <a:effectLst/>
                          <a:latin typeface="+mn-lt"/>
                        </a:rPr>
                        <a:t>Recreation</a:t>
                      </a:r>
                      <a:endParaRPr lang="en-US" sz="1100" b="0" dirty="0">
                        <a:effectLst/>
                        <a:latin typeface="+mn-lt"/>
                        <a:ea typeface="Cambria"/>
                        <a:cs typeface="Times New Roman"/>
                      </a:endParaRPr>
                    </a:p>
                  </a:txBody>
                  <a:tcPr marL="65686" marR="65686" marT="0" marB="0" anchor="ctr">
                    <a:solidFill>
                      <a:schemeClr val="bg1"/>
                    </a:solidFill>
                  </a:tcPr>
                </a:tc>
                <a:tc>
                  <a:txBody>
                    <a:bodyPr/>
                    <a:lstStyle/>
                    <a:p>
                      <a:pPr marL="0" marR="0" algn="ctr">
                        <a:lnSpc>
                          <a:spcPct val="115000"/>
                        </a:lnSpc>
                        <a:spcBef>
                          <a:spcPts val="0"/>
                        </a:spcBef>
                        <a:spcAft>
                          <a:spcPts val="0"/>
                        </a:spcAft>
                      </a:pPr>
                      <a:r>
                        <a:rPr lang="en-US" sz="1100" dirty="0">
                          <a:effectLst/>
                          <a:latin typeface="+mn-lt"/>
                        </a:rPr>
                        <a:t>17%</a:t>
                      </a:r>
                      <a:endParaRPr lang="en-US" sz="1100" b="1" dirty="0">
                        <a:effectLst/>
                        <a:latin typeface="+mn-lt"/>
                        <a:ea typeface="Cambria"/>
                        <a:cs typeface="Times New Roman"/>
                      </a:endParaRPr>
                    </a:p>
                  </a:txBody>
                  <a:tcPr marL="65686" marR="65686" marT="0" marB="0" anchor="ctr">
                    <a:solidFill>
                      <a:schemeClr val="bg1"/>
                    </a:solidFill>
                  </a:tcPr>
                </a:tc>
              </a:tr>
              <a:tr h="186905">
                <a:tc>
                  <a:txBody>
                    <a:bodyPr/>
                    <a:lstStyle/>
                    <a:p>
                      <a:pPr marL="0" marR="0">
                        <a:lnSpc>
                          <a:spcPct val="115000"/>
                        </a:lnSpc>
                        <a:spcBef>
                          <a:spcPts val="0"/>
                        </a:spcBef>
                        <a:spcAft>
                          <a:spcPts val="0"/>
                        </a:spcAft>
                      </a:pPr>
                      <a:r>
                        <a:rPr lang="en-US" sz="1100" b="0" dirty="0">
                          <a:effectLst/>
                          <a:latin typeface="+mn-lt"/>
                        </a:rPr>
                        <a:t>Mission</a:t>
                      </a:r>
                      <a:endParaRPr lang="en-US" sz="1100" b="0" dirty="0">
                        <a:effectLst/>
                        <a:latin typeface="+mn-lt"/>
                        <a:ea typeface="Cambria"/>
                        <a:cs typeface="Times New Roman"/>
                      </a:endParaRPr>
                    </a:p>
                  </a:txBody>
                  <a:tcPr marL="65686" marR="65686" marT="0" marB="0" anchor="ctr">
                    <a:solidFill>
                      <a:schemeClr val="bg1"/>
                    </a:solidFill>
                  </a:tcPr>
                </a:tc>
                <a:tc>
                  <a:txBody>
                    <a:bodyPr/>
                    <a:lstStyle/>
                    <a:p>
                      <a:pPr marL="0" marR="0" algn="ctr">
                        <a:lnSpc>
                          <a:spcPct val="115000"/>
                        </a:lnSpc>
                        <a:spcBef>
                          <a:spcPts val="0"/>
                        </a:spcBef>
                        <a:spcAft>
                          <a:spcPts val="0"/>
                        </a:spcAft>
                      </a:pPr>
                      <a:r>
                        <a:rPr lang="en-US" sz="1100" dirty="0">
                          <a:effectLst/>
                          <a:latin typeface="+mn-lt"/>
                        </a:rPr>
                        <a:t>16%</a:t>
                      </a:r>
                      <a:endParaRPr lang="en-US" sz="1100" b="1" dirty="0">
                        <a:effectLst/>
                        <a:latin typeface="+mn-lt"/>
                        <a:ea typeface="Cambria"/>
                        <a:cs typeface="Times New Roman"/>
                      </a:endParaRPr>
                    </a:p>
                  </a:txBody>
                  <a:tcPr marL="65686" marR="65686" marT="0" marB="0" anchor="ctr">
                    <a:solidFill>
                      <a:schemeClr val="bg1"/>
                    </a:solidFill>
                  </a:tcPr>
                </a:tc>
              </a:tr>
              <a:tr h="186905">
                <a:tc>
                  <a:txBody>
                    <a:bodyPr/>
                    <a:lstStyle/>
                    <a:p>
                      <a:pPr marL="0" marR="0">
                        <a:lnSpc>
                          <a:spcPct val="115000"/>
                        </a:lnSpc>
                        <a:spcBef>
                          <a:spcPts val="0"/>
                        </a:spcBef>
                        <a:spcAft>
                          <a:spcPts val="0"/>
                        </a:spcAft>
                      </a:pPr>
                      <a:r>
                        <a:rPr lang="en-US" sz="1100" b="0" dirty="0" smtClean="0">
                          <a:effectLst/>
                          <a:latin typeface="+mn-lt"/>
                        </a:rPr>
                        <a:t>Management/Administration</a:t>
                      </a:r>
                      <a:endParaRPr lang="en-US" sz="1100" b="0" dirty="0">
                        <a:effectLst/>
                        <a:latin typeface="+mn-lt"/>
                        <a:ea typeface="Cambria"/>
                        <a:cs typeface="Times New Roman"/>
                      </a:endParaRPr>
                    </a:p>
                  </a:txBody>
                  <a:tcPr marL="65686" marR="65686" marT="0" marB="0" anchor="ctr">
                    <a:solidFill>
                      <a:schemeClr val="bg1"/>
                    </a:solidFill>
                  </a:tcPr>
                </a:tc>
                <a:tc>
                  <a:txBody>
                    <a:bodyPr/>
                    <a:lstStyle/>
                    <a:p>
                      <a:pPr marL="0" marR="0" algn="ctr">
                        <a:lnSpc>
                          <a:spcPct val="115000"/>
                        </a:lnSpc>
                        <a:spcBef>
                          <a:spcPts val="0"/>
                        </a:spcBef>
                        <a:spcAft>
                          <a:spcPts val="0"/>
                        </a:spcAft>
                      </a:pPr>
                      <a:r>
                        <a:rPr lang="en-US" sz="1100" dirty="0">
                          <a:effectLst/>
                          <a:latin typeface="+mn-lt"/>
                        </a:rPr>
                        <a:t>15%</a:t>
                      </a:r>
                      <a:endParaRPr lang="en-US" sz="1100" b="1" dirty="0">
                        <a:effectLst/>
                        <a:latin typeface="+mn-lt"/>
                        <a:ea typeface="Cambria"/>
                        <a:cs typeface="Times New Roman"/>
                      </a:endParaRPr>
                    </a:p>
                  </a:txBody>
                  <a:tcPr marL="65686" marR="65686" marT="0" marB="0" anchor="ctr">
                    <a:solidFill>
                      <a:schemeClr val="bg1"/>
                    </a:solidFill>
                  </a:tcPr>
                </a:tc>
              </a:tr>
              <a:tr h="186905">
                <a:tc>
                  <a:txBody>
                    <a:bodyPr/>
                    <a:lstStyle/>
                    <a:p>
                      <a:pPr marL="0" marR="0">
                        <a:lnSpc>
                          <a:spcPct val="115000"/>
                        </a:lnSpc>
                        <a:spcBef>
                          <a:spcPts val="0"/>
                        </a:spcBef>
                        <a:spcAft>
                          <a:spcPts val="0"/>
                        </a:spcAft>
                      </a:pPr>
                      <a:r>
                        <a:rPr lang="en-US" sz="1100" b="0" dirty="0" smtClean="0">
                          <a:effectLst/>
                          <a:latin typeface="+mn-lt"/>
                        </a:rPr>
                        <a:t>Transportation/Parking</a:t>
                      </a:r>
                      <a:endParaRPr lang="en-US" sz="1100" b="0" dirty="0">
                        <a:effectLst/>
                        <a:latin typeface="+mn-lt"/>
                        <a:ea typeface="Cambria"/>
                        <a:cs typeface="Times New Roman"/>
                      </a:endParaRPr>
                    </a:p>
                  </a:txBody>
                  <a:tcPr marL="65686" marR="65686" marT="0" marB="0" anchor="ctr">
                    <a:solidFill>
                      <a:schemeClr val="bg1"/>
                    </a:solidFill>
                  </a:tcPr>
                </a:tc>
                <a:tc>
                  <a:txBody>
                    <a:bodyPr/>
                    <a:lstStyle/>
                    <a:p>
                      <a:pPr marL="0" marR="0" algn="ctr">
                        <a:lnSpc>
                          <a:spcPct val="115000"/>
                        </a:lnSpc>
                        <a:spcBef>
                          <a:spcPts val="0"/>
                        </a:spcBef>
                        <a:spcAft>
                          <a:spcPts val="0"/>
                        </a:spcAft>
                      </a:pPr>
                      <a:r>
                        <a:rPr lang="en-US" sz="1100" dirty="0">
                          <a:effectLst/>
                          <a:latin typeface="+mn-lt"/>
                        </a:rPr>
                        <a:t>14%</a:t>
                      </a:r>
                      <a:endParaRPr lang="en-US" sz="1100" b="1" dirty="0">
                        <a:effectLst/>
                        <a:latin typeface="+mn-lt"/>
                        <a:ea typeface="Cambria"/>
                        <a:cs typeface="Times New Roman"/>
                      </a:endParaRPr>
                    </a:p>
                  </a:txBody>
                  <a:tcPr marL="65686" marR="65686" marT="0" marB="0" anchor="ctr">
                    <a:solidFill>
                      <a:schemeClr val="bg1"/>
                    </a:solidFill>
                  </a:tcPr>
                </a:tc>
              </a:tr>
              <a:tr h="186905">
                <a:tc>
                  <a:txBody>
                    <a:bodyPr/>
                    <a:lstStyle/>
                    <a:p>
                      <a:pPr marL="0" marR="0">
                        <a:lnSpc>
                          <a:spcPct val="115000"/>
                        </a:lnSpc>
                        <a:spcBef>
                          <a:spcPts val="0"/>
                        </a:spcBef>
                        <a:spcAft>
                          <a:spcPts val="0"/>
                        </a:spcAft>
                      </a:pPr>
                      <a:r>
                        <a:rPr lang="en-US" sz="1100" b="0" dirty="0">
                          <a:effectLst/>
                          <a:latin typeface="+mn-lt"/>
                        </a:rPr>
                        <a:t>Performance Review</a:t>
                      </a:r>
                      <a:endParaRPr lang="en-US" sz="1100" b="0" dirty="0">
                        <a:effectLst/>
                        <a:latin typeface="+mn-lt"/>
                        <a:ea typeface="Cambria"/>
                        <a:cs typeface="Times New Roman"/>
                      </a:endParaRPr>
                    </a:p>
                  </a:txBody>
                  <a:tcPr marL="65686" marR="65686" marT="0" marB="0" anchor="ctr">
                    <a:solidFill>
                      <a:schemeClr val="bg1"/>
                    </a:solidFill>
                  </a:tcPr>
                </a:tc>
                <a:tc>
                  <a:txBody>
                    <a:bodyPr/>
                    <a:lstStyle/>
                    <a:p>
                      <a:pPr marL="0" marR="0" algn="ctr">
                        <a:lnSpc>
                          <a:spcPct val="115000"/>
                        </a:lnSpc>
                        <a:spcBef>
                          <a:spcPts val="0"/>
                        </a:spcBef>
                        <a:spcAft>
                          <a:spcPts val="0"/>
                        </a:spcAft>
                      </a:pPr>
                      <a:r>
                        <a:rPr lang="en-US" sz="1100" dirty="0">
                          <a:effectLst/>
                          <a:latin typeface="+mn-lt"/>
                        </a:rPr>
                        <a:t>14%</a:t>
                      </a:r>
                      <a:endParaRPr lang="en-US" sz="1100" b="1" dirty="0">
                        <a:effectLst/>
                        <a:latin typeface="+mn-lt"/>
                        <a:ea typeface="Cambria"/>
                        <a:cs typeface="Times New Roman"/>
                      </a:endParaRPr>
                    </a:p>
                  </a:txBody>
                  <a:tcPr marL="65686" marR="65686" marT="0" marB="0" anchor="ctr">
                    <a:solidFill>
                      <a:schemeClr val="bg1"/>
                    </a:solidFill>
                  </a:tcPr>
                </a:tc>
              </a:tr>
              <a:tr h="186905">
                <a:tc>
                  <a:txBody>
                    <a:bodyPr/>
                    <a:lstStyle/>
                    <a:p>
                      <a:pPr marL="0" marR="0">
                        <a:lnSpc>
                          <a:spcPct val="115000"/>
                        </a:lnSpc>
                        <a:spcBef>
                          <a:spcPts val="0"/>
                        </a:spcBef>
                        <a:spcAft>
                          <a:spcPts val="0"/>
                        </a:spcAft>
                      </a:pPr>
                      <a:r>
                        <a:rPr lang="en-US" sz="1100" b="0" dirty="0">
                          <a:effectLst/>
                          <a:latin typeface="+mn-lt"/>
                          <a:ea typeface="Cambria"/>
                          <a:cs typeface="Times New Roman"/>
                        </a:rPr>
                        <a:t>Work-Life Balance</a:t>
                      </a:r>
                    </a:p>
                  </a:txBody>
                  <a:tcPr marL="68580" marR="68580" marT="0" marB="0">
                    <a:solidFill>
                      <a:schemeClr val="bg1"/>
                    </a:solidFill>
                  </a:tcPr>
                </a:tc>
                <a:tc>
                  <a:txBody>
                    <a:bodyPr/>
                    <a:lstStyle/>
                    <a:p>
                      <a:pPr marL="0" marR="0" algn="ctr">
                        <a:lnSpc>
                          <a:spcPct val="115000"/>
                        </a:lnSpc>
                        <a:spcBef>
                          <a:spcPts val="0"/>
                        </a:spcBef>
                        <a:spcAft>
                          <a:spcPts val="0"/>
                        </a:spcAft>
                      </a:pPr>
                      <a:r>
                        <a:rPr lang="en-US" sz="1100" b="0" dirty="0">
                          <a:effectLst/>
                          <a:latin typeface="+mn-lt"/>
                          <a:ea typeface="Cambria"/>
                          <a:cs typeface="Times New Roman"/>
                        </a:rPr>
                        <a:t>13%</a:t>
                      </a:r>
                    </a:p>
                  </a:txBody>
                  <a:tcPr marL="68580" marR="68580" marT="0" marB="0">
                    <a:solidFill>
                      <a:schemeClr val="bg1"/>
                    </a:solidFill>
                  </a:tcPr>
                </a:tc>
              </a:tr>
              <a:tr h="186905">
                <a:tc>
                  <a:txBody>
                    <a:bodyPr/>
                    <a:lstStyle/>
                    <a:p>
                      <a:pPr marL="0" marR="0">
                        <a:lnSpc>
                          <a:spcPct val="115000"/>
                        </a:lnSpc>
                        <a:spcBef>
                          <a:spcPts val="0"/>
                        </a:spcBef>
                        <a:spcAft>
                          <a:spcPts val="0"/>
                        </a:spcAft>
                      </a:pPr>
                      <a:r>
                        <a:rPr lang="en-US" sz="1100" b="0" dirty="0">
                          <a:effectLst/>
                          <a:latin typeface="+mn-lt"/>
                          <a:ea typeface="Cambria"/>
                          <a:cs typeface="Times New Roman"/>
                        </a:rPr>
                        <a:t>Diversity</a:t>
                      </a:r>
                    </a:p>
                  </a:txBody>
                  <a:tcPr marL="68580" marR="68580" marT="0" marB="0">
                    <a:solidFill>
                      <a:schemeClr val="bg1"/>
                    </a:solidFill>
                  </a:tcPr>
                </a:tc>
                <a:tc>
                  <a:txBody>
                    <a:bodyPr/>
                    <a:lstStyle/>
                    <a:p>
                      <a:pPr marL="0" marR="0" algn="ctr">
                        <a:lnSpc>
                          <a:spcPct val="115000"/>
                        </a:lnSpc>
                        <a:spcBef>
                          <a:spcPts val="0"/>
                        </a:spcBef>
                        <a:spcAft>
                          <a:spcPts val="0"/>
                        </a:spcAft>
                      </a:pPr>
                      <a:r>
                        <a:rPr lang="en-US" sz="1100" b="0" dirty="0">
                          <a:effectLst/>
                          <a:latin typeface="+mn-lt"/>
                          <a:ea typeface="Cambria"/>
                          <a:cs typeface="Times New Roman"/>
                        </a:rPr>
                        <a:t>12%</a:t>
                      </a:r>
                    </a:p>
                  </a:txBody>
                  <a:tcPr marL="68580" marR="68580" marT="0" marB="0">
                    <a:solidFill>
                      <a:schemeClr val="bg1"/>
                    </a:solidFill>
                  </a:tcPr>
                </a:tc>
              </a:tr>
              <a:tr h="186905">
                <a:tc>
                  <a:txBody>
                    <a:bodyPr/>
                    <a:lstStyle/>
                    <a:p>
                      <a:pPr marL="0" marR="0">
                        <a:lnSpc>
                          <a:spcPct val="115000"/>
                        </a:lnSpc>
                        <a:spcBef>
                          <a:spcPts val="0"/>
                        </a:spcBef>
                        <a:spcAft>
                          <a:spcPts val="0"/>
                        </a:spcAft>
                      </a:pPr>
                      <a:r>
                        <a:rPr lang="en-US" sz="1100" b="0">
                          <a:effectLst/>
                          <a:latin typeface="+mn-lt"/>
                          <a:ea typeface="Cambria"/>
                          <a:cs typeface="Times New Roman"/>
                        </a:rPr>
                        <a:t>Communication</a:t>
                      </a:r>
                    </a:p>
                  </a:txBody>
                  <a:tcPr marL="68580" marR="68580" marT="0" marB="0">
                    <a:solidFill>
                      <a:schemeClr val="bg1"/>
                    </a:solidFill>
                  </a:tcPr>
                </a:tc>
                <a:tc>
                  <a:txBody>
                    <a:bodyPr/>
                    <a:lstStyle/>
                    <a:p>
                      <a:pPr marL="0" marR="0" algn="ctr">
                        <a:lnSpc>
                          <a:spcPct val="115000"/>
                        </a:lnSpc>
                        <a:spcBef>
                          <a:spcPts val="0"/>
                        </a:spcBef>
                        <a:spcAft>
                          <a:spcPts val="0"/>
                        </a:spcAft>
                      </a:pPr>
                      <a:r>
                        <a:rPr lang="en-US" sz="1100" b="0" dirty="0">
                          <a:effectLst/>
                          <a:latin typeface="+mn-lt"/>
                          <a:ea typeface="Cambria"/>
                          <a:cs typeface="Times New Roman"/>
                        </a:rPr>
                        <a:t>12%</a:t>
                      </a:r>
                    </a:p>
                  </a:txBody>
                  <a:tcPr marL="68580" marR="68580" marT="0" marB="0">
                    <a:solidFill>
                      <a:schemeClr val="bg1"/>
                    </a:solidFill>
                  </a:tcPr>
                </a:tc>
              </a:tr>
              <a:tr h="186905">
                <a:tc>
                  <a:txBody>
                    <a:bodyPr/>
                    <a:lstStyle/>
                    <a:p>
                      <a:pPr marL="0" marR="0">
                        <a:lnSpc>
                          <a:spcPct val="115000"/>
                        </a:lnSpc>
                        <a:spcBef>
                          <a:spcPts val="0"/>
                        </a:spcBef>
                        <a:spcAft>
                          <a:spcPts val="0"/>
                        </a:spcAft>
                      </a:pPr>
                      <a:r>
                        <a:rPr lang="en-US" sz="1100" b="0">
                          <a:effectLst/>
                          <a:latin typeface="+mn-lt"/>
                          <a:ea typeface="Cambria"/>
                          <a:cs typeface="Times New Roman"/>
                        </a:rPr>
                        <a:t>Research</a:t>
                      </a:r>
                    </a:p>
                  </a:txBody>
                  <a:tcPr marL="68580" marR="68580" marT="0" marB="0">
                    <a:solidFill>
                      <a:schemeClr val="bg1"/>
                    </a:solidFill>
                  </a:tcPr>
                </a:tc>
                <a:tc>
                  <a:txBody>
                    <a:bodyPr/>
                    <a:lstStyle/>
                    <a:p>
                      <a:pPr marL="0" marR="0" algn="ctr">
                        <a:lnSpc>
                          <a:spcPct val="115000"/>
                        </a:lnSpc>
                        <a:spcBef>
                          <a:spcPts val="0"/>
                        </a:spcBef>
                        <a:spcAft>
                          <a:spcPts val="0"/>
                        </a:spcAft>
                      </a:pPr>
                      <a:r>
                        <a:rPr lang="en-US" sz="1100" b="0" dirty="0">
                          <a:effectLst/>
                          <a:latin typeface="+mn-lt"/>
                          <a:ea typeface="Cambria"/>
                          <a:cs typeface="Times New Roman"/>
                        </a:rPr>
                        <a:t>11%</a:t>
                      </a:r>
                    </a:p>
                  </a:txBody>
                  <a:tcPr marL="68580" marR="68580" marT="0" marB="0">
                    <a:solidFill>
                      <a:schemeClr val="bg1"/>
                    </a:solidFill>
                  </a:tcPr>
                </a:tc>
              </a:tr>
              <a:tr h="186905">
                <a:tc>
                  <a:txBody>
                    <a:bodyPr/>
                    <a:lstStyle/>
                    <a:p>
                      <a:pPr marL="0" marR="0">
                        <a:lnSpc>
                          <a:spcPct val="115000"/>
                        </a:lnSpc>
                        <a:spcBef>
                          <a:spcPts val="0"/>
                        </a:spcBef>
                        <a:spcAft>
                          <a:spcPts val="0"/>
                        </a:spcAft>
                      </a:pPr>
                      <a:r>
                        <a:rPr lang="en-US" sz="1100" b="0">
                          <a:effectLst/>
                          <a:latin typeface="+mn-lt"/>
                          <a:ea typeface="Cambria"/>
                          <a:cs typeface="Times New Roman"/>
                        </a:rPr>
                        <a:t>Extension/Engagement/Outreach</a:t>
                      </a:r>
                    </a:p>
                  </a:txBody>
                  <a:tcPr marL="68580" marR="68580" marT="0" marB="0">
                    <a:solidFill>
                      <a:schemeClr val="bg1"/>
                    </a:solidFill>
                  </a:tcPr>
                </a:tc>
                <a:tc>
                  <a:txBody>
                    <a:bodyPr/>
                    <a:lstStyle/>
                    <a:p>
                      <a:pPr marL="0" marR="0" algn="ctr">
                        <a:lnSpc>
                          <a:spcPct val="115000"/>
                        </a:lnSpc>
                        <a:spcBef>
                          <a:spcPts val="0"/>
                        </a:spcBef>
                        <a:spcAft>
                          <a:spcPts val="0"/>
                        </a:spcAft>
                      </a:pPr>
                      <a:r>
                        <a:rPr lang="en-US" sz="1100" b="0" dirty="0">
                          <a:effectLst/>
                          <a:latin typeface="+mn-lt"/>
                          <a:ea typeface="Cambria"/>
                          <a:cs typeface="Times New Roman"/>
                        </a:rPr>
                        <a:t>11%</a:t>
                      </a:r>
                    </a:p>
                  </a:txBody>
                  <a:tcPr marL="68580" marR="68580" marT="0" marB="0">
                    <a:solidFill>
                      <a:schemeClr val="bg1"/>
                    </a:solidFill>
                  </a:tcPr>
                </a:tc>
              </a:tr>
              <a:tr h="186905">
                <a:tc>
                  <a:txBody>
                    <a:bodyPr/>
                    <a:lstStyle/>
                    <a:p>
                      <a:pPr marL="0" marR="0">
                        <a:lnSpc>
                          <a:spcPct val="115000"/>
                        </a:lnSpc>
                        <a:spcBef>
                          <a:spcPts val="0"/>
                        </a:spcBef>
                        <a:spcAft>
                          <a:spcPts val="0"/>
                        </a:spcAft>
                      </a:pPr>
                      <a:r>
                        <a:rPr lang="en-US" sz="1100" b="0">
                          <a:effectLst/>
                          <a:latin typeface="+mn-lt"/>
                          <a:ea typeface="Cambria"/>
                          <a:cs typeface="Times New Roman"/>
                        </a:rPr>
                        <a:t>Leadership: Executive Officers</a:t>
                      </a:r>
                    </a:p>
                  </a:txBody>
                  <a:tcPr marL="68580" marR="68580" marT="0" marB="0">
                    <a:solidFill>
                      <a:schemeClr val="bg1"/>
                    </a:solidFill>
                  </a:tcPr>
                </a:tc>
                <a:tc>
                  <a:txBody>
                    <a:bodyPr/>
                    <a:lstStyle/>
                    <a:p>
                      <a:pPr marL="0" marR="0" algn="ctr">
                        <a:lnSpc>
                          <a:spcPct val="115000"/>
                        </a:lnSpc>
                        <a:spcBef>
                          <a:spcPts val="0"/>
                        </a:spcBef>
                        <a:spcAft>
                          <a:spcPts val="0"/>
                        </a:spcAft>
                      </a:pPr>
                      <a:r>
                        <a:rPr lang="en-US" sz="1100" b="0" dirty="0">
                          <a:effectLst/>
                          <a:latin typeface="+mn-lt"/>
                          <a:ea typeface="Cambria"/>
                          <a:cs typeface="Times New Roman"/>
                        </a:rPr>
                        <a:t>11%</a:t>
                      </a:r>
                    </a:p>
                  </a:txBody>
                  <a:tcPr marL="68580" marR="68580" marT="0" marB="0">
                    <a:solidFill>
                      <a:schemeClr val="bg1"/>
                    </a:solidFill>
                  </a:tcPr>
                </a:tc>
              </a:tr>
              <a:tr h="186905">
                <a:tc>
                  <a:txBody>
                    <a:bodyPr/>
                    <a:lstStyle/>
                    <a:p>
                      <a:pPr marL="0" marR="0">
                        <a:lnSpc>
                          <a:spcPct val="115000"/>
                        </a:lnSpc>
                        <a:spcBef>
                          <a:spcPts val="0"/>
                        </a:spcBef>
                        <a:spcAft>
                          <a:spcPts val="0"/>
                        </a:spcAft>
                      </a:pPr>
                      <a:r>
                        <a:rPr lang="en-US" sz="1100" b="0">
                          <a:effectLst/>
                          <a:latin typeface="+mn-lt"/>
                          <a:ea typeface="Cambria"/>
                          <a:cs typeface="Times New Roman"/>
                        </a:rPr>
                        <a:t>Leadership: Supervisor</a:t>
                      </a:r>
                    </a:p>
                  </a:txBody>
                  <a:tcPr marL="68580" marR="68580" marT="0" marB="0">
                    <a:solidFill>
                      <a:schemeClr val="bg1"/>
                    </a:solidFill>
                  </a:tcPr>
                </a:tc>
                <a:tc>
                  <a:txBody>
                    <a:bodyPr/>
                    <a:lstStyle/>
                    <a:p>
                      <a:pPr marL="0" marR="0" algn="ctr">
                        <a:lnSpc>
                          <a:spcPct val="115000"/>
                        </a:lnSpc>
                        <a:spcBef>
                          <a:spcPts val="0"/>
                        </a:spcBef>
                        <a:spcAft>
                          <a:spcPts val="0"/>
                        </a:spcAft>
                      </a:pPr>
                      <a:r>
                        <a:rPr lang="en-US" sz="1100" b="0" dirty="0">
                          <a:effectLst/>
                          <a:latin typeface="+mn-lt"/>
                          <a:ea typeface="Cambria"/>
                          <a:cs typeface="Times New Roman"/>
                        </a:rPr>
                        <a:t>10%</a:t>
                      </a:r>
                    </a:p>
                  </a:txBody>
                  <a:tcPr marL="68580" marR="68580" marT="0" marB="0">
                    <a:solidFill>
                      <a:schemeClr val="bg1"/>
                    </a:solidFill>
                  </a:tcPr>
                </a:tc>
              </a:tr>
              <a:tr h="186905">
                <a:tc>
                  <a:txBody>
                    <a:bodyPr/>
                    <a:lstStyle/>
                    <a:p>
                      <a:pPr marL="0" marR="0">
                        <a:lnSpc>
                          <a:spcPct val="115000"/>
                        </a:lnSpc>
                        <a:spcBef>
                          <a:spcPts val="0"/>
                        </a:spcBef>
                        <a:spcAft>
                          <a:spcPts val="0"/>
                        </a:spcAft>
                      </a:pPr>
                      <a:r>
                        <a:rPr lang="en-US" sz="1100" b="0" dirty="0">
                          <a:effectLst/>
                          <a:latin typeface="+mn-lt"/>
                          <a:ea typeface="Cambria"/>
                          <a:cs typeface="Times New Roman"/>
                        </a:rPr>
                        <a:t>Location</a:t>
                      </a:r>
                    </a:p>
                  </a:txBody>
                  <a:tcPr marL="68580" marR="68580" marT="0" marB="0">
                    <a:solidFill>
                      <a:schemeClr val="bg1"/>
                    </a:solidFill>
                  </a:tcPr>
                </a:tc>
                <a:tc>
                  <a:txBody>
                    <a:bodyPr/>
                    <a:lstStyle/>
                    <a:p>
                      <a:pPr marL="0" marR="0" algn="ctr">
                        <a:lnSpc>
                          <a:spcPct val="115000"/>
                        </a:lnSpc>
                        <a:spcBef>
                          <a:spcPts val="0"/>
                        </a:spcBef>
                        <a:spcAft>
                          <a:spcPts val="0"/>
                        </a:spcAft>
                      </a:pPr>
                      <a:r>
                        <a:rPr lang="en-US" sz="1100" b="0" dirty="0">
                          <a:effectLst/>
                          <a:latin typeface="+mn-lt"/>
                          <a:ea typeface="Cambria"/>
                          <a:cs typeface="Times New Roman"/>
                        </a:rPr>
                        <a:t>10%</a:t>
                      </a:r>
                    </a:p>
                  </a:txBody>
                  <a:tcPr marL="68580" marR="68580" marT="0" marB="0">
                    <a:solidFill>
                      <a:schemeClr val="bg1"/>
                    </a:solidFill>
                  </a:tcPr>
                </a:tc>
              </a:tr>
            </a:tbl>
          </a:graphicData>
        </a:graphic>
      </p:graphicFrame>
      <p:graphicFrame>
        <p:nvGraphicFramePr>
          <p:cNvPr id="5" name="Chart 4"/>
          <p:cNvGraphicFramePr/>
          <p:nvPr>
            <p:extLst>
              <p:ext uri="{D42A27DB-BD31-4B8C-83A1-F6EECF244321}">
                <p14:modId xmlns:p14="http://schemas.microsoft.com/office/powerpoint/2010/main" val="818941546"/>
              </p:ext>
            </p:extLst>
          </p:nvPr>
        </p:nvGraphicFramePr>
        <p:xfrm>
          <a:off x="3733800" y="1295400"/>
          <a:ext cx="5867400" cy="510540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7340212" y="5943600"/>
            <a:ext cx="1031051" cy="307777"/>
          </a:xfrm>
          <a:prstGeom prst="rect">
            <a:avLst/>
          </a:prstGeom>
        </p:spPr>
        <p:txBody>
          <a:bodyPr wrap="none">
            <a:spAutoFit/>
          </a:bodyPr>
          <a:lstStyle/>
          <a:p>
            <a:r>
              <a:rPr lang="en-US" sz="1400" i="1" dirty="0"/>
              <a:t>(n= </a:t>
            </a:r>
            <a:r>
              <a:rPr lang="en-US" sz="1400" i="1" dirty="0" smtClean="0"/>
              <a:t>1,731</a:t>
            </a:r>
            <a:r>
              <a:rPr lang="en-US" sz="1400" i="1" dirty="0"/>
              <a:t>)</a:t>
            </a:r>
          </a:p>
        </p:txBody>
      </p:sp>
    </p:spTree>
    <p:extLst>
      <p:ext uri="{BB962C8B-B14F-4D97-AF65-F5344CB8AC3E}">
        <p14:creationId xmlns:p14="http://schemas.microsoft.com/office/powerpoint/2010/main" val="17064262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58952"/>
          </a:xfrm>
        </p:spPr>
        <p:txBody>
          <a:bodyPr>
            <a:normAutofit fontScale="90000"/>
          </a:bodyPr>
          <a:lstStyle/>
          <a:p>
            <a:r>
              <a:rPr lang="en-US" dirty="0"/>
              <a:t/>
            </a:r>
            <a:br>
              <a:rPr lang="en-US" dirty="0"/>
            </a:br>
            <a:r>
              <a:rPr lang="en-US" dirty="0" smtClean="0"/>
              <a:t>Most Positive Aspects Working at NC State</a:t>
            </a:r>
            <a:br>
              <a:rPr lang="en-US" dirty="0" smtClean="0"/>
            </a:br>
            <a:r>
              <a:rPr lang="en-US" sz="2400" b="1" i="1" dirty="0"/>
              <a:t>(Staff Overall)</a:t>
            </a:r>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3971989778"/>
              </p:ext>
            </p:extLst>
          </p:nvPr>
        </p:nvGraphicFramePr>
        <p:xfrm>
          <a:off x="381000" y="1524000"/>
          <a:ext cx="3657600" cy="4800603"/>
        </p:xfrm>
        <a:graphic>
          <a:graphicData uri="http://schemas.openxmlformats.org/drawingml/2006/table">
            <a:tbl>
              <a:tblPr firstRow="1" firstCol="1" bandRow="1">
                <a:tableStyleId>{69012ECD-51FC-41F1-AA8D-1B2483CD663E}</a:tableStyleId>
              </a:tblPr>
              <a:tblGrid>
                <a:gridCol w="2705154"/>
                <a:gridCol w="952446"/>
              </a:tblGrid>
              <a:tr h="508220">
                <a:tc gridSpan="2">
                  <a:txBody>
                    <a:bodyPr/>
                    <a:lstStyle/>
                    <a:p>
                      <a:pPr marL="0" marR="0">
                        <a:lnSpc>
                          <a:spcPct val="115000"/>
                        </a:lnSpc>
                        <a:spcBef>
                          <a:spcPts val="0"/>
                        </a:spcBef>
                        <a:spcAft>
                          <a:spcPts val="0"/>
                        </a:spcAft>
                      </a:pPr>
                      <a:r>
                        <a:rPr lang="en-US" sz="1050" dirty="0" smtClean="0">
                          <a:effectLst/>
                        </a:rPr>
                        <a:t>POSITIVE ASPECTS: TOP THEMES </a:t>
                      </a:r>
                      <a:br>
                        <a:rPr lang="en-US" sz="1050" dirty="0" smtClean="0">
                          <a:effectLst/>
                        </a:rPr>
                      </a:br>
                      <a:r>
                        <a:rPr lang="en-US" sz="1050" dirty="0" smtClean="0">
                          <a:effectLst/>
                        </a:rPr>
                        <a:t>(≥10% of comments mention)</a:t>
                      </a:r>
                      <a:endParaRPr lang="en-US" sz="1050" b="1" dirty="0">
                        <a:effectLst/>
                        <a:latin typeface="Cambria"/>
                        <a:ea typeface="Cambria"/>
                        <a:cs typeface="Times New Roman"/>
                      </a:endParaRPr>
                    </a:p>
                  </a:txBody>
                  <a:tcPr marL="44573" marR="44573" marT="0" marB="0" anchor="ctr">
                    <a:lnB w="12700" cap="flat" cmpd="sng" algn="ctr">
                      <a:solidFill>
                        <a:schemeClr val="tx1"/>
                      </a:solidFill>
                      <a:prstDash val="solid"/>
                      <a:round/>
                      <a:headEnd type="none" w="med" len="med"/>
                      <a:tailEnd type="none" w="med" len="med"/>
                    </a:lnB>
                  </a:tcPr>
                </a:tc>
                <a:tc hMerge="1">
                  <a:txBody>
                    <a:bodyPr/>
                    <a:lstStyle/>
                    <a:p>
                      <a:endParaRPr lang="en-US"/>
                    </a:p>
                  </a:txBody>
                  <a:tcPr/>
                </a:tc>
              </a:tr>
              <a:tr h="508404">
                <a:tc>
                  <a:txBody>
                    <a:bodyPr/>
                    <a:lstStyle/>
                    <a:p>
                      <a:pPr marL="0" marR="0">
                        <a:lnSpc>
                          <a:spcPct val="115000"/>
                        </a:lnSpc>
                        <a:spcBef>
                          <a:spcPts val="0"/>
                        </a:spcBef>
                        <a:spcAft>
                          <a:spcPts val="0"/>
                        </a:spcAft>
                      </a:pPr>
                      <a:r>
                        <a:rPr lang="en-US" sz="1050" dirty="0">
                          <a:effectLst/>
                        </a:rPr>
                        <a:t>Theme</a:t>
                      </a:r>
                      <a:endParaRPr lang="en-US" sz="1050" b="1" dirty="0">
                        <a:effectLst/>
                        <a:latin typeface="Cambria"/>
                        <a:ea typeface="Cambria"/>
                        <a:cs typeface="Times New Roman"/>
                      </a:endParaRPr>
                    </a:p>
                  </a:txBody>
                  <a:tcPr marL="44573" marR="445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b="1" dirty="0">
                          <a:effectLst/>
                        </a:rPr>
                        <a:t> % of total comments</a:t>
                      </a:r>
                      <a:endParaRPr lang="en-US" sz="1050" b="1" dirty="0">
                        <a:effectLst/>
                        <a:latin typeface="Cambria"/>
                        <a:ea typeface="Cambria"/>
                        <a:cs typeface="Times New Roman"/>
                      </a:endParaRPr>
                    </a:p>
                  </a:txBody>
                  <a:tcPr marL="44573" marR="445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02953">
                <a:tc>
                  <a:txBody>
                    <a:bodyPr/>
                    <a:lstStyle/>
                    <a:p>
                      <a:pPr marL="0" marR="0">
                        <a:lnSpc>
                          <a:spcPct val="115000"/>
                        </a:lnSpc>
                        <a:spcBef>
                          <a:spcPts val="0"/>
                        </a:spcBef>
                        <a:spcAft>
                          <a:spcPts val="0"/>
                        </a:spcAft>
                      </a:pPr>
                      <a:r>
                        <a:rPr lang="en-US" sz="1050" dirty="0">
                          <a:effectLst/>
                        </a:rPr>
                        <a:t>Colleagues</a:t>
                      </a:r>
                      <a:endParaRPr lang="en-US" sz="1050" b="1" dirty="0">
                        <a:effectLst/>
                        <a:latin typeface="Cambria"/>
                        <a:ea typeface="Cambria"/>
                        <a:cs typeface="Times New Roman"/>
                      </a:endParaRPr>
                    </a:p>
                  </a:txBody>
                  <a:tcPr marL="44573" marR="445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15000"/>
                        </a:lnSpc>
                        <a:spcBef>
                          <a:spcPts val="0"/>
                        </a:spcBef>
                        <a:spcAft>
                          <a:spcPts val="0"/>
                        </a:spcAft>
                      </a:pPr>
                      <a:r>
                        <a:rPr lang="en-US" sz="1050" b="1" dirty="0">
                          <a:effectLst/>
                        </a:rPr>
                        <a:t>40%</a:t>
                      </a:r>
                      <a:endParaRPr lang="en-US" sz="1050" b="1" dirty="0">
                        <a:effectLst/>
                        <a:latin typeface="Cambria"/>
                        <a:ea typeface="Cambria"/>
                        <a:cs typeface="Times New Roman"/>
                      </a:endParaRPr>
                    </a:p>
                  </a:txBody>
                  <a:tcPr marL="44573" marR="445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310988">
                <a:tc>
                  <a:txBody>
                    <a:bodyPr/>
                    <a:lstStyle/>
                    <a:p>
                      <a:pPr marL="0" marR="0">
                        <a:lnSpc>
                          <a:spcPct val="115000"/>
                        </a:lnSpc>
                        <a:spcBef>
                          <a:spcPts val="0"/>
                        </a:spcBef>
                        <a:spcAft>
                          <a:spcPts val="0"/>
                        </a:spcAft>
                      </a:pPr>
                      <a:r>
                        <a:rPr lang="en-US" sz="1050" dirty="0">
                          <a:effectLst/>
                        </a:rPr>
                        <a:t>Compensation &amp; Benefits</a:t>
                      </a:r>
                      <a:endParaRPr lang="en-US" sz="1050" b="1" dirty="0">
                        <a:effectLst/>
                        <a:latin typeface="Cambria"/>
                        <a:ea typeface="Cambria"/>
                        <a:cs typeface="Times New Roman"/>
                      </a:endParaRPr>
                    </a:p>
                  </a:txBody>
                  <a:tcPr marL="44573" marR="445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15000"/>
                        </a:lnSpc>
                        <a:spcBef>
                          <a:spcPts val="0"/>
                        </a:spcBef>
                        <a:spcAft>
                          <a:spcPts val="0"/>
                        </a:spcAft>
                      </a:pPr>
                      <a:r>
                        <a:rPr lang="en-US" sz="1050" b="1" dirty="0">
                          <a:effectLst/>
                        </a:rPr>
                        <a:t>26%</a:t>
                      </a:r>
                      <a:endParaRPr lang="en-US" sz="1050" b="1" dirty="0">
                        <a:effectLst/>
                        <a:latin typeface="Cambria"/>
                        <a:ea typeface="Cambria"/>
                        <a:cs typeface="Times New Roman"/>
                      </a:endParaRPr>
                    </a:p>
                  </a:txBody>
                  <a:tcPr marL="44573" marR="445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243134">
                <a:tc>
                  <a:txBody>
                    <a:bodyPr/>
                    <a:lstStyle/>
                    <a:p>
                      <a:pPr marL="0" marR="0">
                        <a:lnSpc>
                          <a:spcPct val="115000"/>
                        </a:lnSpc>
                        <a:spcBef>
                          <a:spcPts val="0"/>
                        </a:spcBef>
                        <a:spcAft>
                          <a:spcPts val="0"/>
                        </a:spcAft>
                      </a:pPr>
                      <a:r>
                        <a:rPr lang="en-US" sz="1050" dirty="0">
                          <a:effectLst/>
                        </a:rPr>
                        <a:t>Culture/Climate</a:t>
                      </a:r>
                      <a:endParaRPr lang="en-US" sz="1050" b="1" dirty="0">
                        <a:effectLst/>
                        <a:latin typeface="Cambria"/>
                        <a:ea typeface="Cambria"/>
                        <a:cs typeface="Times New Roman"/>
                      </a:endParaRPr>
                    </a:p>
                  </a:txBody>
                  <a:tcPr marL="44573" marR="445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15000"/>
                        </a:lnSpc>
                        <a:spcBef>
                          <a:spcPts val="0"/>
                        </a:spcBef>
                        <a:spcAft>
                          <a:spcPts val="0"/>
                        </a:spcAft>
                      </a:pPr>
                      <a:r>
                        <a:rPr lang="en-US" sz="1050" b="1" dirty="0">
                          <a:effectLst/>
                        </a:rPr>
                        <a:t>25%</a:t>
                      </a:r>
                      <a:endParaRPr lang="en-US" sz="1050" b="1" dirty="0">
                        <a:effectLst/>
                        <a:latin typeface="Cambria"/>
                        <a:ea typeface="Cambria"/>
                        <a:cs typeface="Times New Roman"/>
                      </a:endParaRPr>
                    </a:p>
                  </a:txBody>
                  <a:tcPr marL="44573" marR="445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243134">
                <a:tc>
                  <a:txBody>
                    <a:bodyPr/>
                    <a:lstStyle/>
                    <a:p>
                      <a:pPr marL="0" marR="0">
                        <a:lnSpc>
                          <a:spcPct val="115000"/>
                        </a:lnSpc>
                        <a:spcBef>
                          <a:spcPts val="0"/>
                        </a:spcBef>
                        <a:spcAft>
                          <a:spcPts val="0"/>
                        </a:spcAft>
                      </a:pPr>
                      <a:r>
                        <a:rPr lang="en-US" sz="1050" b="0" dirty="0">
                          <a:effectLst/>
                        </a:rPr>
                        <a:t>Job Characteristics</a:t>
                      </a:r>
                      <a:endParaRPr lang="en-US" sz="1050" b="0" dirty="0">
                        <a:effectLst/>
                        <a:latin typeface="Cambria"/>
                        <a:ea typeface="Cambria"/>
                        <a:cs typeface="Times New Roman"/>
                      </a:endParaRPr>
                    </a:p>
                  </a:txBody>
                  <a:tcPr marL="44573" marR="445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15000"/>
                        </a:lnSpc>
                        <a:spcBef>
                          <a:spcPts val="0"/>
                        </a:spcBef>
                        <a:spcAft>
                          <a:spcPts val="0"/>
                        </a:spcAft>
                      </a:pPr>
                      <a:r>
                        <a:rPr lang="en-US" sz="1050" dirty="0">
                          <a:effectLst/>
                        </a:rPr>
                        <a:t>24%</a:t>
                      </a:r>
                      <a:endParaRPr lang="en-US" sz="1050" b="1" dirty="0">
                        <a:effectLst/>
                        <a:latin typeface="Cambria"/>
                        <a:ea typeface="Cambria"/>
                        <a:cs typeface="Times New Roman"/>
                      </a:endParaRPr>
                    </a:p>
                  </a:txBody>
                  <a:tcPr marL="44573" marR="445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242839">
                <a:tc>
                  <a:txBody>
                    <a:bodyPr/>
                    <a:lstStyle/>
                    <a:p>
                      <a:pPr marL="0" marR="0">
                        <a:lnSpc>
                          <a:spcPct val="115000"/>
                        </a:lnSpc>
                        <a:spcBef>
                          <a:spcPts val="0"/>
                        </a:spcBef>
                        <a:spcAft>
                          <a:spcPts val="0"/>
                        </a:spcAft>
                      </a:pPr>
                      <a:r>
                        <a:rPr lang="en-US" sz="1050" b="0" dirty="0">
                          <a:effectLst/>
                        </a:rPr>
                        <a:t>Professional Development</a:t>
                      </a:r>
                      <a:endParaRPr lang="en-US" sz="1050" b="0" dirty="0">
                        <a:effectLst/>
                        <a:latin typeface="Cambria"/>
                        <a:ea typeface="Cambria"/>
                        <a:cs typeface="Times New Roman"/>
                      </a:endParaRPr>
                    </a:p>
                  </a:txBody>
                  <a:tcPr marL="44573" marR="445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15000"/>
                        </a:lnSpc>
                        <a:spcBef>
                          <a:spcPts val="0"/>
                        </a:spcBef>
                        <a:spcAft>
                          <a:spcPts val="0"/>
                        </a:spcAft>
                      </a:pPr>
                      <a:r>
                        <a:rPr lang="en-US" sz="1050" dirty="0">
                          <a:effectLst/>
                        </a:rPr>
                        <a:t>23%</a:t>
                      </a:r>
                      <a:endParaRPr lang="en-US" sz="1050" b="1" dirty="0">
                        <a:effectLst/>
                        <a:latin typeface="Cambria"/>
                        <a:ea typeface="Cambria"/>
                        <a:cs typeface="Times New Roman"/>
                      </a:endParaRPr>
                    </a:p>
                  </a:txBody>
                  <a:tcPr marL="44573" marR="445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242839">
                <a:tc>
                  <a:txBody>
                    <a:bodyPr/>
                    <a:lstStyle/>
                    <a:p>
                      <a:pPr marL="0" marR="0">
                        <a:lnSpc>
                          <a:spcPct val="115000"/>
                        </a:lnSpc>
                        <a:spcBef>
                          <a:spcPts val="0"/>
                        </a:spcBef>
                        <a:spcAft>
                          <a:spcPts val="0"/>
                        </a:spcAft>
                      </a:pPr>
                      <a:r>
                        <a:rPr lang="en-US" sz="1050" b="0" dirty="0">
                          <a:effectLst/>
                        </a:rPr>
                        <a:t>Support</a:t>
                      </a:r>
                      <a:endParaRPr lang="en-US" sz="1050" b="0" dirty="0">
                        <a:effectLst/>
                        <a:latin typeface="Cambria"/>
                        <a:ea typeface="Cambria"/>
                        <a:cs typeface="Times New Roman"/>
                      </a:endParaRPr>
                    </a:p>
                  </a:txBody>
                  <a:tcPr marL="44573" marR="445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50" dirty="0">
                          <a:effectLst/>
                        </a:rPr>
                        <a:t>19%</a:t>
                      </a:r>
                      <a:endParaRPr lang="en-US" sz="1050" b="1" dirty="0">
                        <a:effectLst/>
                        <a:latin typeface="Cambria"/>
                        <a:ea typeface="Cambria"/>
                        <a:cs typeface="Times New Roman"/>
                      </a:endParaRPr>
                    </a:p>
                  </a:txBody>
                  <a:tcPr marL="44573" marR="445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43134">
                <a:tc>
                  <a:txBody>
                    <a:bodyPr/>
                    <a:lstStyle/>
                    <a:p>
                      <a:pPr marL="0" marR="0">
                        <a:lnSpc>
                          <a:spcPct val="115000"/>
                        </a:lnSpc>
                        <a:spcBef>
                          <a:spcPts val="0"/>
                        </a:spcBef>
                        <a:spcAft>
                          <a:spcPts val="0"/>
                        </a:spcAft>
                      </a:pPr>
                      <a:r>
                        <a:rPr lang="en-US" sz="1050" b="0" dirty="0">
                          <a:effectLst/>
                        </a:rPr>
                        <a:t>Location</a:t>
                      </a:r>
                      <a:endParaRPr lang="en-US" sz="1050" b="0" dirty="0">
                        <a:effectLst/>
                        <a:latin typeface="Cambria"/>
                        <a:ea typeface="Cambria"/>
                        <a:cs typeface="Times New Roman"/>
                      </a:endParaRPr>
                    </a:p>
                  </a:txBody>
                  <a:tcPr marL="44573" marR="445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50" dirty="0">
                          <a:effectLst/>
                        </a:rPr>
                        <a:t>18%</a:t>
                      </a:r>
                      <a:endParaRPr lang="en-US" sz="1050" b="1" dirty="0">
                        <a:effectLst/>
                        <a:latin typeface="Cambria"/>
                        <a:ea typeface="Cambria"/>
                        <a:cs typeface="Times New Roman"/>
                      </a:endParaRPr>
                    </a:p>
                  </a:txBody>
                  <a:tcPr marL="44573" marR="445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43134">
                <a:tc>
                  <a:txBody>
                    <a:bodyPr/>
                    <a:lstStyle/>
                    <a:p>
                      <a:pPr marL="0" marR="0">
                        <a:lnSpc>
                          <a:spcPct val="115000"/>
                        </a:lnSpc>
                        <a:spcBef>
                          <a:spcPts val="0"/>
                        </a:spcBef>
                        <a:spcAft>
                          <a:spcPts val="0"/>
                        </a:spcAft>
                      </a:pPr>
                      <a:r>
                        <a:rPr lang="en-US" sz="1050" b="0" dirty="0">
                          <a:effectLst/>
                        </a:rPr>
                        <a:t>Populations Served</a:t>
                      </a:r>
                      <a:endParaRPr lang="en-US" sz="1050" b="0" dirty="0">
                        <a:effectLst/>
                        <a:latin typeface="Cambria"/>
                        <a:ea typeface="Cambria"/>
                        <a:cs typeface="Times New Roman"/>
                      </a:endParaRPr>
                    </a:p>
                  </a:txBody>
                  <a:tcPr marL="44573" marR="445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50" dirty="0">
                          <a:effectLst/>
                        </a:rPr>
                        <a:t>16%</a:t>
                      </a:r>
                      <a:endParaRPr lang="en-US" sz="1050" b="1" dirty="0">
                        <a:effectLst/>
                        <a:latin typeface="Cambria"/>
                        <a:ea typeface="Cambria"/>
                        <a:cs typeface="Times New Roman"/>
                      </a:endParaRPr>
                    </a:p>
                  </a:txBody>
                  <a:tcPr marL="44573" marR="445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43134">
                <a:tc>
                  <a:txBody>
                    <a:bodyPr/>
                    <a:lstStyle/>
                    <a:p>
                      <a:pPr marL="0" marR="0">
                        <a:lnSpc>
                          <a:spcPct val="115000"/>
                        </a:lnSpc>
                        <a:spcBef>
                          <a:spcPts val="0"/>
                        </a:spcBef>
                        <a:spcAft>
                          <a:spcPts val="0"/>
                        </a:spcAft>
                      </a:pPr>
                      <a:r>
                        <a:rPr lang="en-US" sz="1050" b="0" dirty="0">
                          <a:effectLst/>
                        </a:rPr>
                        <a:t>Employee Treatment</a:t>
                      </a:r>
                      <a:endParaRPr lang="en-US" sz="1050" b="0" dirty="0">
                        <a:effectLst/>
                        <a:latin typeface="Cambria"/>
                        <a:ea typeface="Cambria"/>
                        <a:cs typeface="Times New Roman"/>
                      </a:endParaRPr>
                    </a:p>
                  </a:txBody>
                  <a:tcPr marL="44573" marR="445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50" dirty="0">
                          <a:effectLst/>
                        </a:rPr>
                        <a:t>15%</a:t>
                      </a:r>
                      <a:endParaRPr lang="en-US" sz="1050" b="1" dirty="0">
                        <a:effectLst/>
                        <a:latin typeface="Cambria"/>
                        <a:ea typeface="Cambria"/>
                        <a:cs typeface="Times New Roman"/>
                      </a:endParaRPr>
                    </a:p>
                  </a:txBody>
                  <a:tcPr marL="44573" marR="445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43134">
                <a:tc>
                  <a:txBody>
                    <a:bodyPr/>
                    <a:lstStyle/>
                    <a:p>
                      <a:pPr marL="0" marR="0">
                        <a:lnSpc>
                          <a:spcPct val="115000"/>
                        </a:lnSpc>
                        <a:spcBef>
                          <a:spcPts val="0"/>
                        </a:spcBef>
                        <a:spcAft>
                          <a:spcPts val="0"/>
                        </a:spcAft>
                      </a:pPr>
                      <a:r>
                        <a:rPr lang="en-US" sz="1050" b="0" dirty="0">
                          <a:effectLst/>
                        </a:rPr>
                        <a:t>Reputation</a:t>
                      </a:r>
                      <a:endParaRPr lang="en-US" sz="1050" b="0" dirty="0">
                        <a:effectLst/>
                        <a:latin typeface="Cambria"/>
                        <a:ea typeface="Cambria"/>
                        <a:cs typeface="Times New Roman"/>
                      </a:endParaRPr>
                    </a:p>
                  </a:txBody>
                  <a:tcPr marL="44573" marR="445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50" dirty="0">
                          <a:effectLst/>
                        </a:rPr>
                        <a:t>14%</a:t>
                      </a:r>
                      <a:endParaRPr lang="en-US" sz="1050" b="1" dirty="0">
                        <a:effectLst/>
                        <a:latin typeface="Cambria"/>
                        <a:ea typeface="Cambria"/>
                        <a:cs typeface="Times New Roman"/>
                      </a:endParaRPr>
                    </a:p>
                  </a:txBody>
                  <a:tcPr marL="44573" marR="445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43134">
                <a:tc>
                  <a:txBody>
                    <a:bodyPr/>
                    <a:lstStyle/>
                    <a:p>
                      <a:pPr marL="0" marR="0">
                        <a:lnSpc>
                          <a:spcPct val="115000"/>
                        </a:lnSpc>
                        <a:spcBef>
                          <a:spcPts val="0"/>
                        </a:spcBef>
                        <a:spcAft>
                          <a:spcPts val="0"/>
                        </a:spcAft>
                      </a:pPr>
                      <a:r>
                        <a:rPr lang="en-US" sz="1050" b="0" dirty="0">
                          <a:effectLst/>
                        </a:rPr>
                        <a:t>Work-Life Balance</a:t>
                      </a:r>
                      <a:endParaRPr lang="en-US" sz="1050" b="0" dirty="0">
                        <a:effectLst/>
                        <a:latin typeface="Cambria"/>
                        <a:ea typeface="Cambria"/>
                        <a:cs typeface="Times New Roman"/>
                      </a:endParaRPr>
                    </a:p>
                  </a:txBody>
                  <a:tcPr marL="44573" marR="445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50" dirty="0">
                          <a:effectLst/>
                        </a:rPr>
                        <a:t>14%</a:t>
                      </a:r>
                      <a:endParaRPr lang="en-US" sz="1050" b="1" dirty="0">
                        <a:effectLst/>
                        <a:latin typeface="Cambria"/>
                        <a:ea typeface="Cambria"/>
                        <a:cs typeface="Times New Roman"/>
                      </a:endParaRPr>
                    </a:p>
                  </a:txBody>
                  <a:tcPr marL="44573" marR="445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43134">
                <a:tc>
                  <a:txBody>
                    <a:bodyPr/>
                    <a:lstStyle/>
                    <a:p>
                      <a:pPr marL="0" marR="0">
                        <a:lnSpc>
                          <a:spcPct val="115000"/>
                        </a:lnSpc>
                        <a:spcBef>
                          <a:spcPts val="0"/>
                        </a:spcBef>
                        <a:spcAft>
                          <a:spcPts val="0"/>
                        </a:spcAft>
                      </a:pPr>
                      <a:r>
                        <a:rPr lang="en-US" sz="1050" b="0" dirty="0">
                          <a:effectLst/>
                        </a:rPr>
                        <a:t>Personal Contribution</a:t>
                      </a:r>
                      <a:endParaRPr lang="en-US" sz="1050" b="0" dirty="0">
                        <a:effectLst/>
                        <a:latin typeface="Cambria"/>
                        <a:ea typeface="Cambria"/>
                        <a:cs typeface="Times New Roman"/>
                      </a:endParaRPr>
                    </a:p>
                  </a:txBody>
                  <a:tcPr marL="44573" marR="445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50" dirty="0">
                          <a:effectLst/>
                        </a:rPr>
                        <a:t>13%</a:t>
                      </a:r>
                      <a:endParaRPr lang="en-US" sz="1050" b="1" dirty="0">
                        <a:effectLst/>
                        <a:latin typeface="Cambria"/>
                        <a:ea typeface="Cambria"/>
                        <a:cs typeface="Times New Roman"/>
                      </a:endParaRPr>
                    </a:p>
                  </a:txBody>
                  <a:tcPr marL="44573" marR="445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0226">
                <a:tc>
                  <a:txBody>
                    <a:bodyPr/>
                    <a:lstStyle/>
                    <a:p>
                      <a:pPr marL="0" marR="0">
                        <a:lnSpc>
                          <a:spcPct val="115000"/>
                        </a:lnSpc>
                        <a:spcBef>
                          <a:spcPts val="0"/>
                        </a:spcBef>
                        <a:spcAft>
                          <a:spcPts val="0"/>
                        </a:spcAft>
                      </a:pPr>
                      <a:r>
                        <a:rPr lang="en-US" sz="1050" b="0" dirty="0">
                          <a:effectLst/>
                        </a:rPr>
                        <a:t>Workload</a:t>
                      </a:r>
                      <a:endParaRPr lang="en-US" sz="1050" b="0" dirty="0">
                        <a:effectLst/>
                        <a:latin typeface="Cambria"/>
                        <a:ea typeface="Cambria"/>
                        <a:cs typeface="Times New Roman"/>
                      </a:endParaRPr>
                    </a:p>
                  </a:txBody>
                  <a:tcPr marL="44573" marR="445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50" dirty="0">
                          <a:effectLst/>
                        </a:rPr>
                        <a:t>13%</a:t>
                      </a:r>
                      <a:endParaRPr lang="en-US" sz="1050" b="1" dirty="0">
                        <a:effectLst/>
                        <a:latin typeface="Cambria"/>
                        <a:ea typeface="Cambria"/>
                        <a:cs typeface="Times New Roman"/>
                      </a:endParaRPr>
                    </a:p>
                  </a:txBody>
                  <a:tcPr marL="44573" marR="445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46223">
                <a:tc>
                  <a:txBody>
                    <a:bodyPr/>
                    <a:lstStyle/>
                    <a:p>
                      <a:pPr marL="0" marR="0">
                        <a:lnSpc>
                          <a:spcPct val="115000"/>
                        </a:lnSpc>
                        <a:spcBef>
                          <a:spcPts val="0"/>
                        </a:spcBef>
                        <a:spcAft>
                          <a:spcPts val="0"/>
                        </a:spcAft>
                      </a:pPr>
                      <a:r>
                        <a:rPr lang="en-US" sz="1050" b="0" dirty="0">
                          <a:effectLst/>
                        </a:rPr>
                        <a:t>Leadership: Division/College/</a:t>
                      </a:r>
                      <a:r>
                        <a:rPr lang="en-US" sz="1050" b="0" dirty="0" err="1">
                          <a:effectLst/>
                        </a:rPr>
                        <a:t>Dept</a:t>
                      </a:r>
                      <a:endParaRPr lang="en-US" sz="1050" b="0" dirty="0">
                        <a:effectLst/>
                        <a:latin typeface="Cambria"/>
                        <a:ea typeface="Cambria"/>
                        <a:cs typeface="Times New Roman"/>
                      </a:endParaRPr>
                    </a:p>
                  </a:txBody>
                  <a:tcPr marL="44573" marR="445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50" dirty="0">
                          <a:effectLst/>
                        </a:rPr>
                        <a:t>12%</a:t>
                      </a:r>
                      <a:endParaRPr lang="en-US" sz="1050" b="1" dirty="0">
                        <a:effectLst/>
                        <a:latin typeface="Cambria"/>
                        <a:ea typeface="Cambria"/>
                        <a:cs typeface="Times New Roman"/>
                      </a:endParaRPr>
                    </a:p>
                  </a:txBody>
                  <a:tcPr marL="44573" marR="445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42839">
                <a:tc>
                  <a:txBody>
                    <a:bodyPr/>
                    <a:lstStyle/>
                    <a:p>
                      <a:pPr marL="0" marR="0">
                        <a:lnSpc>
                          <a:spcPct val="115000"/>
                        </a:lnSpc>
                        <a:spcBef>
                          <a:spcPts val="0"/>
                        </a:spcBef>
                        <a:spcAft>
                          <a:spcPts val="0"/>
                        </a:spcAft>
                      </a:pPr>
                      <a:r>
                        <a:rPr lang="en-US" sz="1050" b="0" dirty="0">
                          <a:effectLst/>
                        </a:rPr>
                        <a:t>Extension/Engagement</a:t>
                      </a:r>
                      <a:r>
                        <a:rPr lang="en-US" sz="1050" b="0" dirty="0" smtClean="0">
                          <a:effectLst/>
                        </a:rPr>
                        <a:t>/ Outreach</a:t>
                      </a:r>
                      <a:endParaRPr lang="en-US" sz="1050" b="0" dirty="0">
                        <a:effectLst/>
                        <a:latin typeface="Cambria"/>
                        <a:ea typeface="Cambria"/>
                        <a:cs typeface="Times New Roman"/>
                      </a:endParaRPr>
                    </a:p>
                  </a:txBody>
                  <a:tcPr marL="44573" marR="445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050" dirty="0">
                          <a:effectLst/>
                        </a:rPr>
                        <a:t>11%</a:t>
                      </a:r>
                      <a:endParaRPr lang="en-US" sz="1050" b="1" dirty="0">
                        <a:effectLst/>
                        <a:latin typeface="Cambria"/>
                        <a:ea typeface="Cambria"/>
                        <a:cs typeface="Times New Roman"/>
                      </a:endParaRPr>
                    </a:p>
                  </a:txBody>
                  <a:tcPr marL="44573" marR="445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5" name="Group 4"/>
          <p:cNvGrpSpPr/>
          <p:nvPr/>
        </p:nvGrpSpPr>
        <p:grpSpPr>
          <a:xfrm>
            <a:off x="4191000" y="1600200"/>
            <a:ext cx="4724401" cy="4876800"/>
            <a:chOff x="135974" y="135840"/>
            <a:chExt cx="5452111" cy="3357489"/>
          </a:xfrm>
          <a:noFill/>
        </p:grpSpPr>
        <p:graphicFrame>
          <p:nvGraphicFramePr>
            <p:cNvPr id="6" name="Chart 5"/>
            <p:cNvGraphicFramePr/>
            <p:nvPr>
              <p:extLst>
                <p:ext uri="{D42A27DB-BD31-4B8C-83A1-F6EECF244321}">
                  <p14:modId xmlns:p14="http://schemas.microsoft.com/office/powerpoint/2010/main" val="3506018271"/>
                </p:ext>
              </p:extLst>
            </p:nvPr>
          </p:nvGraphicFramePr>
          <p:xfrm>
            <a:off x="135974" y="264354"/>
            <a:ext cx="5452111" cy="3228975"/>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Box 158"/>
            <p:cNvSpPr txBox="1"/>
            <p:nvPr/>
          </p:nvSpPr>
          <p:spPr>
            <a:xfrm>
              <a:off x="2070594" y="135840"/>
              <a:ext cx="3517490" cy="176139"/>
            </a:xfrm>
            <a:prstGeom prst="rect">
              <a:avLst/>
            </a:prstGeom>
            <a:grpFill/>
            <a:ln>
              <a:noFill/>
            </a:ln>
            <a:effectLst/>
          </p:spPr>
          <p:txBody>
            <a:bodyPr rot="0" spcFirstLastPara="0" vert="horz" wrap="square" lIns="0" tIns="0" rIns="0" bIns="0" numCol="1" spcCol="0" rtlCol="0" fromWordArt="0" anchor="t" anchorCtr="0" forceAA="0" compatLnSpc="1">
              <a:prstTxWarp prst="textNoShape">
                <a:avLst/>
              </a:prstTxWarp>
              <a:noAutofit/>
            </a:bodyPr>
            <a:lstStyle/>
            <a:p>
              <a:pPr marL="0" marR="0">
                <a:spcBef>
                  <a:spcPts val="0"/>
                </a:spcBef>
                <a:spcAft>
                  <a:spcPts val="1000"/>
                </a:spcAft>
              </a:pPr>
              <a:r>
                <a:rPr lang="en-US" sz="1050" b="1" dirty="0" smtClean="0">
                  <a:solidFill>
                    <a:srgbClr val="C00000"/>
                  </a:solidFill>
                  <a:effectLst/>
                  <a:latin typeface="+mj-lt"/>
                  <a:ea typeface="Cambria"/>
                  <a:cs typeface="Times New Roman"/>
                </a:rPr>
                <a:t># of respondents mentioning</a:t>
              </a:r>
              <a:endParaRPr lang="en-US" sz="1050" b="1" dirty="0">
                <a:solidFill>
                  <a:srgbClr val="C00000"/>
                </a:solidFill>
                <a:effectLst/>
                <a:latin typeface="+mj-lt"/>
                <a:ea typeface="Cambria"/>
                <a:cs typeface="Times New Roman"/>
              </a:endParaRPr>
            </a:p>
          </p:txBody>
        </p:sp>
      </p:grpSp>
      <p:sp>
        <p:nvSpPr>
          <p:cNvPr id="8" name="Rectangle 7"/>
          <p:cNvSpPr/>
          <p:nvPr/>
        </p:nvSpPr>
        <p:spPr>
          <a:xfrm>
            <a:off x="7620000" y="5943600"/>
            <a:ext cx="1031051" cy="307777"/>
          </a:xfrm>
          <a:prstGeom prst="rect">
            <a:avLst/>
          </a:prstGeom>
        </p:spPr>
        <p:txBody>
          <a:bodyPr wrap="none">
            <a:spAutoFit/>
          </a:bodyPr>
          <a:lstStyle/>
          <a:p>
            <a:r>
              <a:rPr lang="en-US" sz="1400" b="1" dirty="0"/>
              <a:t>(n= </a:t>
            </a:r>
            <a:r>
              <a:rPr lang="en-US" sz="1400" b="1" dirty="0" smtClean="0"/>
              <a:t>1,810</a:t>
            </a:r>
            <a:r>
              <a:rPr lang="en-US" sz="1400" b="1" dirty="0"/>
              <a:t>)</a:t>
            </a:r>
          </a:p>
        </p:txBody>
      </p:sp>
    </p:spTree>
    <p:extLst>
      <p:ext uri="{BB962C8B-B14F-4D97-AF65-F5344CB8AC3E}">
        <p14:creationId xmlns:p14="http://schemas.microsoft.com/office/powerpoint/2010/main" val="3712477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lnSpcReduction="10000"/>
          </a:bodyPr>
          <a:lstStyle/>
          <a:p>
            <a:r>
              <a:rPr lang="en-US" dirty="0" smtClean="0"/>
              <a:t>Tasks</a:t>
            </a:r>
          </a:p>
          <a:p>
            <a:r>
              <a:rPr lang="en-US" dirty="0" smtClean="0"/>
              <a:t>Resources</a:t>
            </a:r>
          </a:p>
          <a:p>
            <a:r>
              <a:rPr lang="en-US" dirty="0" smtClean="0"/>
              <a:t>Co-workers</a:t>
            </a:r>
          </a:p>
          <a:p>
            <a:r>
              <a:rPr lang="en-US" dirty="0" smtClean="0"/>
              <a:t>Supervisors</a:t>
            </a:r>
          </a:p>
          <a:p>
            <a:r>
              <a:rPr lang="en-US" dirty="0" smtClean="0"/>
              <a:t>Workload</a:t>
            </a:r>
          </a:p>
          <a:p>
            <a:r>
              <a:rPr lang="en-US" dirty="0" smtClean="0"/>
              <a:t>Work/life balance</a:t>
            </a:r>
            <a:endParaRPr lang="en-US" dirty="0"/>
          </a:p>
        </p:txBody>
      </p:sp>
      <p:sp>
        <p:nvSpPr>
          <p:cNvPr id="3" name="Title 2"/>
          <p:cNvSpPr>
            <a:spLocks noGrp="1"/>
          </p:cNvSpPr>
          <p:nvPr>
            <p:ph type="title"/>
          </p:nvPr>
        </p:nvSpPr>
        <p:spPr/>
        <p:txBody>
          <a:bodyPr/>
          <a:lstStyle/>
          <a:p>
            <a:r>
              <a:rPr lang="en-US" dirty="0" smtClean="0"/>
              <a:t>Work Activities</a:t>
            </a:r>
            <a:endParaRPr lang="en-US" dirty="0"/>
          </a:p>
        </p:txBody>
      </p:sp>
    </p:spTree>
    <p:extLst>
      <p:ext uri="{BB962C8B-B14F-4D97-AF65-F5344CB8AC3E}">
        <p14:creationId xmlns:p14="http://schemas.microsoft.com/office/powerpoint/2010/main" val="31063012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Job Description</a:t>
            </a:r>
            <a:endParaRPr lang="en-US" dirty="0"/>
          </a:p>
        </p:txBody>
      </p:sp>
      <p:sp>
        <p:nvSpPr>
          <p:cNvPr id="3" name="Content Placeholder 2"/>
          <p:cNvSpPr>
            <a:spLocks noGrp="1"/>
          </p:cNvSpPr>
          <p:nvPr>
            <p:ph sz="half" idx="1"/>
          </p:nvPr>
        </p:nvSpPr>
        <p:spPr/>
        <p:txBody>
          <a:bodyPr/>
          <a:lstStyle/>
          <a:p>
            <a:r>
              <a:rPr lang="en-US" dirty="0" smtClean="0"/>
              <a:t>96% of SPAs and 91% of EPAs say they have a formal job description</a:t>
            </a:r>
          </a:p>
          <a:p>
            <a:pPr marL="0" indent="0">
              <a:buNone/>
            </a:pPr>
            <a:endParaRPr lang="en-US" dirty="0" smtClean="0"/>
          </a:p>
          <a:p>
            <a:r>
              <a:rPr lang="en-US" dirty="0" smtClean="0"/>
              <a:t>About half say the job description ‘very closely’ matches the work they actually do</a:t>
            </a:r>
            <a:endParaRPr lang="en-US" dirty="0"/>
          </a:p>
        </p:txBody>
      </p:sp>
      <p:sp>
        <p:nvSpPr>
          <p:cNvPr id="4" name="Content Placeholder 3"/>
          <p:cNvSpPr>
            <a:spLocks noGrp="1"/>
          </p:cNvSpPr>
          <p:nvPr>
            <p:ph sz="half" idx="2"/>
          </p:nvPr>
        </p:nvSpPr>
        <p:spPr/>
        <p:txBody>
          <a:bodyPr/>
          <a:lstStyle/>
          <a:p>
            <a:pPr marL="0" indent="0">
              <a:buNone/>
            </a:pPr>
            <a:r>
              <a:rPr lang="en-US" dirty="0" smtClean="0"/>
              <a:t>Job description matches actual work…</a:t>
            </a:r>
          </a:p>
          <a:p>
            <a:endParaRPr lang="en-US" dirty="0"/>
          </a:p>
        </p:txBody>
      </p:sp>
      <p:graphicFrame>
        <p:nvGraphicFramePr>
          <p:cNvPr id="5" name="Chart 4"/>
          <p:cNvGraphicFramePr>
            <a:graphicFrameLocks/>
          </p:cNvGraphicFramePr>
          <p:nvPr>
            <p:extLst>
              <p:ext uri="{D42A27DB-BD31-4B8C-83A1-F6EECF244321}">
                <p14:modId xmlns:p14="http://schemas.microsoft.com/office/powerpoint/2010/main" val="3197579781"/>
              </p:ext>
            </p:extLst>
          </p:nvPr>
        </p:nvGraphicFramePr>
        <p:xfrm>
          <a:off x="4724400" y="2209800"/>
          <a:ext cx="4191000" cy="42148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799152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Tasks</a:t>
            </a:r>
            <a:endParaRPr lang="en-US" dirty="0"/>
          </a:p>
        </p:txBody>
      </p:sp>
      <p:sp>
        <p:nvSpPr>
          <p:cNvPr id="3" name="Content Placeholder 2"/>
          <p:cNvSpPr>
            <a:spLocks noGrp="1"/>
          </p:cNvSpPr>
          <p:nvPr>
            <p:ph sz="quarter" idx="1"/>
          </p:nvPr>
        </p:nvSpPr>
        <p:spPr/>
        <p:txBody>
          <a:bodyPr>
            <a:normAutofit lnSpcReduction="10000"/>
          </a:bodyPr>
          <a:lstStyle/>
          <a:p>
            <a:pPr marL="0" indent="0">
              <a:buNone/>
            </a:pPr>
            <a:r>
              <a:rPr lang="en-US" dirty="0" smtClean="0"/>
              <a:t>More than 80% of SPAs &amp; EPAs are </a:t>
            </a:r>
            <a:r>
              <a:rPr lang="en-US" b="1" dirty="0" smtClean="0"/>
              <a:t>satisfied with the tasks they do</a:t>
            </a:r>
            <a:r>
              <a:rPr lang="en-US" dirty="0" smtClean="0"/>
              <a:t> and the </a:t>
            </a:r>
            <a:r>
              <a:rPr lang="en-US" b="1" dirty="0" smtClean="0"/>
              <a:t>input they have </a:t>
            </a:r>
            <a:r>
              <a:rPr lang="en-US" dirty="0" smtClean="0"/>
              <a:t>on how they do their job</a:t>
            </a:r>
          </a:p>
          <a:p>
            <a:pPr lvl="1"/>
            <a:r>
              <a:rPr lang="en-US" dirty="0"/>
              <a:t>Amount of time given to complete tasks </a:t>
            </a:r>
            <a:r>
              <a:rPr lang="en-US" sz="1600" i="1" dirty="0"/>
              <a:t>(88% SPA / 87% EPA satisfied)</a:t>
            </a:r>
          </a:p>
          <a:p>
            <a:pPr lvl="1"/>
            <a:r>
              <a:rPr lang="en-US" dirty="0"/>
              <a:t>Ability to use skills within job </a:t>
            </a:r>
            <a:r>
              <a:rPr lang="en-US" sz="1600" i="1" dirty="0"/>
              <a:t>(83% SPA / 84% EPA satisfied)</a:t>
            </a:r>
          </a:p>
          <a:p>
            <a:pPr lvl="1"/>
            <a:r>
              <a:rPr lang="en-US" dirty="0" smtClean="0"/>
              <a:t>Actual tasks asked to do </a:t>
            </a:r>
            <a:r>
              <a:rPr lang="en-US" sz="1600" i="1" dirty="0" smtClean="0"/>
              <a:t>(81% SPA / 93% EPA satisfied)</a:t>
            </a:r>
          </a:p>
          <a:p>
            <a:pPr lvl="1"/>
            <a:r>
              <a:rPr lang="en-US" dirty="0"/>
              <a:t>Has input on how accomplish work </a:t>
            </a:r>
            <a:r>
              <a:rPr lang="en-US" sz="1600" i="1" dirty="0"/>
              <a:t>(92% SPA / 96% EPA agree)</a:t>
            </a:r>
          </a:p>
          <a:p>
            <a:pPr lvl="1"/>
            <a:r>
              <a:rPr lang="en-US" dirty="0" smtClean="0"/>
              <a:t>Has input on planning work </a:t>
            </a:r>
            <a:r>
              <a:rPr lang="en-US" sz="1600" i="1" dirty="0" smtClean="0"/>
              <a:t>(90% SPA / 95% EPA agree)</a:t>
            </a:r>
          </a:p>
          <a:p>
            <a:pPr lvl="1"/>
            <a:r>
              <a:rPr lang="en-US" dirty="0" smtClean="0"/>
              <a:t>Has input on solving problems related to work </a:t>
            </a:r>
            <a:r>
              <a:rPr lang="en-US" sz="1600" i="1" dirty="0" smtClean="0"/>
              <a:t>(90% SPA / 94% EPA agree)</a:t>
            </a:r>
          </a:p>
          <a:p>
            <a:pPr lvl="1"/>
            <a:r>
              <a:rPr lang="en-US" dirty="0" smtClean="0"/>
              <a:t>Has input on decisions that affect work </a:t>
            </a:r>
            <a:r>
              <a:rPr lang="en-US" sz="1600" i="1" dirty="0" smtClean="0"/>
              <a:t>(87% SPA / 93% EPA agree)</a:t>
            </a:r>
          </a:p>
          <a:p>
            <a:pPr lvl="1"/>
            <a:endParaRPr lang="en-US" dirty="0" smtClean="0"/>
          </a:p>
        </p:txBody>
      </p:sp>
    </p:spTree>
    <p:extLst>
      <p:ext uri="{BB962C8B-B14F-4D97-AF65-F5344CB8AC3E}">
        <p14:creationId xmlns:p14="http://schemas.microsoft.com/office/powerpoint/2010/main" val="30801191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to do Job</a:t>
            </a:r>
            <a:endParaRPr lang="en-US" dirty="0"/>
          </a:p>
        </p:txBody>
      </p:sp>
      <p:sp>
        <p:nvSpPr>
          <p:cNvPr id="3" name="Content Placeholder 2"/>
          <p:cNvSpPr>
            <a:spLocks noGrp="1"/>
          </p:cNvSpPr>
          <p:nvPr>
            <p:ph sz="quarter" idx="1"/>
          </p:nvPr>
        </p:nvSpPr>
        <p:spPr/>
        <p:txBody>
          <a:bodyPr/>
          <a:lstStyle/>
          <a:p>
            <a:r>
              <a:rPr lang="en-US" dirty="0" smtClean="0"/>
              <a:t>More than 80% of SPAs &amp; EPAs are </a:t>
            </a:r>
            <a:r>
              <a:rPr lang="en-US" b="1" dirty="0" smtClean="0"/>
              <a:t>satisfied with resources </a:t>
            </a:r>
            <a:r>
              <a:rPr lang="en-US" dirty="0" smtClean="0"/>
              <a:t>they have to do their jobs</a:t>
            </a:r>
          </a:p>
          <a:p>
            <a:pPr lvl="1"/>
            <a:r>
              <a:rPr lang="en-US" dirty="0" smtClean="0"/>
              <a:t>Basic supplies needed to do their job </a:t>
            </a:r>
            <a:r>
              <a:rPr lang="en-US" sz="1600" i="1" dirty="0" smtClean="0"/>
              <a:t>(95% SPA / 94% EPA satisfied)</a:t>
            </a:r>
          </a:p>
          <a:p>
            <a:pPr lvl="1"/>
            <a:r>
              <a:rPr lang="en-US" dirty="0" smtClean="0"/>
              <a:t>Availability of up-to-date equipment to do job </a:t>
            </a:r>
            <a:r>
              <a:rPr lang="en-US" sz="1600" i="1" dirty="0" smtClean="0"/>
              <a:t>(88% SPA / 87% EPA satisfied)</a:t>
            </a:r>
          </a:p>
          <a:p>
            <a:pPr lvl="1"/>
            <a:r>
              <a:rPr lang="en-US" dirty="0" smtClean="0"/>
              <a:t>Office, lab, general work space area </a:t>
            </a:r>
            <a:r>
              <a:rPr lang="en-US" sz="1600" i="1" dirty="0" smtClean="0"/>
              <a:t>(83% SPA / 85% EPA satisfied)</a:t>
            </a:r>
          </a:p>
          <a:p>
            <a:pPr lvl="1"/>
            <a:endParaRPr lang="en-US" dirty="0"/>
          </a:p>
        </p:txBody>
      </p:sp>
    </p:spTree>
    <p:extLst>
      <p:ext uri="{BB962C8B-B14F-4D97-AF65-F5344CB8AC3E}">
        <p14:creationId xmlns:p14="http://schemas.microsoft.com/office/powerpoint/2010/main" val="16276929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Co-Workers</a:t>
            </a:r>
            <a:endParaRPr lang="en-US" dirty="0"/>
          </a:p>
        </p:txBody>
      </p:sp>
      <p:sp>
        <p:nvSpPr>
          <p:cNvPr id="3" name="Content Placeholder 2"/>
          <p:cNvSpPr>
            <a:spLocks noGrp="1"/>
          </p:cNvSpPr>
          <p:nvPr>
            <p:ph sz="quarter" idx="1"/>
          </p:nvPr>
        </p:nvSpPr>
        <p:spPr/>
        <p:txBody>
          <a:bodyPr/>
          <a:lstStyle/>
          <a:p>
            <a:r>
              <a:rPr lang="en-US" dirty="0" smtClean="0"/>
              <a:t>About 90% of SPAs &amp; EPAs believe members of their work unit</a:t>
            </a:r>
          </a:p>
          <a:p>
            <a:pPr lvl="1"/>
            <a:r>
              <a:rPr lang="en-US" dirty="0" smtClean="0"/>
              <a:t>Treat each other with respect</a:t>
            </a:r>
          </a:p>
          <a:p>
            <a:pPr lvl="1"/>
            <a:r>
              <a:rPr lang="en-US" dirty="0" smtClean="0"/>
              <a:t>Understand and know how to do their jobs</a:t>
            </a:r>
          </a:p>
          <a:p>
            <a:pPr lvl="1"/>
            <a:r>
              <a:rPr lang="en-US" dirty="0" smtClean="0"/>
              <a:t>Are hard working</a:t>
            </a:r>
          </a:p>
          <a:p>
            <a:pPr lvl="1"/>
            <a:r>
              <a:rPr lang="en-US" dirty="0" smtClean="0"/>
              <a:t>Get along and enjoy working together</a:t>
            </a:r>
          </a:p>
          <a:p>
            <a:pPr lvl="1"/>
            <a:r>
              <a:rPr lang="en-US" dirty="0" smtClean="0"/>
              <a:t>Share helpful information and ideas with each other</a:t>
            </a:r>
            <a:endParaRPr lang="en-US" dirty="0"/>
          </a:p>
        </p:txBody>
      </p:sp>
    </p:spTree>
    <p:extLst>
      <p:ext uri="{BB962C8B-B14F-4D97-AF65-F5344CB8AC3E}">
        <p14:creationId xmlns:p14="http://schemas.microsoft.com/office/powerpoint/2010/main" val="2946151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When &amp; </a:t>
            </a:r>
            <a:r>
              <a:rPr lang="en-US" sz="3600" dirty="0" smtClean="0"/>
              <a:t>How?</a:t>
            </a:r>
            <a:endParaRPr lang="en-US" sz="3600" dirty="0"/>
          </a:p>
        </p:txBody>
      </p:sp>
      <p:sp>
        <p:nvSpPr>
          <p:cNvPr id="3" name="Text Placeholder 2"/>
          <p:cNvSpPr>
            <a:spLocks noGrp="1"/>
          </p:cNvSpPr>
          <p:nvPr>
            <p:ph type="body" idx="1"/>
          </p:nvPr>
        </p:nvSpPr>
        <p:spPr/>
        <p:txBody>
          <a:bodyPr>
            <a:normAutofit fontScale="92500" lnSpcReduction="20000"/>
          </a:bodyPr>
          <a:lstStyle/>
          <a:p>
            <a:r>
              <a:rPr lang="en-US" sz="3200" dirty="0" smtClean="0"/>
              <a:t>Financial support</a:t>
            </a:r>
          </a:p>
          <a:p>
            <a:pPr lvl="1"/>
            <a:r>
              <a:rPr lang="en-US" sz="2800" dirty="0" smtClean="0"/>
              <a:t>VC Finance and Business </a:t>
            </a:r>
          </a:p>
          <a:p>
            <a:pPr marL="274320" lvl="1" indent="0">
              <a:buNone/>
            </a:pPr>
            <a:endParaRPr lang="en-US" dirty="0" smtClean="0"/>
          </a:p>
          <a:p>
            <a:r>
              <a:rPr lang="en-US" sz="3200" dirty="0" smtClean="0"/>
              <a:t>When</a:t>
            </a:r>
          </a:p>
          <a:p>
            <a:pPr lvl="1"/>
            <a:r>
              <a:rPr lang="en-US" sz="2800" dirty="0" smtClean="0"/>
              <a:t>April 15 - June </a:t>
            </a:r>
            <a:r>
              <a:rPr lang="en-US" sz="2800" dirty="0"/>
              <a:t>10, 2014</a:t>
            </a:r>
          </a:p>
          <a:p>
            <a:pPr lvl="1"/>
            <a:endParaRPr lang="en-US" sz="2800" dirty="0"/>
          </a:p>
          <a:p>
            <a:r>
              <a:rPr lang="en-US" sz="3200" dirty="0" smtClean="0"/>
              <a:t>How</a:t>
            </a:r>
          </a:p>
          <a:p>
            <a:pPr lvl="1"/>
            <a:r>
              <a:rPr lang="en-US" sz="2800" dirty="0" smtClean="0"/>
              <a:t>Online</a:t>
            </a:r>
            <a:endParaRPr lang="en-US" sz="2800" dirty="0"/>
          </a:p>
          <a:p>
            <a:pPr lvl="1"/>
            <a:r>
              <a:rPr lang="en-US" sz="2800" dirty="0"/>
              <a:t>Paper copies distributed to those in skilled crafts </a:t>
            </a:r>
            <a:r>
              <a:rPr lang="en-US" sz="2800" dirty="0" smtClean="0"/>
              <a:t>and service maintenance</a:t>
            </a:r>
          </a:p>
          <a:p>
            <a:pPr lvl="1"/>
            <a:r>
              <a:rPr lang="en-US" sz="2800" dirty="0" smtClean="0"/>
              <a:t>Spanish version of paper surveys</a:t>
            </a:r>
            <a:endParaRPr lang="en-US" sz="2800" dirty="0"/>
          </a:p>
          <a:p>
            <a:pPr marL="274320" lvl="1" indent="0">
              <a:buNone/>
            </a:pPr>
            <a:endParaRPr lang="en-US" sz="2800" dirty="0"/>
          </a:p>
        </p:txBody>
      </p:sp>
      <p:pic>
        <p:nvPicPr>
          <p:cNvPr id="1026" name="Picture 2" descr="C:\Users\nlwhelch\AppData\Local\Microsoft\Windows\Temporary Internet Files\Content.IE5\Y78TI07W\clap[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359310"/>
            <a:ext cx="1338396" cy="1398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75738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Supervisors</a:t>
            </a:r>
            <a:endParaRPr lang="en-US" dirty="0"/>
          </a:p>
        </p:txBody>
      </p:sp>
      <p:sp>
        <p:nvSpPr>
          <p:cNvPr id="3" name="Content Placeholder 2"/>
          <p:cNvSpPr>
            <a:spLocks noGrp="1"/>
          </p:cNvSpPr>
          <p:nvPr>
            <p:ph sz="quarter" idx="1"/>
          </p:nvPr>
        </p:nvSpPr>
        <p:spPr/>
        <p:txBody>
          <a:bodyPr>
            <a:normAutofit fontScale="77500" lnSpcReduction="20000"/>
          </a:bodyPr>
          <a:lstStyle/>
          <a:p>
            <a:pPr marL="0" indent="0">
              <a:buNone/>
            </a:pPr>
            <a:r>
              <a:rPr lang="en-US" sz="3600" dirty="0" smtClean="0"/>
              <a:t>Between 75%-80% of employees overall* give their supervisor a favorable rating on most leadership traits asked about</a:t>
            </a:r>
          </a:p>
          <a:p>
            <a:pPr marL="0" indent="0">
              <a:buNone/>
            </a:pPr>
            <a:endParaRPr lang="en-US" sz="1500" dirty="0" smtClean="0"/>
          </a:p>
          <a:p>
            <a:pPr lvl="1"/>
            <a:r>
              <a:rPr lang="en-US" sz="3100" dirty="0" smtClean="0"/>
              <a:t>Most favorably rated traits</a:t>
            </a:r>
          </a:p>
          <a:p>
            <a:pPr lvl="2"/>
            <a:r>
              <a:rPr lang="en-US" sz="2600" dirty="0" smtClean="0"/>
              <a:t>Being supportive when personal issues arise (86% favorable)</a:t>
            </a:r>
          </a:p>
          <a:p>
            <a:pPr lvl="2"/>
            <a:r>
              <a:rPr lang="en-US" sz="2600" dirty="0" smtClean="0"/>
              <a:t>Being available when needed (83% favorable)</a:t>
            </a:r>
          </a:p>
          <a:p>
            <a:pPr lvl="2"/>
            <a:r>
              <a:rPr lang="en-US" sz="2600" dirty="0" smtClean="0"/>
              <a:t>Being approachable and easy to talk to (82% favorable)</a:t>
            </a:r>
          </a:p>
          <a:p>
            <a:pPr lvl="1"/>
            <a:r>
              <a:rPr lang="en-US" sz="3100" dirty="0" smtClean="0"/>
              <a:t>Least favorably rated traits</a:t>
            </a:r>
          </a:p>
          <a:p>
            <a:pPr lvl="2"/>
            <a:r>
              <a:rPr lang="en-US" sz="2600" dirty="0" smtClean="0"/>
              <a:t>Resolving internal conflicts in unit (65% favorable)</a:t>
            </a:r>
          </a:p>
          <a:p>
            <a:pPr lvl="2"/>
            <a:r>
              <a:rPr lang="en-US" sz="2600" dirty="0" smtClean="0"/>
              <a:t>Setting short and long term goals for unit (69% favorable)</a:t>
            </a:r>
          </a:p>
          <a:p>
            <a:pPr lvl="2"/>
            <a:r>
              <a:rPr lang="en-US" sz="2600" dirty="0" smtClean="0"/>
              <a:t>Setting clear priorities for work unit (71% favorable)</a:t>
            </a:r>
          </a:p>
          <a:p>
            <a:pPr lvl="2"/>
            <a:r>
              <a:rPr lang="en-US" sz="2600" dirty="0" smtClean="0"/>
              <a:t>Treating all members of unit consistently (72% favorable)</a:t>
            </a:r>
          </a:p>
          <a:p>
            <a:pPr marL="45720" indent="0">
              <a:buNone/>
            </a:pPr>
            <a:endParaRPr lang="en-US" sz="1200" dirty="0" smtClean="0"/>
          </a:p>
          <a:p>
            <a:pPr marL="45720" indent="0">
              <a:buNone/>
            </a:pPr>
            <a:r>
              <a:rPr lang="en-US" sz="2100" i="1" dirty="0" smtClean="0"/>
              <a:t>*Only minimal differences between SPAs &amp; EPAs</a:t>
            </a:r>
          </a:p>
        </p:txBody>
      </p:sp>
    </p:spTree>
    <p:extLst>
      <p:ext uri="{BB962C8B-B14F-4D97-AF65-F5344CB8AC3E}">
        <p14:creationId xmlns:p14="http://schemas.microsoft.com/office/powerpoint/2010/main" val="22294656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Workload</a:t>
            </a:r>
            <a:endParaRPr lang="en-US" sz="3600" dirty="0"/>
          </a:p>
        </p:txBody>
      </p:sp>
      <p:sp>
        <p:nvSpPr>
          <p:cNvPr id="3" name="Content Placeholder 2"/>
          <p:cNvSpPr>
            <a:spLocks noGrp="1"/>
          </p:cNvSpPr>
          <p:nvPr>
            <p:ph sz="quarter" idx="1"/>
          </p:nvPr>
        </p:nvSpPr>
        <p:spPr/>
        <p:txBody>
          <a:bodyPr>
            <a:normAutofit fontScale="92500" lnSpcReduction="10000"/>
          </a:bodyPr>
          <a:lstStyle/>
          <a:p>
            <a:r>
              <a:rPr lang="en-US" dirty="0" smtClean="0"/>
              <a:t>While 85% of SPAs and 81% of EPAs are satisfied with the </a:t>
            </a:r>
            <a:r>
              <a:rPr lang="en-US" b="1" dirty="0" smtClean="0"/>
              <a:t>amount of work</a:t>
            </a:r>
            <a:r>
              <a:rPr lang="en-US" dirty="0" smtClean="0"/>
              <a:t> expected of them, they also say</a:t>
            </a:r>
          </a:p>
          <a:p>
            <a:pPr lvl="1"/>
            <a:r>
              <a:rPr lang="en-US" b="1" dirty="0" smtClean="0"/>
              <a:t>There is more work than they expected based on their job description</a:t>
            </a:r>
          </a:p>
          <a:p>
            <a:pPr lvl="2"/>
            <a:r>
              <a:rPr lang="en-US" b="1" dirty="0" smtClean="0"/>
              <a:t>40% SPAs / 46% EPAs</a:t>
            </a:r>
          </a:p>
          <a:p>
            <a:pPr lvl="1"/>
            <a:r>
              <a:rPr lang="en-US" b="1" dirty="0"/>
              <a:t>T</a:t>
            </a:r>
            <a:r>
              <a:rPr lang="en-US" b="1" dirty="0" smtClean="0"/>
              <a:t>hey need additional qualified people in their unit to get the work done expected of them</a:t>
            </a:r>
          </a:p>
          <a:p>
            <a:pPr lvl="2"/>
            <a:r>
              <a:rPr lang="en-US" b="1" dirty="0" smtClean="0"/>
              <a:t>48% SPAs / 59% EPAs</a:t>
            </a:r>
          </a:p>
          <a:p>
            <a:pPr lvl="1"/>
            <a:r>
              <a:rPr lang="en-US" b="1" dirty="0" smtClean="0"/>
              <a:t>They are somewhat or “completely overwhelmed” in trying to manage their work-related demands</a:t>
            </a:r>
          </a:p>
          <a:p>
            <a:pPr lvl="2"/>
            <a:r>
              <a:rPr lang="en-US" b="1" dirty="0" smtClean="0"/>
              <a:t>22% SPAs / 35% EPAs</a:t>
            </a:r>
          </a:p>
          <a:p>
            <a:pPr lvl="1"/>
            <a:r>
              <a:rPr lang="en-US" b="1" dirty="0" smtClean="0"/>
              <a:t>They experience “a great deal” of stress as a result of their workload</a:t>
            </a:r>
          </a:p>
          <a:p>
            <a:pPr lvl="2"/>
            <a:r>
              <a:rPr lang="en-US" b="1" dirty="0" smtClean="0"/>
              <a:t>14% SPAs / 25% EPAs</a:t>
            </a:r>
            <a:endParaRPr lang="en-US" b="1" dirty="0"/>
          </a:p>
        </p:txBody>
      </p:sp>
    </p:spTree>
    <p:extLst>
      <p:ext uri="{BB962C8B-B14F-4D97-AF65-F5344CB8AC3E}">
        <p14:creationId xmlns:p14="http://schemas.microsoft.com/office/powerpoint/2010/main" val="266825537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Workload</a:t>
            </a:r>
            <a:endParaRPr lang="en-US" dirty="0"/>
          </a:p>
        </p:txBody>
      </p:sp>
      <p:sp>
        <p:nvSpPr>
          <p:cNvPr id="3" name="Content Placeholder 2"/>
          <p:cNvSpPr>
            <a:spLocks noGrp="1"/>
          </p:cNvSpPr>
          <p:nvPr>
            <p:ph sz="quarter" idx="1"/>
          </p:nvPr>
        </p:nvSpPr>
        <p:spPr/>
        <p:txBody>
          <a:bodyPr/>
          <a:lstStyle/>
          <a:p>
            <a:r>
              <a:rPr lang="en-US" dirty="0" smtClean="0"/>
              <a:t>More than half of SPAs (52%) and EPAs(60%) say </a:t>
            </a:r>
            <a:r>
              <a:rPr lang="en-US" b="1" dirty="0" smtClean="0"/>
              <a:t>they “often” do more work than expected of them</a:t>
            </a:r>
            <a:r>
              <a:rPr lang="en-US" dirty="0" smtClean="0"/>
              <a:t> simply because they enjoy the work they do</a:t>
            </a:r>
          </a:p>
          <a:p>
            <a:pPr marL="0" indent="0">
              <a:buNone/>
            </a:pPr>
            <a:endParaRPr lang="en-US" dirty="0" smtClean="0"/>
          </a:p>
          <a:p>
            <a:r>
              <a:rPr lang="en-US" dirty="0" smtClean="0"/>
              <a:t>Over one-third of staff </a:t>
            </a:r>
            <a:r>
              <a:rPr lang="en-US" b="1" dirty="0" smtClean="0">
                <a:solidFill>
                  <a:schemeClr val="tx2"/>
                </a:solidFill>
              </a:rPr>
              <a:t>disagree</a:t>
            </a:r>
            <a:r>
              <a:rPr lang="en-US" dirty="0" smtClean="0"/>
              <a:t> that when they do work that is above and beyond their job description/work plan </a:t>
            </a:r>
            <a:r>
              <a:rPr lang="en-US" b="1" dirty="0" smtClean="0"/>
              <a:t>the additional work is formally documented</a:t>
            </a:r>
            <a:endParaRPr lang="en-US" b="1" dirty="0"/>
          </a:p>
        </p:txBody>
      </p:sp>
    </p:spTree>
    <p:extLst>
      <p:ext uri="{BB962C8B-B14F-4D97-AF65-F5344CB8AC3E}">
        <p14:creationId xmlns:p14="http://schemas.microsoft.com/office/powerpoint/2010/main" val="6385356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Work/Life Balance</a:t>
            </a:r>
            <a:endParaRPr lang="en-US" dirty="0"/>
          </a:p>
        </p:txBody>
      </p:sp>
      <p:sp>
        <p:nvSpPr>
          <p:cNvPr id="3" name="Content Placeholder 2"/>
          <p:cNvSpPr>
            <a:spLocks noGrp="1"/>
          </p:cNvSpPr>
          <p:nvPr>
            <p:ph sz="quarter" idx="1"/>
          </p:nvPr>
        </p:nvSpPr>
        <p:spPr/>
        <p:txBody>
          <a:bodyPr/>
          <a:lstStyle/>
          <a:p>
            <a:r>
              <a:rPr lang="en-US" dirty="0" smtClean="0"/>
              <a:t>86% of SPAs &amp; 75% of EPAs say their </a:t>
            </a:r>
            <a:r>
              <a:rPr lang="en-US" b="1" dirty="0" smtClean="0"/>
              <a:t>work environment enables them to successfully balance their work and personal life</a:t>
            </a:r>
          </a:p>
          <a:p>
            <a:pPr marL="0" indent="0">
              <a:buNone/>
            </a:pPr>
            <a:endParaRPr lang="en-US" dirty="0" smtClean="0"/>
          </a:p>
          <a:p>
            <a:r>
              <a:rPr lang="en-US" dirty="0" smtClean="0"/>
              <a:t>12% of SPAs &amp; 25% of EPAs say they have </a:t>
            </a:r>
            <a:r>
              <a:rPr lang="en-US" b="1" dirty="0" smtClean="0"/>
              <a:t>experienced “a great deal” of stress from work/life balance </a:t>
            </a:r>
            <a:r>
              <a:rPr lang="en-US" dirty="0" smtClean="0"/>
              <a:t>in the past couple of years</a:t>
            </a:r>
            <a:endParaRPr lang="en-US" dirty="0"/>
          </a:p>
        </p:txBody>
      </p:sp>
    </p:spTree>
    <p:extLst>
      <p:ext uri="{BB962C8B-B14F-4D97-AF65-F5344CB8AC3E}">
        <p14:creationId xmlns:p14="http://schemas.microsoft.com/office/powerpoint/2010/main" val="7204901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endParaRPr lang="en-US" dirty="0"/>
          </a:p>
        </p:txBody>
      </p:sp>
      <p:sp>
        <p:nvSpPr>
          <p:cNvPr id="3" name="Title 2"/>
          <p:cNvSpPr>
            <a:spLocks noGrp="1"/>
          </p:cNvSpPr>
          <p:nvPr>
            <p:ph type="title"/>
          </p:nvPr>
        </p:nvSpPr>
        <p:spPr/>
        <p:txBody>
          <a:bodyPr/>
          <a:lstStyle/>
          <a:p>
            <a:r>
              <a:rPr lang="en-US" dirty="0" smtClean="0"/>
              <a:t>Professional Development</a:t>
            </a:r>
            <a:endParaRPr lang="en-US" dirty="0"/>
          </a:p>
        </p:txBody>
      </p:sp>
    </p:spTree>
    <p:extLst>
      <p:ext uri="{BB962C8B-B14F-4D97-AF65-F5344CB8AC3E}">
        <p14:creationId xmlns:p14="http://schemas.microsoft.com/office/powerpoint/2010/main" val="58024073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Professional Development</a:t>
            </a:r>
            <a:endParaRPr lang="en-US" dirty="0"/>
          </a:p>
        </p:txBody>
      </p:sp>
      <p:sp>
        <p:nvSpPr>
          <p:cNvPr id="3" name="Content Placeholder 2"/>
          <p:cNvSpPr>
            <a:spLocks noGrp="1"/>
          </p:cNvSpPr>
          <p:nvPr>
            <p:ph sz="quarter" idx="1"/>
          </p:nvPr>
        </p:nvSpPr>
        <p:spPr/>
        <p:txBody>
          <a:bodyPr/>
          <a:lstStyle/>
          <a:p>
            <a:r>
              <a:rPr lang="en-US" dirty="0" smtClean="0"/>
              <a:t>About one-third of SPAs &amp; EPAs </a:t>
            </a:r>
            <a:r>
              <a:rPr lang="en-US" b="1" dirty="0" smtClean="0">
                <a:solidFill>
                  <a:schemeClr val="tx2"/>
                </a:solidFill>
              </a:rPr>
              <a:t>disagree</a:t>
            </a:r>
            <a:r>
              <a:rPr lang="en-US" dirty="0" smtClean="0"/>
              <a:t>  that their department does a good job of actively </a:t>
            </a:r>
            <a:r>
              <a:rPr lang="en-US" b="1" dirty="0" smtClean="0">
                <a:solidFill>
                  <a:schemeClr val="tx2"/>
                </a:solidFill>
              </a:rPr>
              <a:t>creating a culture where staff can develop their potential</a:t>
            </a:r>
          </a:p>
          <a:p>
            <a:r>
              <a:rPr lang="en-US" dirty="0"/>
              <a:t>Dissatisfaction with various aspects of professional development is widespread among SPAs, and to a somewhat lesser extent, EPAs</a:t>
            </a:r>
          </a:p>
          <a:p>
            <a:pPr lvl="1"/>
            <a:r>
              <a:rPr lang="en-US" sz="2400" dirty="0"/>
              <a:t>Satisfaction is highest for supervisor giving time to participate (especially among EPAs)</a:t>
            </a:r>
          </a:p>
          <a:p>
            <a:endParaRPr lang="en-US" b="1" dirty="0">
              <a:solidFill>
                <a:schemeClr val="tx2"/>
              </a:solidFill>
            </a:endParaRPr>
          </a:p>
        </p:txBody>
      </p:sp>
    </p:spTree>
    <p:extLst>
      <p:ext uri="{BB962C8B-B14F-4D97-AF65-F5344CB8AC3E}">
        <p14:creationId xmlns:p14="http://schemas.microsoft.com/office/powerpoint/2010/main" val="1902297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Professional Development</a:t>
            </a:r>
            <a:endParaRPr lang="en-US"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1144647118"/>
              </p:ext>
            </p:extLst>
          </p:nvPr>
        </p:nvGraphicFramePr>
        <p:xfrm>
          <a:off x="304800" y="1371600"/>
          <a:ext cx="8504238" cy="51053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497466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endParaRPr lang="en-US" dirty="0"/>
          </a:p>
        </p:txBody>
      </p:sp>
      <p:sp>
        <p:nvSpPr>
          <p:cNvPr id="3" name="Title 2"/>
          <p:cNvSpPr>
            <a:spLocks noGrp="1"/>
          </p:cNvSpPr>
          <p:nvPr>
            <p:ph type="title"/>
          </p:nvPr>
        </p:nvSpPr>
        <p:spPr/>
        <p:txBody>
          <a:bodyPr/>
          <a:lstStyle/>
          <a:p>
            <a:r>
              <a:rPr lang="en-US" dirty="0" smtClean="0"/>
              <a:t>Performance Reviews</a:t>
            </a:r>
            <a:endParaRPr lang="en-US" dirty="0"/>
          </a:p>
        </p:txBody>
      </p:sp>
    </p:spTree>
    <p:extLst>
      <p:ext uri="{BB962C8B-B14F-4D97-AF65-F5344CB8AC3E}">
        <p14:creationId xmlns:p14="http://schemas.microsoft.com/office/powerpoint/2010/main" val="93270462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Annual Appraisal/Performance Review</a:t>
            </a:r>
            <a:endParaRPr lang="en-US" sz="3600" dirty="0"/>
          </a:p>
        </p:txBody>
      </p:sp>
      <p:sp>
        <p:nvSpPr>
          <p:cNvPr id="3" name="Content Placeholder 2"/>
          <p:cNvSpPr>
            <a:spLocks noGrp="1"/>
          </p:cNvSpPr>
          <p:nvPr>
            <p:ph sz="quarter" idx="1"/>
          </p:nvPr>
        </p:nvSpPr>
        <p:spPr/>
        <p:txBody>
          <a:bodyPr/>
          <a:lstStyle/>
          <a:p>
            <a:r>
              <a:rPr lang="en-US" dirty="0" smtClean="0"/>
              <a:t>About three-fourths or more of employees say they understand the Annual Appraisal / Performance Review process</a:t>
            </a:r>
          </a:p>
          <a:p>
            <a:pPr lvl="1"/>
            <a:r>
              <a:rPr lang="en-US" dirty="0" smtClean="0"/>
              <a:t>SPAs are more likely than EPA to understand their respective process either “very” or “somewhat well”</a:t>
            </a:r>
          </a:p>
          <a:p>
            <a:pPr lvl="2"/>
            <a:r>
              <a:rPr lang="en-US" dirty="0" smtClean="0"/>
              <a:t>SPA: 84% (39% “very well”  &amp; 45% “somewhat well”)</a:t>
            </a:r>
          </a:p>
          <a:p>
            <a:pPr lvl="2"/>
            <a:r>
              <a:rPr lang="en-US" dirty="0" smtClean="0"/>
              <a:t>EPA</a:t>
            </a:r>
            <a:r>
              <a:rPr lang="en-US" dirty="0"/>
              <a:t>: </a:t>
            </a:r>
            <a:r>
              <a:rPr lang="en-US" dirty="0" smtClean="0"/>
              <a:t>73% (32% </a:t>
            </a:r>
            <a:r>
              <a:rPr lang="en-US" dirty="0"/>
              <a:t>“very well”  &amp; </a:t>
            </a:r>
            <a:r>
              <a:rPr lang="en-US" dirty="0" smtClean="0"/>
              <a:t>41% </a:t>
            </a:r>
            <a:r>
              <a:rPr lang="en-US" dirty="0"/>
              <a:t>“somewhat well</a:t>
            </a:r>
            <a:r>
              <a:rPr lang="en-US" dirty="0" smtClean="0"/>
              <a:t>”)</a:t>
            </a:r>
            <a:endParaRPr lang="en-US" dirty="0"/>
          </a:p>
          <a:p>
            <a:pPr lvl="2"/>
            <a:endParaRPr lang="en-US" dirty="0" smtClean="0"/>
          </a:p>
          <a:p>
            <a:pPr marL="0" indent="0">
              <a:buNone/>
            </a:pPr>
            <a:endParaRPr lang="en-US" dirty="0" smtClean="0"/>
          </a:p>
          <a:p>
            <a:endParaRPr lang="en-US" b="1" dirty="0"/>
          </a:p>
        </p:txBody>
      </p:sp>
    </p:spTree>
    <p:extLst>
      <p:ext uri="{BB962C8B-B14F-4D97-AF65-F5344CB8AC3E}">
        <p14:creationId xmlns:p14="http://schemas.microsoft.com/office/powerpoint/2010/main" val="202924406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SPA Annual Appraisals</a:t>
            </a:r>
            <a:endParaRPr lang="en-US" sz="3600" dirty="0"/>
          </a:p>
        </p:txBody>
      </p:sp>
      <p:sp>
        <p:nvSpPr>
          <p:cNvPr id="3" name="Content Placeholder 2"/>
          <p:cNvSpPr>
            <a:spLocks noGrp="1"/>
          </p:cNvSpPr>
          <p:nvPr>
            <p:ph sz="quarter" idx="1"/>
          </p:nvPr>
        </p:nvSpPr>
        <p:spPr/>
        <p:txBody>
          <a:bodyPr/>
          <a:lstStyle/>
          <a:p>
            <a:r>
              <a:rPr lang="en-US" sz="2200" dirty="0"/>
              <a:t>S</a:t>
            </a:r>
            <a:r>
              <a:rPr lang="en-US" sz="2200" dirty="0" smtClean="0"/>
              <a:t>PAs who have had an Annual Appraisal in their current position give positive ratings to the process and usefulness of it, with the exception that a slight majority do not see them as helpful to their career planning</a:t>
            </a:r>
          </a:p>
          <a:p>
            <a:endParaRPr lang="en-US" dirty="0" smtClean="0"/>
          </a:p>
          <a:p>
            <a:endParaRPr lang="en-US" b="1" dirty="0"/>
          </a:p>
        </p:txBody>
      </p:sp>
      <p:graphicFrame>
        <p:nvGraphicFramePr>
          <p:cNvPr id="5" name="Chart 4"/>
          <p:cNvGraphicFramePr>
            <a:graphicFrameLocks/>
          </p:cNvGraphicFramePr>
          <p:nvPr>
            <p:extLst>
              <p:ext uri="{D42A27DB-BD31-4B8C-83A1-F6EECF244321}">
                <p14:modId xmlns:p14="http://schemas.microsoft.com/office/powerpoint/2010/main" val="4126876902"/>
              </p:ext>
            </p:extLst>
          </p:nvPr>
        </p:nvGraphicFramePr>
        <p:xfrm>
          <a:off x="533400" y="3048000"/>
          <a:ext cx="8077200" cy="3276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345689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What?</a:t>
            </a:r>
            <a:br>
              <a:rPr lang="en-US" sz="3600" dirty="0" smtClean="0"/>
            </a:br>
            <a:r>
              <a:rPr lang="en-US" sz="2200" b="1" i="1" dirty="0" smtClean="0"/>
              <a:t>About 250 items related to:</a:t>
            </a:r>
            <a:endParaRPr lang="en-US" sz="2200" b="1" i="1" dirty="0"/>
          </a:p>
        </p:txBody>
      </p:sp>
      <p:sp>
        <p:nvSpPr>
          <p:cNvPr id="3" name="Content Placeholder 2"/>
          <p:cNvSpPr>
            <a:spLocks noGrp="1"/>
          </p:cNvSpPr>
          <p:nvPr>
            <p:ph sz="half" idx="1"/>
          </p:nvPr>
        </p:nvSpPr>
        <p:spPr>
          <a:xfrm>
            <a:off x="301752" y="1371600"/>
            <a:ext cx="4117848" cy="4681728"/>
          </a:xfrm>
        </p:spPr>
        <p:txBody>
          <a:bodyPr>
            <a:normAutofit/>
          </a:bodyPr>
          <a:lstStyle/>
          <a:p>
            <a:r>
              <a:rPr lang="en-US" altLang="en-US" sz="2400" dirty="0">
                <a:latin typeface="Century Gothic" panose="020B0502020202020204" pitchFamily="34" charset="0"/>
                <a:cs typeface="Arial" charset="0"/>
              </a:rPr>
              <a:t>Overall Satisfaction &amp; Engagement</a:t>
            </a:r>
          </a:p>
          <a:p>
            <a:r>
              <a:rPr lang="en-US" altLang="en-US" sz="2400" dirty="0">
                <a:latin typeface="Century Gothic" panose="020B0502020202020204" pitchFamily="34" charset="0"/>
                <a:cs typeface="Arial" charset="0"/>
              </a:rPr>
              <a:t>Campus Climate and Diversity/Multiculturalism</a:t>
            </a:r>
          </a:p>
          <a:p>
            <a:r>
              <a:rPr lang="en-US" altLang="en-US" sz="2400" dirty="0" smtClean="0">
                <a:latin typeface="Century Gothic" panose="020B0502020202020204" pitchFamily="34" charset="0"/>
                <a:cs typeface="Arial" charset="0"/>
              </a:rPr>
              <a:t>Work </a:t>
            </a:r>
            <a:r>
              <a:rPr lang="en-US" altLang="en-US" sz="2400" dirty="0">
                <a:latin typeface="Century Gothic" panose="020B0502020202020204" pitchFamily="34" charset="0"/>
                <a:cs typeface="Arial" charset="0"/>
              </a:rPr>
              <a:t>Activities </a:t>
            </a:r>
          </a:p>
          <a:p>
            <a:r>
              <a:rPr lang="en-US" altLang="en-US" sz="2400" dirty="0">
                <a:latin typeface="Century Gothic" panose="020B0502020202020204" pitchFamily="34" charset="0"/>
                <a:cs typeface="Arial" charset="0"/>
              </a:rPr>
              <a:t>Working Relationships </a:t>
            </a:r>
          </a:p>
          <a:p>
            <a:r>
              <a:rPr lang="en-US" altLang="en-US" sz="2400" dirty="0" smtClean="0">
                <a:latin typeface="Century Gothic" panose="020B0502020202020204" pitchFamily="34" charset="0"/>
                <a:cs typeface="Arial" charset="0"/>
              </a:rPr>
              <a:t>Support </a:t>
            </a:r>
            <a:r>
              <a:rPr lang="en-US" altLang="en-US" sz="2400" dirty="0">
                <a:latin typeface="Century Gothic" panose="020B0502020202020204" pitchFamily="34" charset="0"/>
                <a:cs typeface="Arial" charset="0"/>
              </a:rPr>
              <a:t>&amp; Professional Development</a:t>
            </a:r>
          </a:p>
          <a:p>
            <a:r>
              <a:rPr lang="en-US" altLang="en-US" sz="2400" dirty="0">
                <a:latin typeface="Century Gothic" panose="020B0502020202020204" pitchFamily="34" charset="0"/>
                <a:cs typeface="Arial" charset="0"/>
              </a:rPr>
              <a:t>Performance Evaluation</a:t>
            </a:r>
            <a:endParaRPr lang="en-US" sz="2400" dirty="0">
              <a:latin typeface="Century Gothic" panose="020B0502020202020204" pitchFamily="34" charset="0"/>
            </a:endParaRPr>
          </a:p>
        </p:txBody>
      </p:sp>
      <p:sp>
        <p:nvSpPr>
          <p:cNvPr id="4" name="Content Placeholder 3"/>
          <p:cNvSpPr>
            <a:spLocks noGrp="1"/>
          </p:cNvSpPr>
          <p:nvPr>
            <p:ph sz="half" idx="2"/>
          </p:nvPr>
        </p:nvSpPr>
        <p:spPr/>
        <p:txBody>
          <a:bodyPr>
            <a:normAutofit/>
          </a:bodyPr>
          <a:lstStyle/>
          <a:p>
            <a:r>
              <a:rPr lang="en-US" altLang="en-US" sz="2400" dirty="0">
                <a:latin typeface="Century Gothic" panose="020B0502020202020204" pitchFamily="34" charset="0"/>
                <a:cs typeface="Arial" charset="0"/>
              </a:rPr>
              <a:t>Leadership &amp; Supervision</a:t>
            </a:r>
          </a:p>
          <a:p>
            <a:r>
              <a:rPr lang="en-US" altLang="en-US" sz="2400" dirty="0" smtClean="0">
                <a:latin typeface="Century Gothic" panose="020B0502020202020204" pitchFamily="34" charset="0"/>
                <a:cs typeface="Arial" charset="0"/>
              </a:rPr>
              <a:t>Salary </a:t>
            </a:r>
            <a:r>
              <a:rPr lang="en-US" altLang="en-US" sz="2400" dirty="0">
                <a:latin typeface="Century Gothic" panose="020B0502020202020204" pitchFamily="34" charset="0"/>
                <a:cs typeface="Arial" charset="0"/>
              </a:rPr>
              <a:t>&amp; Benefits</a:t>
            </a:r>
          </a:p>
          <a:p>
            <a:r>
              <a:rPr lang="en-US" altLang="en-US" sz="2400" dirty="0" smtClean="0">
                <a:latin typeface="Century Gothic" panose="020B0502020202020204" pitchFamily="34" charset="0"/>
                <a:cs typeface="Arial" charset="0"/>
              </a:rPr>
              <a:t>Vision </a:t>
            </a:r>
            <a:r>
              <a:rPr lang="en-US" altLang="en-US" sz="2400" dirty="0">
                <a:latin typeface="Century Gothic" panose="020B0502020202020204" pitchFamily="34" charset="0"/>
                <a:cs typeface="Arial" charset="0"/>
              </a:rPr>
              <a:t>and Direction </a:t>
            </a:r>
          </a:p>
          <a:p>
            <a:r>
              <a:rPr lang="en-US" altLang="en-US" sz="2400" dirty="0">
                <a:latin typeface="Century Gothic" panose="020B0502020202020204" pitchFamily="34" charset="0"/>
                <a:cs typeface="Arial" charset="0"/>
              </a:rPr>
              <a:t>Work/Life Balance</a:t>
            </a:r>
          </a:p>
          <a:p>
            <a:r>
              <a:rPr lang="en-US" altLang="en-US" sz="2400" dirty="0">
                <a:latin typeface="Century Gothic" panose="020B0502020202020204" pitchFamily="34" charset="0"/>
                <a:cs typeface="Arial" charset="0"/>
              </a:rPr>
              <a:t>Campus Infrastructure &amp; Physical Environment</a:t>
            </a:r>
          </a:p>
          <a:p>
            <a:r>
              <a:rPr lang="en-US" altLang="en-US" sz="2400" dirty="0">
                <a:latin typeface="Century Gothic" panose="020B0502020202020204" pitchFamily="34" charset="0"/>
                <a:cs typeface="Arial" charset="0"/>
              </a:rPr>
              <a:t>Campus Recreational &amp; Cultural Activities</a:t>
            </a:r>
          </a:p>
          <a:p>
            <a:r>
              <a:rPr lang="en-US" altLang="en-US" sz="2400" dirty="0">
                <a:latin typeface="Century Gothic" panose="020B0502020202020204" pitchFamily="34" charset="0"/>
                <a:cs typeface="Arial" charset="0"/>
              </a:rPr>
              <a:t>Demographics</a:t>
            </a:r>
          </a:p>
          <a:p>
            <a:endParaRPr lang="en-US" dirty="0"/>
          </a:p>
        </p:txBody>
      </p:sp>
    </p:spTree>
    <p:extLst>
      <p:ext uri="{BB962C8B-B14F-4D97-AF65-F5344CB8AC3E}">
        <p14:creationId xmlns:p14="http://schemas.microsoft.com/office/powerpoint/2010/main" val="5495219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EPA Performance Reviews</a:t>
            </a:r>
            <a:endParaRPr lang="en-US" sz="3600" dirty="0"/>
          </a:p>
        </p:txBody>
      </p:sp>
      <p:sp>
        <p:nvSpPr>
          <p:cNvPr id="3" name="Content Placeholder 2"/>
          <p:cNvSpPr>
            <a:spLocks noGrp="1"/>
          </p:cNvSpPr>
          <p:nvPr>
            <p:ph sz="quarter" idx="1"/>
          </p:nvPr>
        </p:nvSpPr>
        <p:spPr>
          <a:xfrm>
            <a:off x="304800" y="1524000"/>
            <a:ext cx="8503920" cy="4800600"/>
          </a:xfrm>
        </p:spPr>
        <p:txBody>
          <a:bodyPr/>
          <a:lstStyle/>
          <a:p>
            <a:r>
              <a:rPr lang="en-US" sz="2200" dirty="0"/>
              <a:t>E</a:t>
            </a:r>
            <a:r>
              <a:rPr lang="en-US" sz="2200" dirty="0" smtClean="0"/>
              <a:t>PAs who have had a Performance Review in their current position give positive ratings to the process and usefulness of it, with the exception that close to half do not see them as helpful to their career planning or career development</a:t>
            </a:r>
          </a:p>
          <a:p>
            <a:endParaRPr lang="en-US" dirty="0" smtClean="0"/>
          </a:p>
          <a:p>
            <a:endParaRPr lang="en-US" b="1" dirty="0"/>
          </a:p>
        </p:txBody>
      </p:sp>
      <p:graphicFrame>
        <p:nvGraphicFramePr>
          <p:cNvPr id="6" name="Chart 5"/>
          <p:cNvGraphicFramePr>
            <a:graphicFrameLocks/>
          </p:cNvGraphicFramePr>
          <p:nvPr>
            <p:extLst>
              <p:ext uri="{D42A27DB-BD31-4B8C-83A1-F6EECF244321}">
                <p14:modId xmlns:p14="http://schemas.microsoft.com/office/powerpoint/2010/main" val="1316899212"/>
              </p:ext>
            </p:extLst>
          </p:nvPr>
        </p:nvGraphicFramePr>
        <p:xfrm>
          <a:off x="533400" y="2971800"/>
          <a:ext cx="8077200" cy="3276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9965263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dirty="0"/>
          </a:p>
        </p:txBody>
      </p:sp>
      <p:sp>
        <p:nvSpPr>
          <p:cNvPr id="3" name="Title 2"/>
          <p:cNvSpPr>
            <a:spLocks noGrp="1"/>
          </p:cNvSpPr>
          <p:nvPr>
            <p:ph type="title"/>
          </p:nvPr>
        </p:nvSpPr>
        <p:spPr/>
        <p:txBody>
          <a:bodyPr/>
          <a:lstStyle/>
          <a:p>
            <a:r>
              <a:rPr lang="en-US" dirty="0" smtClean="0"/>
              <a:t>Staff Support / </a:t>
            </a:r>
            <a:r>
              <a:rPr lang="en-US" dirty="0" err="1" smtClean="0"/>
              <a:t>Represenation</a:t>
            </a:r>
            <a:endParaRPr lang="en-US" dirty="0"/>
          </a:p>
        </p:txBody>
      </p:sp>
    </p:spTree>
    <p:extLst>
      <p:ext uri="{BB962C8B-B14F-4D97-AF65-F5344CB8AC3E}">
        <p14:creationId xmlns:p14="http://schemas.microsoft.com/office/powerpoint/2010/main" val="146268461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Staff Senate</a:t>
            </a:r>
            <a:endParaRPr lang="en-US" dirty="0"/>
          </a:p>
        </p:txBody>
      </p:sp>
      <p:sp>
        <p:nvSpPr>
          <p:cNvPr id="3" name="Content Placeholder 2"/>
          <p:cNvSpPr>
            <a:spLocks noGrp="1"/>
          </p:cNvSpPr>
          <p:nvPr>
            <p:ph sz="quarter" idx="1"/>
          </p:nvPr>
        </p:nvSpPr>
        <p:spPr/>
        <p:txBody>
          <a:bodyPr>
            <a:normAutofit/>
          </a:bodyPr>
          <a:lstStyle/>
          <a:p>
            <a:r>
              <a:rPr lang="en-US" dirty="0" smtClean="0"/>
              <a:t>70% of SPAs &amp; 63% of EPAs give the Staff Senate a favorable rating for providing </a:t>
            </a:r>
            <a:r>
              <a:rPr lang="en-US" b="1" dirty="0" smtClean="0"/>
              <a:t>an effective way for staff and University administration to communicate</a:t>
            </a:r>
            <a:r>
              <a:rPr lang="en-US" dirty="0" smtClean="0"/>
              <a:t> with each other</a:t>
            </a:r>
          </a:p>
          <a:p>
            <a:r>
              <a:rPr lang="en-US" dirty="0" smtClean="0"/>
              <a:t>65% of SPAs &amp; EPAs give the Staff Senate a favorable rating for being </a:t>
            </a:r>
            <a:r>
              <a:rPr lang="en-US" b="1" dirty="0" smtClean="0"/>
              <a:t>an effective advocate for staff</a:t>
            </a:r>
          </a:p>
          <a:p>
            <a:endParaRPr lang="en-US" dirty="0" smtClean="0"/>
          </a:p>
          <a:p>
            <a:pPr marL="0" lvl="1" indent="0">
              <a:buClr>
                <a:schemeClr val="accent1"/>
              </a:buClr>
              <a:buSzPct val="85000"/>
              <a:buNone/>
            </a:pPr>
            <a:r>
              <a:rPr lang="en-US" sz="1900" i="1" dirty="0" smtClean="0"/>
              <a:t>(Note: Large </a:t>
            </a:r>
            <a:r>
              <a:rPr lang="en-US" sz="1900" i="1" dirty="0"/>
              <a:t>numbers </a:t>
            </a:r>
            <a:r>
              <a:rPr lang="en-US" sz="1900" i="1" dirty="0" smtClean="0"/>
              <a:t>do </a:t>
            </a:r>
            <a:r>
              <a:rPr lang="en-US" sz="1900" i="1" dirty="0"/>
              <a:t>not have an </a:t>
            </a:r>
            <a:r>
              <a:rPr lang="en-US" sz="1900" i="1" dirty="0" smtClean="0"/>
              <a:t>opinion)</a:t>
            </a:r>
            <a:endParaRPr lang="en-US" sz="1900" i="1" dirty="0"/>
          </a:p>
          <a:p>
            <a:endParaRPr lang="en-US" dirty="0"/>
          </a:p>
        </p:txBody>
      </p:sp>
    </p:spTree>
    <p:extLst>
      <p:ext uri="{BB962C8B-B14F-4D97-AF65-F5344CB8AC3E}">
        <p14:creationId xmlns:p14="http://schemas.microsoft.com/office/powerpoint/2010/main" val="12841958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Grievances</a:t>
            </a:r>
            <a:endParaRPr lang="en-US" dirty="0"/>
          </a:p>
        </p:txBody>
      </p:sp>
      <p:sp>
        <p:nvSpPr>
          <p:cNvPr id="3" name="Content Placeholder 2"/>
          <p:cNvSpPr>
            <a:spLocks noGrp="1"/>
          </p:cNvSpPr>
          <p:nvPr>
            <p:ph sz="quarter" idx="1"/>
          </p:nvPr>
        </p:nvSpPr>
        <p:spPr/>
        <p:txBody>
          <a:bodyPr>
            <a:normAutofit/>
          </a:bodyPr>
          <a:lstStyle/>
          <a:p>
            <a:r>
              <a:rPr lang="en-US" dirty="0" smtClean="0"/>
              <a:t>When SPA/EPA staff have a complaint, the university provides reasonable and effective procedures to address their complaint</a:t>
            </a:r>
          </a:p>
          <a:p>
            <a:pPr lvl="1"/>
            <a:r>
              <a:rPr lang="en-US" dirty="0" smtClean="0"/>
              <a:t>75% of SPA agree </a:t>
            </a:r>
            <a:r>
              <a:rPr lang="en-US" i="1" dirty="0" smtClean="0"/>
              <a:t>(for SPA complaints)</a:t>
            </a:r>
          </a:p>
          <a:p>
            <a:pPr lvl="1"/>
            <a:r>
              <a:rPr lang="en-US" dirty="0" smtClean="0"/>
              <a:t>71% of EPA agree </a:t>
            </a:r>
            <a:r>
              <a:rPr lang="en-US" i="1" dirty="0" smtClean="0"/>
              <a:t>(for EPA complaints)</a:t>
            </a:r>
          </a:p>
          <a:p>
            <a:endParaRPr lang="en-US" dirty="0" smtClean="0"/>
          </a:p>
          <a:p>
            <a:pPr marL="0" lvl="1" indent="0">
              <a:buClr>
                <a:schemeClr val="accent1"/>
              </a:buClr>
              <a:buSzPct val="85000"/>
              <a:buNone/>
            </a:pPr>
            <a:r>
              <a:rPr lang="en-US" sz="1900" i="1" dirty="0" smtClean="0"/>
              <a:t>(Note: Large </a:t>
            </a:r>
            <a:r>
              <a:rPr lang="en-US" sz="1900" i="1" dirty="0"/>
              <a:t>numbers </a:t>
            </a:r>
            <a:r>
              <a:rPr lang="en-US" sz="1900" i="1" dirty="0" smtClean="0"/>
              <a:t>do </a:t>
            </a:r>
            <a:r>
              <a:rPr lang="en-US" sz="1900" i="1" dirty="0"/>
              <a:t>not have an </a:t>
            </a:r>
            <a:r>
              <a:rPr lang="en-US" sz="1900" i="1" dirty="0" smtClean="0"/>
              <a:t>opinion)</a:t>
            </a:r>
            <a:endParaRPr lang="en-US" sz="1900" i="1" dirty="0"/>
          </a:p>
          <a:p>
            <a:endParaRPr lang="en-US" dirty="0"/>
          </a:p>
        </p:txBody>
      </p:sp>
    </p:spTree>
    <p:extLst>
      <p:ext uri="{BB962C8B-B14F-4D97-AF65-F5344CB8AC3E}">
        <p14:creationId xmlns:p14="http://schemas.microsoft.com/office/powerpoint/2010/main" val="13459959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Sharing results</a:t>
            </a:r>
          </a:p>
          <a:p>
            <a:endParaRPr lang="en-US" dirty="0"/>
          </a:p>
        </p:txBody>
      </p:sp>
      <p:sp>
        <p:nvSpPr>
          <p:cNvPr id="3" name="Title 2"/>
          <p:cNvSpPr>
            <a:spLocks noGrp="1"/>
          </p:cNvSpPr>
          <p:nvPr>
            <p:ph type="title"/>
          </p:nvPr>
        </p:nvSpPr>
        <p:spPr/>
        <p:txBody>
          <a:bodyPr/>
          <a:lstStyle/>
          <a:p>
            <a:r>
              <a:rPr lang="en-US" dirty="0" smtClean="0"/>
              <a:t>More Information </a:t>
            </a:r>
            <a:br>
              <a:rPr lang="en-US" dirty="0" smtClean="0"/>
            </a:br>
            <a:r>
              <a:rPr lang="en-US" dirty="0" smtClean="0"/>
              <a:t>&amp; Next Steps</a:t>
            </a:r>
            <a:endParaRPr lang="en-US" dirty="0"/>
          </a:p>
        </p:txBody>
      </p:sp>
    </p:spTree>
    <p:extLst>
      <p:ext uri="{BB962C8B-B14F-4D97-AF65-F5344CB8AC3E}">
        <p14:creationId xmlns:p14="http://schemas.microsoft.com/office/powerpoint/2010/main" val="396171539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Reports</a:t>
            </a:r>
            <a:endParaRPr lang="en-US" dirty="0"/>
          </a:p>
        </p:txBody>
      </p:sp>
      <p:sp>
        <p:nvSpPr>
          <p:cNvPr id="3" name="Text Placeholder 2"/>
          <p:cNvSpPr>
            <a:spLocks noGrp="1"/>
          </p:cNvSpPr>
          <p:nvPr>
            <p:ph type="body" idx="1"/>
          </p:nvPr>
        </p:nvSpPr>
        <p:spPr/>
        <p:txBody>
          <a:bodyPr>
            <a:normAutofit lnSpcReduction="10000"/>
          </a:bodyPr>
          <a:lstStyle/>
          <a:p>
            <a:r>
              <a:rPr lang="en-US" dirty="0" smtClean="0"/>
              <a:t>Currently available at </a:t>
            </a:r>
            <a:r>
              <a:rPr lang="en-US" sz="2000" dirty="0">
                <a:hlinkClick r:id="rId2"/>
              </a:rPr>
              <a:t>http://</a:t>
            </a:r>
            <a:r>
              <a:rPr lang="en-US" sz="2000" dirty="0" smtClean="0">
                <a:hlinkClick r:id="rId2"/>
              </a:rPr>
              <a:t>oirp.ncsu.edu/srvy/empl/staff/swbs14</a:t>
            </a:r>
            <a:endParaRPr lang="en-US" dirty="0" smtClean="0"/>
          </a:p>
          <a:p>
            <a:pPr lvl="1"/>
            <a:r>
              <a:rPr lang="en-US" dirty="0" smtClean="0"/>
              <a:t>Annotated Questionnaire</a:t>
            </a:r>
          </a:p>
          <a:p>
            <a:pPr lvl="2"/>
            <a:r>
              <a:rPr lang="en-US" dirty="0" smtClean="0"/>
              <a:t>Frequencies, means, standard deviations for each question for the 2014 SWBS and, when comparable, the 2008 SWBS</a:t>
            </a:r>
          </a:p>
          <a:p>
            <a:pPr lvl="2"/>
            <a:r>
              <a:rPr lang="en-US" dirty="0" smtClean="0"/>
              <a:t>Graphics and shading to highlight notable trend differences</a:t>
            </a:r>
          </a:p>
          <a:p>
            <a:pPr lvl="1"/>
            <a:r>
              <a:rPr lang="en-US" dirty="0" smtClean="0"/>
              <a:t>Executive Summary </a:t>
            </a:r>
          </a:p>
          <a:p>
            <a:pPr lvl="1"/>
            <a:r>
              <a:rPr lang="en-US" dirty="0"/>
              <a:t>Tables of results by</a:t>
            </a:r>
          </a:p>
          <a:p>
            <a:pPr lvl="2"/>
            <a:r>
              <a:rPr lang="en-US" dirty="0"/>
              <a:t>Employment profile (supervisor status, EPA/SPA, occupation, on/off-campus, years employed at NCSU)</a:t>
            </a:r>
          </a:p>
          <a:p>
            <a:pPr lvl="2"/>
            <a:r>
              <a:rPr lang="en-US" dirty="0"/>
              <a:t>Demographic profile (gender, race/ethnicity, age, LGBT status, disability status)</a:t>
            </a:r>
          </a:p>
          <a:p>
            <a:pPr lvl="2"/>
            <a:r>
              <a:rPr lang="en-US" dirty="0"/>
              <a:t>Division/college</a:t>
            </a:r>
          </a:p>
          <a:p>
            <a:pPr lvl="1"/>
            <a:endParaRPr lang="en-US" dirty="0"/>
          </a:p>
        </p:txBody>
      </p:sp>
    </p:spTree>
    <p:extLst>
      <p:ext uri="{BB962C8B-B14F-4D97-AF65-F5344CB8AC3E}">
        <p14:creationId xmlns:p14="http://schemas.microsoft.com/office/powerpoint/2010/main" val="335239420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Reports</a:t>
            </a:r>
            <a:endParaRPr lang="en-US" dirty="0"/>
          </a:p>
        </p:txBody>
      </p:sp>
      <p:sp>
        <p:nvSpPr>
          <p:cNvPr id="3" name="Text Placeholder 2"/>
          <p:cNvSpPr>
            <a:spLocks noGrp="1"/>
          </p:cNvSpPr>
          <p:nvPr>
            <p:ph type="body" idx="1"/>
          </p:nvPr>
        </p:nvSpPr>
        <p:spPr/>
        <p:txBody>
          <a:bodyPr>
            <a:normAutofit/>
          </a:bodyPr>
          <a:lstStyle/>
          <a:p>
            <a:r>
              <a:rPr lang="en-US" dirty="0" smtClean="0"/>
              <a:t>Coming Soon </a:t>
            </a:r>
          </a:p>
          <a:p>
            <a:pPr lvl="1"/>
            <a:r>
              <a:rPr lang="en-US" dirty="0" smtClean="0"/>
              <a:t>Research Methods and Response Rates</a:t>
            </a:r>
          </a:p>
          <a:p>
            <a:pPr lvl="1"/>
            <a:r>
              <a:rPr lang="en-US" dirty="0" smtClean="0"/>
              <a:t>Tables of results for divisions/colleges by</a:t>
            </a:r>
          </a:p>
          <a:p>
            <a:pPr lvl="2"/>
            <a:r>
              <a:rPr lang="en-US" dirty="0"/>
              <a:t>S</a:t>
            </a:r>
            <a:r>
              <a:rPr lang="en-US" dirty="0" smtClean="0"/>
              <a:t>ub-units/departments</a:t>
            </a:r>
          </a:p>
          <a:p>
            <a:pPr lvl="2"/>
            <a:r>
              <a:rPr lang="en-US" dirty="0" smtClean="0"/>
              <a:t>Employment profile</a:t>
            </a:r>
          </a:p>
          <a:p>
            <a:pPr lvl="2"/>
            <a:r>
              <a:rPr lang="en-US" dirty="0" smtClean="0"/>
              <a:t>Demographic profile</a:t>
            </a:r>
          </a:p>
          <a:p>
            <a:pPr lvl="1"/>
            <a:r>
              <a:rPr lang="en-US" dirty="0" smtClean="0"/>
              <a:t>Reports on major themes raised in open-end comments</a:t>
            </a:r>
          </a:p>
          <a:p>
            <a:pPr lvl="2"/>
            <a:r>
              <a:rPr lang="en-US" dirty="0" smtClean="0"/>
              <a:t>Why considered leaving</a:t>
            </a:r>
          </a:p>
          <a:p>
            <a:pPr lvl="2"/>
            <a:r>
              <a:rPr lang="en-US" dirty="0" smtClean="0"/>
              <a:t>Most positive aspects working at NC State</a:t>
            </a:r>
          </a:p>
          <a:p>
            <a:pPr lvl="2"/>
            <a:r>
              <a:rPr lang="en-US" dirty="0" smtClean="0"/>
              <a:t>Suggestions for areas to improve </a:t>
            </a:r>
            <a:endParaRPr lang="en-US" dirty="0"/>
          </a:p>
        </p:txBody>
      </p:sp>
    </p:spTree>
    <p:extLst>
      <p:ext uri="{BB962C8B-B14F-4D97-AF65-F5344CB8AC3E}">
        <p14:creationId xmlns:p14="http://schemas.microsoft.com/office/powerpoint/2010/main" val="74559150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Presentations / Articles</a:t>
            </a:r>
            <a:endParaRPr lang="en-US" dirty="0"/>
          </a:p>
        </p:txBody>
      </p:sp>
      <p:sp>
        <p:nvSpPr>
          <p:cNvPr id="3" name="Text Placeholder 2"/>
          <p:cNvSpPr>
            <a:spLocks noGrp="1"/>
          </p:cNvSpPr>
          <p:nvPr>
            <p:ph type="body" idx="1"/>
          </p:nvPr>
        </p:nvSpPr>
        <p:spPr/>
        <p:txBody>
          <a:bodyPr>
            <a:normAutofit/>
          </a:bodyPr>
          <a:lstStyle/>
          <a:p>
            <a:r>
              <a:rPr lang="en-US" dirty="0" smtClean="0"/>
              <a:t>Provost &amp; VC F&amp;B </a:t>
            </a:r>
            <a:r>
              <a:rPr lang="en-US" sz="1800" i="1" dirty="0" smtClean="0"/>
              <a:t>(October 8, 2014)</a:t>
            </a:r>
          </a:p>
          <a:p>
            <a:r>
              <a:rPr lang="en-US" dirty="0" smtClean="0"/>
              <a:t>Staff Diversity Advisory Board </a:t>
            </a:r>
            <a:r>
              <a:rPr lang="en-US" sz="1800" i="1" dirty="0" smtClean="0"/>
              <a:t>(November 4, 2014)</a:t>
            </a:r>
          </a:p>
          <a:p>
            <a:r>
              <a:rPr lang="en-US" dirty="0" smtClean="0"/>
              <a:t>University Diversity Advisory Committee </a:t>
            </a:r>
            <a:r>
              <a:rPr lang="en-US" sz="1800" i="1" dirty="0" smtClean="0"/>
              <a:t>(November 24, 2014)</a:t>
            </a:r>
          </a:p>
          <a:p>
            <a:r>
              <a:rPr lang="en-US" dirty="0" smtClean="0"/>
              <a:t>Finance &amp; Business leadership team </a:t>
            </a:r>
            <a:r>
              <a:rPr lang="en-US" sz="1800" i="1" dirty="0" smtClean="0"/>
              <a:t>(December 16, 2014)</a:t>
            </a:r>
          </a:p>
          <a:p>
            <a:r>
              <a:rPr lang="en-US" dirty="0" smtClean="0"/>
              <a:t>Staff </a:t>
            </a:r>
            <a:r>
              <a:rPr lang="en-US" dirty="0"/>
              <a:t>Senate </a:t>
            </a:r>
            <a:r>
              <a:rPr lang="en-US" sz="1800" i="1" dirty="0"/>
              <a:t>(January 7, 2015 )</a:t>
            </a:r>
          </a:p>
          <a:p>
            <a:r>
              <a:rPr lang="en-US" dirty="0" smtClean="0"/>
              <a:t>University Council </a:t>
            </a:r>
            <a:r>
              <a:rPr lang="en-US" sz="1800" i="1" dirty="0" smtClean="0"/>
              <a:t>(January 12, 2015)</a:t>
            </a:r>
          </a:p>
          <a:p>
            <a:r>
              <a:rPr lang="en-US" dirty="0" smtClean="0"/>
              <a:t>Bulletin </a:t>
            </a:r>
          </a:p>
          <a:p>
            <a:r>
              <a:rPr lang="en-US" dirty="0" smtClean="0"/>
              <a:t>Others?</a:t>
            </a:r>
          </a:p>
          <a:p>
            <a:endParaRPr lang="en-US" dirty="0"/>
          </a:p>
        </p:txBody>
      </p:sp>
    </p:spTree>
    <p:extLst>
      <p:ext uri="{BB962C8B-B14F-4D97-AF65-F5344CB8AC3E}">
        <p14:creationId xmlns:p14="http://schemas.microsoft.com/office/powerpoint/2010/main" val="380121559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Questions?</a:t>
            </a:r>
          </a:p>
          <a:p>
            <a:r>
              <a:rPr lang="en-US" dirty="0" smtClean="0"/>
              <a:t>Comments?</a:t>
            </a:r>
          </a:p>
          <a:p>
            <a:r>
              <a:rPr lang="en-US" dirty="0" smtClean="0"/>
              <a:t>Suggestions?</a:t>
            </a:r>
            <a:endParaRPr lang="en-US" dirty="0"/>
          </a:p>
        </p:txBody>
      </p:sp>
      <p:sp>
        <p:nvSpPr>
          <p:cNvPr id="3" name="Title 2"/>
          <p:cNvSpPr>
            <a:spLocks noGrp="1"/>
          </p:cNvSpPr>
          <p:nvPr>
            <p:ph type="title"/>
          </p:nvPr>
        </p:nvSpPr>
        <p:spPr/>
        <p:txBody>
          <a:bodyPr/>
          <a:lstStyle/>
          <a:p>
            <a:r>
              <a:rPr lang="en-US" dirty="0" smtClean="0"/>
              <a:t>Discussion</a:t>
            </a:r>
            <a:endParaRPr lang="en-US" dirty="0"/>
          </a:p>
        </p:txBody>
      </p:sp>
    </p:spTree>
    <p:extLst>
      <p:ext uri="{BB962C8B-B14F-4D97-AF65-F5344CB8AC3E}">
        <p14:creationId xmlns:p14="http://schemas.microsoft.com/office/powerpoint/2010/main" val="39705602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Who?</a:t>
            </a:r>
            <a:endParaRPr lang="en-US" sz="3600" dirty="0"/>
          </a:p>
        </p:txBody>
      </p:sp>
      <p:sp>
        <p:nvSpPr>
          <p:cNvPr id="3" name="Text Placeholder 2"/>
          <p:cNvSpPr>
            <a:spLocks noGrp="1"/>
          </p:cNvSpPr>
          <p:nvPr>
            <p:ph type="body" idx="1"/>
          </p:nvPr>
        </p:nvSpPr>
        <p:spPr/>
        <p:txBody>
          <a:bodyPr>
            <a:normAutofit/>
          </a:bodyPr>
          <a:lstStyle/>
          <a:p>
            <a:r>
              <a:rPr lang="en-US" sz="3200" dirty="0"/>
              <a:t>Permanent and </a:t>
            </a:r>
            <a:r>
              <a:rPr lang="en-US" sz="3200" dirty="0" smtClean="0"/>
              <a:t>time-limited</a:t>
            </a:r>
          </a:p>
          <a:p>
            <a:r>
              <a:rPr lang="en-US" sz="3200" dirty="0" smtClean="0"/>
              <a:t>Non-instructional</a:t>
            </a:r>
          </a:p>
          <a:p>
            <a:r>
              <a:rPr lang="en-US" sz="3200" dirty="0" smtClean="0"/>
              <a:t>Non-administrative employees (ES1 &amp; ES2)</a:t>
            </a:r>
            <a:endParaRPr lang="en-US" sz="3200" dirty="0"/>
          </a:p>
          <a:p>
            <a:r>
              <a:rPr lang="en-US" sz="3200" dirty="0"/>
              <a:t>≥ 0.5 FTE</a:t>
            </a:r>
          </a:p>
          <a:p>
            <a:r>
              <a:rPr lang="en-US" sz="3200" dirty="0"/>
              <a:t>Employed at least 6 months at time of </a:t>
            </a:r>
            <a:r>
              <a:rPr lang="en-US" sz="3200" dirty="0" smtClean="0"/>
              <a:t>survey</a:t>
            </a:r>
          </a:p>
          <a:p>
            <a:r>
              <a:rPr lang="en-US" sz="3200" dirty="0" smtClean="0"/>
              <a:t>No students, post-docs</a:t>
            </a:r>
            <a:endParaRPr lang="en-US" sz="3200" dirty="0"/>
          </a:p>
          <a:p>
            <a:pPr marL="0" indent="0">
              <a:buNone/>
            </a:pPr>
            <a:endParaRPr lang="en-US" sz="3600" dirty="0"/>
          </a:p>
        </p:txBody>
      </p:sp>
    </p:spTree>
    <p:extLst>
      <p:ext uri="{BB962C8B-B14F-4D97-AF65-F5344CB8AC3E}">
        <p14:creationId xmlns:p14="http://schemas.microsoft.com/office/powerpoint/2010/main" val="399583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Response </a:t>
            </a:r>
            <a:r>
              <a:rPr lang="en-US" sz="3600" dirty="0" smtClean="0"/>
              <a:t>Rates </a:t>
            </a:r>
            <a:endParaRPr lang="en-US" sz="3600" dirty="0"/>
          </a:p>
        </p:txBody>
      </p:sp>
      <p:sp>
        <p:nvSpPr>
          <p:cNvPr id="3" name="Text Placeholder 2"/>
          <p:cNvSpPr>
            <a:spLocks noGrp="1"/>
          </p:cNvSpPr>
          <p:nvPr>
            <p:ph type="body" idx="1"/>
          </p:nvPr>
        </p:nvSpPr>
        <p:spPr/>
        <p:txBody>
          <a:bodyPr>
            <a:normAutofit/>
          </a:bodyPr>
          <a:lstStyle/>
          <a:p>
            <a:r>
              <a:rPr lang="en-US" sz="3200" b="1" dirty="0"/>
              <a:t>54</a:t>
            </a:r>
            <a:r>
              <a:rPr lang="en-US" sz="3200" b="1" dirty="0" smtClean="0"/>
              <a:t>%</a:t>
            </a:r>
            <a:r>
              <a:rPr lang="en-US" sz="3200" dirty="0" smtClean="0">
                <a:sym typeface="Wingdings" panose="05000000000000000000" pitchFamily="2" charset="2"/>
              </a:rPr>
              <a:t></a:t>
            </a:r>
            <a:r>
              <a:rPr lang="en-US" sz="3200" dirty="0" smtClean="0"/>
              <a:t> </a:t>
            </a:r>
            <a:r>
              <a:rPr lang="en-US" sz="3200" dirty="0"/>
              <a:t>3,126 of 5,860 eligible employees participated</a:t>
            </a:r>
          </a:p>
          <a:p>
            <a:r>
              <a:rPr lang="en-US" sz="3200" dirty="0"/>
              <a:t>Females slightly overrepresented</a:t>
            </a:r>
          </a:p>
          <a:p>
            <a:r>
              <a:rPr lang="en-US" sz="3200" dirty="0"/>
              <a:t>Other </a:t>
            </a:r>
            <a:r>
              <a:rPr lang="en-US" sz="3200" dirty="0" smtClean="0"/>
              <a:t>groups (i.e</a:t>
            </a:r>
            <a:r>
              <a:rPr lang="en-US" sz="3200" dirty="0"/>
              <a:t>., race, age, EPA/SPA, on-campus vs. off-campus, # of years employed) closely mirror survey population</a:t>
            </a:r>
          </a:p>
          <a:p>
            <a:endParaRPr lang="en-US" sz="3200" dirty="0"/>
          </a:p>
        </p:txBody>
      </p:sp>
    </p:spTree>
    <p:extLst>
      <p:ext uri="{BB962C8B-B14F-4D97-AF65-F5344CB8AC3E}">
        <p14:creationId xmlns:p14="http://schemas.microsoft.com/office/powerpoint/2010/main" val="20922125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Response Rate </a:t>
            </a:r>
            <a:br>
              <a:rPr lang="en-US" dirty="0"/>
            </a:br>
            <a:r>
              <a:rPr lang="en-US" sz="2200" dirty="0"/>
              <a:t>(by group)</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822169215"/>
              </p:ext>
            </p:extLst>
          </p:nvPr>
        </p:nvGraphicFramePr>
        <p:xfrm>
          <a:off x="1295399" y="1828803"/>
          <a:ext cx="6477001" cy="4114796"/>
        </p:xfrm>
        <a:graphic>
          <a:graphicData uri="http://schemas.openxmlformats.org/drawingml/2006/table">
            <a:tbl>
              <a:tblPr/>
              <a:tblGrid>
                <a:gridCol w="2162836"/>
                <a:gridCol w="868182"/>
                <a:gridCol w="868182"/>
                <a:gridCol w="825201"/>
                <a:gridCol w="838200"/>
                <a:gridCol w="914400"/>
              </a:tblGrid>
              <a:tr h="455754">
                <a:tc>
                  <a:txBody>
                    <a:bodyPr/>
                    <a:lstStyle/>
                    <a:p>
                      <a:pPr algn="l" fontAlgn="b"/>
                      <a:r>
                        <a:rPr lang="en-US" sz="1000" b="1" i="0" u="none" strike="noStrike" dirty="0">
                          <a:solidFill>
                            <a:srgbClr val="000000"/>
                          </a:solidFill>
                          <a:effectLst/>
                          <a:latin typeface="Arial"/>
                        </a:rPr>
                        <a:t> </a:t>
                      </a: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1" i="0" u="none" strike="noStrike" dirty="0">
                          <a:solidFill>
                            <a:srgbClr val="000000"/>
                          </a:solidFill>
                          <a:effectLst/>
                          <a:latin typeface="Arial"/>
                        </a:rPr>
                        <a:t>Population    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1" i="0" u="none" strike="noStrike">
                          <a:solidFill>
                            <a:srgbClr val="000000"/>
                          </a:solidFill>
                          <a:effectLst/>
                          <a:latin typeface="Arial"/>
                        </a:rPr>
                        <a:t>Population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1" i="0" u="none" strike="noStrike">
                          <a:solidFill>
                            <a:srgbClr val="000000"/>
                          </a:solidFill>
                          <a:effectLst/>
                          <a:latin typeface="Arial"/>
                        </a:rPr>
                        <a:t>Respondent 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1" i="0" u="none" strike="noStrike">
                          <a:solidFill>
                            <a:srgbClr val="000000"/>
                          </a:solidFill>
                          <a:effectLst/>
                          <a:latin typeface="Arial"/>
                        </a:rPr>
                        <a:t>Respondent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1" i="0" u="none" strike="noStrike">
                          <a:solidFill>
                            <a:srgbClr val="000000"/>
                          </a:solidFill>
                          <a:effectLst/>
                          <a:latin typeface="Arial"/>
                        </a:rPr>
                        <a:t>Response Rate</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260430">
                <a:tc>
                  <a:txBody>
                    <a:bodyPr/>
                    <a:lstStyle/>
                    <a:p>
                      <a:pPr algn="l" fontAlgn="b"/>
                      <a:r>
                        <a:rPr lang="en-US" sz="1000" b="1" i="0" u="none" strike="noStrike" dirty="0">
                          <a:solidFill>
                            <a:srgbClr val="000000"/>
                          </a:solidFill>
                          <a:effectLst/>
                          <a:latin typeface="Arial"/>
                        </a:rPr>
                        <a:t>Overall</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dirty="0">
                          <a:solidFill>
                            <a:srgbClr val="000000"/>
                          </a:solidFill>
                          <a:effectLst/>
                          <a:latin typeface="Arial"/>
                        </a:rPr>
                        <a:t>5,860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dirty="0">
                          <a:solidFill>
                            <a:srgbClr val="000000"/>
                          </a:solidFill>
                          <a:effectLst/>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dirty="0">
                          <a:solidFill>
                            <a:srgbClr val="000000"/>
                          </a:solidFill>
                          <a:effectLst/>
                          <a:latin typeface="Arial"/>
                        </a:rPr>
                        <a:t>3,162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1" i="0" u="none" strike="noStrike" dirty="0" smtClean="0">
                          <a:solidFill>
                            <a:srgbClr val="000000"/>
                          </a:solidFill>
                          <a:effectLst/>
                          <a:latin typeface="Arial"/>
                        </a:rPr>
                        <a:t>54.0%</a:t>
                      </a:r>
                      <a:endParaRPr lang="en-US" sz="1000" b="1" i="0" u="none" strike="noStrike" dirty="0">
                        <a:solidFill>
                          <a:srgbClr val="000000"/>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60430">
                <a:tc>
                  <a:txBody>
                    <a:bodyPr/>
                    <a:lstStyle/>
                    <a:p>
                      <a:pPr algn="l" fontAlgn="b"/>
                      <a:r>
                        <a:rPr lang="en-US" sz="1000" b="1" i="0" u="none" strike="noStrike" dirty="0">
                          <a:solidFill>
                            <a:srgbClr val="000000"/>
                          </a:solidFill>
                          <a:effectLst/>
                          <a:latin typeface="Arial"/>
                        </a:rPr>
                        <a:t>Gender</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1000" b="0" i="0" u="none" strike="noStrike" dirty="0">
                          <a:solidFill>
                            <a:srgbClr val="000000"/>
                          </a:solidFill>
                          <a:effectLst/>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1000" b="0" i="0" u="none" strike="noStrike" dirty="0">
                          <a:solidFill>
                            <a:srgbClr val="000000"/>
                          </a:solidFill>
                          <a:effectLst/>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1000" b="0" i="0" u="none" strike="noStrike" dirty="0">
                          <a:solidFill>
                            <a:srgbClr val="000000"/>
                          </a:solidFill>
                          <a:effectLst/>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1000" b="0" i="0" u="none" strike="noStrike" dirty="0">
                          <a:solidFill>
                            <a:srgbClr val="000000"/>
                          </a:solidFill>
                          <a:effectLst/>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1000" b="1" i="0" u="none" strike="noStrike" dirty="0">
                          <a:solidFill>
                            <a:srgbClr val="000000"/>
                          </a:solidFill>
                          <a:effectLst/>
                          <a:latin typeface="Arial"/>
                        </a:rPr>
                        <a:t> </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r>
              <a:tr h="260430">
                <a:tc>
                  <a:txBody>
                    <a:bodyPr/>
                    <a:lstStyle/>
                    <a:p>
                      <a:pPr algn="l" fontAlgn="b"/>
                      <a:r>
                        <a:rPr lang="en-US" sz="1000" b="1" i="0" u="none" strike="noStrike" dirty="0">
                          <a:solidFill>
                            <a:srgbClr val="000000"/>
                          </a:solidFill>
                          <a:effectLst/>
                          <a:latin typeface="Arial"/>
                        </a:rPr>
                        <a:t>   Male</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Arial"/>
                        </a:rPr>
                        <a:t>2,589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dirty="0">
                          <a:solidFill>
                            <a:srgbClr val="000000"/>
                          </a:solidFill>
                          <a:effectLst/>
                          <a:latin typeface="Arial"/>
                        </a:rPr>
                        <a:t>44.2%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dirty="0">
                          <a:solidFill>
                            <a:srgbClr val="000000"/>
                          </a:solidFill>
                          <a:effectLst/>
                          <a:latin typeface="Arial"/>
                        </a:rPr>
                        <a:t>1,214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dirty="0">
                          <a:solidFill>
                            <a:srgbClr val="000000"/>
                          </a:solidFill>
                          <a:effectLst/>
                          <a:latin typeface="Arial"/>
                        </a:rPr>
                        <a:t>38.4%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1" i="0" u="none" strike="noStrike" dirty="0">
                          <a:solidFill>
                            <a:srgbClr val="000000"/>
                          </a:solidFill>
                          <a:effectLst/>
                          <a:latin typeface="Arial"/>
                        </a:rPr>
                        <a:t>46.9%</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60430">
                <a:tc>
                  <a:txBody>
                    <a:bodyPr/>
                    <a:lstStyle/>
                    <a:p>
                      <a:pPr algn="l" fontAlgn="b"/>
                      <a:r>
                        <a:rPr lang="en-US" sz="1000" b="1" i="0" u="none" strike="noStrike" dirty="0">
                          <a:solidFill>
                            <a:srgbClr val="000000"/>
                          </a:solidFill>
                          <a:effectLst/>
                          <a:latin typeface="Arial"/>
                        </a:rPr>
                        <a:t>   Female</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Arial"/>
                        </a:rPr>
                        <a:t>3,271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Arial"/>
                        </a:rPr>
                        <a:t>55.8%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dirty="0">
                          <a:solidFill>
                            <a:srgbClr val="000000"/>
                          </a:solidFill>
                          <a:effectLst/>
                          <a:latin typeface="Arial"/>
                        </a:rPr>
                        <a:t>1,948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dirty="0">
                          <a:solidFill>
                            <a:srgbClr val="000000"/>
                          </a:solidFill>
                          <a:effectLst/>
                          <a:latin typeface="Arial"/>
                        </a:rPr>
                        <a:t>61.6%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1" i="0" u="none" strike="noStrike" dirty="0">
                          <a:solidFill>
                            <a:srgbClr val="000000"/>
                          </a:solidFill>
                          <a:effectLst/>
                          <a:latin typeface="Arial"/>
                        </a:rPr>
                        <a:t>61.6%</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60430">
                <a:tc>
                  <a:txBody>
                    <a:bodyPr/>
                    <a:lstStyle/>
                    <a:p>
                      <a:pPr algn="l" fontAlgn="b"/>
                      <a:r>
                        <a:rPr lang="en-US" sz="1000" b="1" i="0" u="none" strike="noStrike" dirty="0">
                          <a:solidFill>
                            <a:srgbClr val="000000"/>
                          </a:solidFill>
                          <a:effectLst/>
                          <a:latin typeface="Arial"/>
                        </a:rPr>
                        <a:t>Race/Ethnicity</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1000" b="0" i="0" u="none" strike="noStrike" dirty="0">
                          <a:solidFill>
                            <a:srgbClr val="000000"/>
                          </a:solidFill>
                          <a:effectLst/>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1000" b="0" i="0" u="none" strike="noStrike" dirty="0">
                          <a:solidFill>
                            <a:srgbClr val="000000"/>
                          </a:solidFill>
                          <a:effectLst/>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1000" b="0" i="0" u="none" strike="noStrike" dirty="0">
                          <a:solidFill>
                            <a:srgbClr val="000000"/>
                          </a:solidFill>
                          <a:effectLst/>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1000" b="0" i="0" u="none" strike="noStrike" dirty="0">
                          <a:solidFill>
                            <a:srgbClr val="000000"/>
                          </a:solidFill>
                          <a:effectLst/>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1000" b="1" i="0" u="none" strike="noStrike" dirty="0">
                          <a:solidFill>
                            <a:srgbClr val="000000"/>
                          </a:solidFill>
                          <a:effectLst/>
                          <a:latin typeface="Arial"/>
                        </a:rPr>
                        <a:t> </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r>
              <a:tr h="260430">
                <a:tc>
                  <a:txBody>
                    <a:bodyPr/>
                    <a:lstStyle/>
                    <a:p>
                      <a:pPr algn="l" fontAlgn="b"/>
                      <a:r>
                        <a:rPr lang="en-US" sz="1000" b="1" i="0" u="none" strike="noStrike" dirty="0" smtClean="0">
                          <a:solidFill>
                            <a:srgbClr val="000000"/>
                          </a:solidFill>
                          <a:effectLst/>
                          <a:latin typeface="Arial"/>
                        </a:rPr>
                        <a:t>   International</a:t>
                      </a:r>
                      <a:endParaRPr lang="en-US" sz="1000" b="1" i="0" u="none" strike="noStrike" dirty="0">
                        <a:solidFill>
                          <a:srgbClr val="000000"/>
                        </a:solidFill>
                        <a:effectLst/>
                        <a:latin typeface="Arial"/>
                      </a:endParaRP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Arial"/>
                        </a:rPr>
                        <a:t>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Arial"/>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Arial"/>
                        </a:rPr>
                        <a:t>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dirty="0">
                          <a:solidFill>
                            <a:srgbClr val="000000"/>
                          </a:solidFill>
                          <a:effectLst/>
                          <a:latin typeface="Arial"/>
                        </a:rPr>
                        <a:t>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1" i="0" u="none" strike="noStrike" dirty="0">
                          <a:solidFill>
                            <a:srgbClr val="000000"/>
                          </a:solidFill>
                          <a:effectLst/>
                          <a:latin typeface="Arial"/>
                        </a:rPr>
                        <a:t>35.9%</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60430">
                <a:tc>
                  <a:txBody>
                    <a:bodyPr/>
                    <a:lstStyle/>
                    <a:p>
                      <a:pPr algn="l" fontAlgn="b"/>
                      <a:r>
                        <a:rPr lang="en-US" sz="1000" b="1" i="0" u="none" strike="noStrike" dirty="0">
                          <a:solidFill>
                            <a:srgbClr val="000000"/>
                          </a:solidFill>
                          <a:effectLst/>
                          <a:latin typeface="Arial"/>
                        </a:rPr>
                        <a:t>   </a:t>
                      </a:r>
                      <a:r>
                        <a:rPr lang="en-US" sz="1000" b="1" i="0" u="none" strike="noStrike" dirty="0" smtClean="0">
                          <a:solidFill>
                            <a:srgbClr val="000000"/>
                          </a:solidFill>
                          <a:effectLst/>
                          <a:latin typeface="Arial"/>
                        </a:rPr>
                        <a:t> Unknown</a:t>
                      </a:r>
                      <a:endParaRPr lang="en-US" sz="1000" b="1" i="0" u="none" strike="noStrike" dirty="0">
                        <a:solidFill>
                          <a:srgbClr val="000000"/>
                        </a:solidFill>
                        <a:effectLst/>
                        <a:latin typeface="Arial"/>
                      </a:endParaRP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Arial"/>
                        </a:rPr>
                        <a:t>248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Arial"/>
                        </a:rPr>
                        <a:t>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Arial"/>
                        </a:rPr>
                        <a:t>148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dirty="0">
                          <a:solidFill>
                            <a:srgbClr val="000000"/>
                          </a:solidFill>
                          <a:effectLst/>
                          <a:latin typeface="Arial"/>
                        </a:rPr>
                        <a:t>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1" i="0" u="none" strike="noStrike" dirty="0">
                          <a:solidFill>
                            <a:srgbClr val="000000"/>
                          </a:solidFill>
                          <a:effectLst/>
                          <a:latin typeface="Arial"/>
                        </a:rPr>
                        <a:t>59.7%</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60430">
                <a:tc>
                  <a:txBody>
                    <a:bodyPr/>
                    <a:lstStyle/>
                    <a:p>
                      <a:pPr algn="l" fontAlgn="b"/>
                      <a:r>
                        <a:rPr lang="en-US" sz="1000" b="1" i="0" u="none" strike="noStrike" dirty="0">
                          <a:solidFill>
                            <a:srgbClr val="000000"/>
                          </a:solidFill>
                          <a:effectLst/>
                          <a:latin typeface="Arial"/>
                        </a:rPr>
                        <a:t>   </a:t>
                      </a:r>
                      <a:r>
                        <a:rPr lang="en-US" sz="1000" b="1" i="0" u="none" strike="noStrike" dirty="0" smtClean="0">
                          <a:solidFill>
                            <a:srgbClr val="000000"/>
                          </a:solidFill>
                          <a:effectLst/>
                          <a:latin typeface="Arial"/>
                        </a:rPr>
                        <a:t> Hispanic</a:t>
                      </a:r>
                      <a:endParaRPr lang="en-US" sz="1000" b="1" i="0" u="none" strike="noStrike" dirty="0">
                        <a:solidFill>
                          <a:srgbClr val="000000"/>
                        </a:solidFill>
                        <a:effectLst/>
                        <a:latin typeface="Arial"/>
                      </a:endParaRP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Arial"/>
                        </a:rPr>
                        <a:t>213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Arial"/>
                        </a:rPr>
                        <a:t>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Arial"/>
                        </a:rPr>
                        <a:t>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dirty="0">
                          <a:solidFill>
                            <a:srgbClr val="000000"/>
                          </a:solidFill>
                          <a:effectLst/>
                          <a:latin typeface="Arial"/>
                        </a:rPr>
                        <a:t>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1" i="0" u="none" strike="noStrike" dirty="0">
                          <a:solidFill>
                            <a:srgbClr val="000000"/>
                          </a:solidFill>
                          <a:effectLst/>
                          <a:latin typeface="Arial"/>
                        </a:rPr>
                        <a:t>45.6%</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60430">
                <a:tc>
                  <a:txBody>
                    <a:bodyPr/>
                    <a:lstStyle/>
                    <a:p>
                      <a:pPr algn="l" fontAlgn="b"/>
                      <a:r>
                        <a:rPr lang="en-US" sz="1000" b="1" i="0" u="none" strike="noStrike" dirty="0">
                          <a:solidFill>
                            <a:srgbClr val="000000"/>
                          </a:solidFill>
                          <a:effectLst/>
                          <a:latin typeface="Arial"/>
                        </a:rPr>
                        <a:t>   </a:t>
                      </a:r>
                      <a:r>
                        <a:rPr lang="en-US" sz="1000" b="1" i="0" u="none" strike="noStrike" dirty="0" smtClean="0">
                          <a:solidFill>
                            <a:srgbClr val="000000"/>
                          </a:solidFill>
                          <a:effectLst/>
                          <a:latin typeface="Arial"/>
                        </a:rPr>
                        <a:t> Native </a:t>
                      </a:r>
                      <a:r>
                        <a:rPr lang="en-US" sz="1000" b="1" i="0" u="none" strike="noStrike" dirty="0">
                          <a:solidFill>
                            <a:srgbClr val="000000"/>
                          </a:solidFill>
                          <a:effectLst/>
                          <a:latin typeface="Arial"/>
                        </a:rPr>
                        <a:t>American</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Arial"/>
                        </a:rPr>
                        <a:t>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Arial"/>
                        </a:rPr>
                        <a:t>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dirty="0">
                          <a:solidFill>
                            <a:srgbClr val="000000"/>
                          </a:solidFill>
                          <a:effectLst/>
                          <a:latin typeface="Arial"/>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dirty="0">
                          <a:solidFill>
                            <a:srgbClr val="000000"/>
                          </a:solidFill>
                          <a:effectLst/>
                          <a:latin typeface="Arial"/>
                        </a:rPr>
                        <a:t>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1" i="0" u="none" strike="noStrike" dirty="0">
                          <a:solidFill>
                            <a:srgbClr val="000000"/>
                          </a:solidFill>
                          <a:effectLst/>
                          <a:latin typeface="Arial"/>
                        </a:rPr>
                        <a:t>45.5%</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60430">
                <a:tc>
                  <a:txBody>
                    <a:bodyPr/>
                    <a:lstStyle/>
                    <a:p>
                      <a:pPr algn="l" fontAlgn="b"/>
                      <a:r>
                        <a:rPr lang="en-US" sz="1000" b="1" i="0" u="none" strike="noStrike" dirty="0">
                          <a:solidFill>
                            <a:srgbClr val="000000"/>
                          </a:solidFill>
                          <a:effectLst/>
                          <a:latin typeface="Arial"/>
                        </a:rPr>
                        <a:t>   </a:t>
                      </a:r>
                      <a:r>
                        <a:rPr lang="en-US" sz="1000" b="1" i="0" u="none" strike="noStrike" dirty="0" smtClean="0">
                          <a:solidFill>
                            <a:srgbClr val="000000"/>
                          </a:solidFill>
                          <a:effectLst/>
                          <a:latin typeface="Arial"/>
                        </a:rPr>
                        <a:t> Asian </a:t>
                      </a:r>
                      <a:r>
                        <a:rPr lang="en-US" sz="1000" b="1" i="0" u="none" strike="noStrike" dirty="0">
                          <a:solidFill>
                            <a:srgbClr val="000000"/>
                          </a:solidFill>
                          <a:effectLst/>
                          <a:latin typeface="Arial"/>
                        </a:rPr>
                        <a:t>American</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Arial"/>
                        </a:rPr>
                        <a:t>185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Arial"/>
                        </a:rPr>
                        <a:t>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dirty="0">
                          <a:solidFill>
                            <a:srgbClr val="000000"/>
                          </a:solidFill>
                          <a:effectLst/>
                          <a:latin typeface="Arial"/>
                        </a:rPr>
                        <a:t>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dirty="0">
                          <a:solidFill>
                            <a:srgbClr val="000000"/>
                          </a:solidFill>
                          <a:effectLst/>
                          <a:latin typeface="Arial"/>
                        </a:rPr>
                        <a:t>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1" i="0" u="none" strike="noStrike" dirty="0">
                          <a:solidFill>
                            <a:srgbClr val="000000"/>
                          </a:solidFill>
                          <a:effectLst/>
                          <a:latin typeface="Arial"/>
                        </a:rPr>
                        <a:t>43.8%</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60430">
                <a:tc>
                  <a:txBody>
                    <a:bodyPr/>
                    <a:lstStyle/>
                    <a:p>
                      <a:pPr algn="l" fontAlgn="b"/>
                      <a:r>
                        <a:rPr lang="en-US" sz="1000" b="1" i="0" u="none" strike="noStrike" dirty="0">
                          <a:solidFill>
                            <a:srgbClr val="000000"/>
                          </a:solidFill>
                          <a:effectLst/>
                          <a:latin typeface="Arial"/>
                        </a:rPr>
                        <a:t>   </a:t>
                      </a:r>
                      <a:r>
                        <a:rPr lang="en-US" sz="1000" b="1" i="0" u="none" strike="noStrike" dirty="0" smtClean="0">
                          <a:solidFill>
                            <a:srgbClr val="000000"/>
                          </a:solidFill>
                          <a:effectLst/>
                          <a:latin typeface="Arial"/>
                        </a:rPr>
                        <a:t> Black </a:t>
                      </a:r>
                      <a:r>
                        <a:rPr lang="en-US" sz="1000" b="1" i="0" u="none" strike="noStrike" dirty="0">
                          <a:solidFill>
                            <a:srgbClr val="000000"/>
                          </a:solidFill>
                          <a:effectLst/>
                          <a:latin typeface="Arial"/>
                        </a:rPr>
                        <a:t>/ African American</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Arial"/>
                        </a:rPr>
                        <a:t>919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Arial"/>
                        </a:rPr>
                        <a:t>15.7%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Arial"/>
                        </a:rPr>
                        <a:t>437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dirty="0">
                          <a:solidFill>
                            <a:srgbClr val="000000"/>
                          </a:solidFill>
                          <a:effectLst/>
                          <a:latin typeface="Arial"/>
                        </a:rPr>
                        <a:t>13.8%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1" i="0" u="none" strike="noStrike" dirty="0">
                          <a:solidFill>
                            <a:srgbClr val="000000"/>
                          </a:solidFill>
                          <a:effectLst/>
                          <a:latin typeface="Arial"/>
                        </a:rPr>
                        <a:t>47.6%</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60430">
                <a:tc>
                  <a:txBody>
                    <a:bodyPr/>
                    <a:lstStyle/>
                    <a:p>
                      <a:pPr algn="l" fontAlgn="b"/>
                      <a:r>
                        <a:rPr lang="en-US" sz="1000" b="1" i="0" u="none" strike="noStrike" dirty="0">
                          <a:solidFill>
                            <a:srgbClr val="000000"/>
                          </a:solidFill>
                          <a:effectLst/>
                          <a:latin typeface="Arial"/>
                        </a:rPr>
                        <a:t>   </a:t>
                      </a:r>
                      <a:r>
                        <a:rPr lang="en-US" sz="1000" b="1" i="0" u="none" strike="noStrike" dirty="0" smtClean="0">
                          <a:solidFill>
                            <a:srgbClr val="000000"/>
                          </a:solidFill>
                          <a:effectLst/>
                          <a:latin typeface="Arial"/>
                        </a:rPr>
                        <a:t> Pacific </a:t>
                      </a:r>
                      <a:r>
                        <a:rPr lang="en-US" sz="1000" b="1" i="0" u="none" strike="noStrike" dirty="0">
                          <a:solidFill>
                            <a:srgbClr val="000000"/>
                          </a:solidFill>
                          <a:effectLst/>
                          <a:latin typeface="Arial"/>
                        </a:rPr>
                        <a:t>Islander</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Arial"/>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Arial"/>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Arial"/>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dirty="0">
                          <a:solidFill>
                            <a:srgbClr val="000000"/>
                          </a:solidFill>
                          <a:effectLst/>
                          <a:latin typeface="Arial"/>
                        </a:rPr>
                        <a:t>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1" i="0" u="none" strike="noStrike" dirty="0">
                          <a:solidFill>
                            <a:srgbClr val="000000"/>
                          </a:solidFill>
                          <a:effectLst/>
                          <a:latin typeface="Arial"/>
                        </a:rPr>
                        <a:t>80.0%</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60430">
                <a:tc>
                  <a:txBody>
                    <a:bodyPr/>
                    <a:lstStyle/>
                    <a:p>
                      <a:pPr algn="l" fontAlgn="b"/>
                      <a:r>
                        <a:rPr lang="en-US" sz="1000" b="1" i="0" u="none" strike="noStrike" dirty="0">
                          <a:solidFill>
                            <a:srgbClr val="000000"/>
                          </a:solidFill>
                          <a:effectLst/>
                          <a:latin typeface="Arial"/>
                        </a:rPr>
                        <a:t>   </a:t>
                      </a:r>
                      <a:r>
                        <a:rPr lang="en-US" sz="1000" b="1" i="0" u="none" strike="noStrike" dirty="0" smtClean="0">
                          <a:solidFill>
                            <a:srgbClr val="000000"/>
                          </a:solidFill>
                          <a:effectLst/>
                          <a:latin typeface="Arial"/>
                        </a:rPr>
                        <a:t> White</a:t>
                      </a:r>
                      <a:endParaRPr lang="en-US" sz="1000" b="1" i="0" u="none" strike="noStrike" dirty="0">
                        <a:solidFill>
                          <a:srgbClr val="000000"/>
                        </a:solidFill>
                        <a:effectLst/>
                        <a:latin typeface="Arial"/>
                      </a:endParaRP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Arial"/>
                        </a:rPr>
                        <a:t>4,142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Arial"/>
                        </a:rPr>
                        <a:t>70.7%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Arial"/>
                        </a:rPr>
                        <a:t>2,332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Arial"/>
                        </a:rPr>
                        <a:t>73.8%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1" i="0" u="none" strike="noStrike" dirty="0">
                          <a:solidFill>
                            <a:srgbClr val="000000"/>
                          </a:solidFill>
                          <a:effectLst/>
                          <a:latin typeface="Arial"/>
                        </a:rPr>
                        <a:t>56.3%</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73452">
                <a:tc>
                  <a:txBody>
                    <a:bodyPr/>
                    <a:lstStyle/>
                    <a:p>
                      <a:pPr algn="l" fontAlgn="b"/>
                      <a:r>
                        <a:rPr lang="en-US" sz="1000" b="1" i="0" u="none" strike="noStrike" dirty="0">
                          <a:solidFill>
                            <a:srgbClr val="000000"/>
                          </a:solidFill>
                          <a:effectLst/>
                          <a:latin typeface="Arial"/>
                        </a:rPr>
                        <a:t>   </a:t>
                      </a:r>
                      <a:r>
                        <a:rPr lang="en-US" sz="1000" b="1" i="0" u="none" strike="noStrike" dirty="0" smtClean="0">
                          <a:solidFill>
                            <a:srgbClr val="000000"/>
                          </a:solidFill>
                          <a:effectLst/>
                          <a:latin typeface="Arial"/>
                        </a:rPr>
                        <a:t> Multiracial/ethnic</a:t>
                      </a:r>
                      <a:endParaRPr lang="en-US" sz="1000" b="1" i="0" u="none" strike="noStrike" dirty="0">
                        <a:solidFill>
                          <a:srgbClr val="000000"/>
                        </a:solidFill>
                        <a:effectLst/>
                        <a:latin typeface="Arial"/>
                      </a:endParaRP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Arial"/>
                        </a:rPr>
                        <a:t>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Arial"/>
                        </a:rPr>
                        <a:t>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Arial"/>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Arial"/>
                        </a:rPr>
                        <a:t>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solidFill>
                  </a:tcPr>
                </a:tc>
                <a:tc>
                  <a:txBody>
                    <a:bodyPr/>
                    <a:lstStyle/>
                    <a:p>
                      <a:pPr algn="ctr" fontAlgn="ctr"/>
                      <a:r>
                        <a:rPr lang="en-US" sz="1000" b="1" i="0" u="none" strike="noStrike" dirty="0">
                          <a:solidFill>
                            <a:srgbClr val="000000"/>
                          </a:solidFill>
                          <a:effectLst/>
                          <a:latin typeface="Arial"/>
                        </a:rPr>
                        <a:t>52.1%</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solidFill>
                  </a:tcPr>
                </a:tc>
              </a:tr>
            </a:tbl>
          </a:graphicData>
        </a:graphic>
      </p:graphicFrame>
      <p:sp>
        <p:nvSpPr>
          <p:cNvPr id="3" name="Up Arrow 2"/>
          <p:cNvSpPr/>
          <p:nvPr/>
        </p:nvSpPr>
        <p:spPr>
          <a:xfrm>
            <a:off x="2359742" y="3048000"/>
            <a:ext cx="152400" cy="228600"/>
          </a:xfrm>
          <a:prstGeom prst="upArrow">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9345569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Response Rate </a:t>
            </a:r>
            <a:br>
              <a:rPr lang="en-US" dirty="0"/>
            </a:br>
            <a:r>
              <a:rPr lang="en-US" sz="2200" dirty="0"/>
              <a:t>(by </a:t>
            </a:r>
            <a:r>
              <a:rPr lang="en-US" sz="2200" dirty="0" smtClean="0"/>
              <a:t>group, cont.)</a:t>
            </a:r>
            <a:endParaRPr lang="en-US"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3078159951"/>
              </p:ext>
            </p:extLst>
          </p:nvPr>
        </p:nvGraphicFramePr>
        <p:xfrm>
          <a:off x="1371602" y="1981204"/>
          <a:ext cx="6324598" cy="3657595"/>
        </p:xfrm>
        <a:graphic>
          <a:graphicData uri="http://schemas.openxmlformats.org/drawingml/2006/table">
            <a:tbl>
              <a:tblPr/>
              <a:tblGrid>
                <a:gridCol w="2108273"/>
                <a:gridCol w="846278"/>
                <a:gridCol w="846278"/>
                <a:gridCol w="847369"/>
                <a:gridCol w="838200"/>
                <a:gridCol w="838200"/>
              </a:tblGrid>
              <a:tr h="463826">
                <a:tc>
                  <a:txBody>
                    <a:bodyPr/>
                    <a:lstStyle/>
                    <a:p>
                      <a:pPr algn="l" fontAlgn="b"/>
                      <a:r>
                        <a:rPr lang="en-US" sz="1000" b="1" i="0" u="none" strike="noStrike" dirty="0">
                          <a:solidFill>
                            <a:srgbClr val="000000"/>
                          </a:solidFill>
                          <a:effectLst/>
                          <a:latin typeface="Arial"/>
                        </a:rPr>
                        <a:t> </a:t>
                      </a: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1" i="0" u="none" strike="noStrike">
                          <a:solidFill>
                            <a:srgbClr val="000000"/>
                          </a:solidFill>
                          <a:effectLst/>
                          <a:latin typeface="Arial"/>
                        </a:rPr>
                        <a:t>Population    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1" i="0" u="none" strike="noStrike">
                          <a:solidFill>
                            <a:srgbClr val="000000"/>
                          </a:solidFill>
                          <a:effectLst/>
                          <a:latin typeface="Arial"/>
                        </a:rPr>
                        <a:t>Population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1" i="0" u="none" strike="noStrike" dirty="0">
                          <a:solidFill>
                            <a:srgbClr val="000000"/>
                          </a:solidFill>
                          <a:effectLst/>
                          <a:latin typeface="Arial"/>
                        </a:rPr>
                        <a:t>Respondent 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1" i="0" u="none" strike="noStrike">
                          <a:solidFill>
                            <a:srgbClr val="000000"/>
                          </a:solidFill>
                          <a:effectLst/>
                          <a:latin typeface="Arial"/>
                        </a:rPr>
                        <a:t>Respondent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1" i="0" u="none" strike="noStrike">
                          <a:solidFill>
                            <a:srgbClr val="000000"/>
                          </a:solidFill>
                          <a:effectLst/>
                          <a:latin typeface="Arial"/>
                        </a:rPr>
                        <a:t>Response Rate</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265043">
                <a:tc>
                  <a:txBody>
                    <a:bodyPr/>
                    <a:lstStyle/>
                    <a:p>
                      <a:pPr algn="l" fontAlgn="b"/>
                      <a:r>
                        <a:rPr lang="en-US" sz="1000" b="1" i="0" u="none" strike="noStrike" dirty="0">
                          <a:solidFill>
                            <a:srgbClr val="000000"/>
                          </a:solidFill>
                          <a:effectLst/>
                          <a:latin typeface="Arial"/>
                        </a:rPr>
                        <a:t>Age</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1000" b="0" i="0" u="none" strike="noStrike" dirty="0">
                          <a:solidFill>
                            <a:srgbClr val="000000"/>
                          </a:solidFill>
                          <a:effectLst/>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1000" b="0" i="0" u="none" strike="noStrike" dirty="0">
                          <a:solidFill>
                            <a:srgbClr val="000000"/>
                          </a:solidFill>
                          <a:effectLst/>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1000" b="0" i="0" u="none" strike="noStrike" dirty="0">
                          <a:solidFill>
                            <a:srgbClr val="000000"/>
                          </a:solidFill>
                          <a:effectLst/>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1000" b="0" i="0" u="none" strike="noStrike" dirty="0">
                          <a:solidFill>
                            <a:srgbClr val="000000"/>
                          </a:solidFill>
                          <a:effectLst/>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1000" b="0" i="0" u="none" strike="noStrike" dirty="0">
                          <a:solidFill>
                            <a:srgbClr val="000000"/>
                          </a:solidFill>
                          <a:effectLst/>
                          <a:latin typeface="Arial"/>
                        </a:rPr>
                        <a:t> </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r>
              <a:tr h="265043">
                <a:tc>
                  <a:txBody>
                    <a:bodyPr/>
                    <a:lstStyle/>
                    <a:p>
                      <a:pPr algn="l" fontAlgn="b"/>
                      <a:r>
                        <a:rPr lang="en-US" sz="1000" b="1" i="0" u="none" strike="noStrike" dirty="0">
                          <a:solidFill>
                            <a:srgbClr val="000000"/>
                          </a:solidFill>
                          <a:effectLst/>
                          <a:latin typeface="Arial"/>
                        </a:rPr>
                        <a:t>   Under 35 </a:t>
                      </a:r>
                      <a:r>
                        <a:rPr lang="en-US" sz="1000" b="1" i="0" u="none" strike="noStrike" dirty="0" err="1">
                          <a:solidFill>
                            <a:srgbClr val="000000"/>
                          </a:solidFill>
                          <a:effectLst/>
                          <a:latin typeface="Arial"/>
                        </a:rPr>
                        <a:t>yrs</a:t>
                      </a:r>
                      <a:endParaRPr lang="en-US" sz="1000" b="1" i="0" u="none" strike="noStrike" dirty="0">
                        <a:solidFill>
                          <a:srgbClr val="000000"/>
                        </a:solidFill>
                        <a:effectLst/>
                        <a:latin typeface="Arial"/>
                      </a:endParaRP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dirty="0">
                          <a:solidFill>
                            <a:srgbClr val="000000"/>
                          </a:solidFill>
                          <a:effectLst/>
                          <a:latin typeface="Arial"/>
                        </a:rPr>
                        <a:t>1,374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dirty="0">
                          <a:solidFill>
                            <a:srgbClr val="000000"/>
                          </a:solidFill>
                          <a:effectLst/>
                          <a:latin typeface="Arial"/>
                        </a:rPr>
                        <a:t>23.4%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dirty="0">
                          <a:solidFill>
                            <a:srgbClr val="000000"/>
                          </a:solidFill>
                          <a:effectLst/>
                          <a:latin typeface="Arial"/>
                        </a:rPr>
                        <a:t>755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dirty="0">
                          <a:solidFill>
                            <a:srgbClr val="000000"/>
                          </a:solidFill>
                          <a:effectLst/>
                          <a:latin typeface="Arial"/>
                        </a:rPr>
                        <a:t>23.9%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1" i="0" u="none" strike="noStrike" dirty="0">
                          <a:solidFill>
                            <a:srgbClr val="000000"/>
                          </a:solidFill>
                          <a:effectLst/>
                          <a:latin typeface="Arial"/>
                        </a:rPr>
                        <a:t>55.0%</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65043">
                <a:tc>
                  <a:txBody>
                    <a:bodyPr/>
                    <a:lstStyle/>
                    <a:p>
                      <a:pPr algn="l" fontAlgn="b"/>
                      <a:r>
                        <a:rPr lang="en-US" sz="1000" b="1" i="0" u="none" strike="noStrike" dirty="0">
                          <a:solidFill>
                            <a:srgbClr val="000000"/>
                          </a:solidFill>
                          <a:effectLst/>
                          <a:latin typeface="Arial"/>
                        </a:rPr>
                        <a:t>   35-44 </a:t>
                      </a:r>
                      <a:r>
                        <a:rPr lang="en-US" sz="1000" b="1" i="0" u="none" strike="noStrike" dirty="0" err="1">
                          <a:solidFill>
                            <a:srgbClr val="000000"/>
                          </a:solidFill>
                          <a:effectLst/>
                          <a:latin typeface="Arial"/>
                        </a:rPr>
                        <a:t>yrs</a:t>
                      </a:r>
                      <a:endParaRPr lang="en-US" sz="1000" b="1" i="0" u="none" strike="noStrike" dirty="0">
                        <a:solidFill>
                          <a:srgbClr val="000000"/>
                        </a:solidFill>
                        <a:effectLst/>
                        <a:latin typeface="Arial"/>
                      </a:endParaRP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Arial"/>
                        </a:rPr>
                        <a:t>1,517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dirty="0">
                          <a:solidFill>
                            <a:srgbClr val="000000"/>
                          </a:solidFill>
                          <a:effectLst/>
                          <a:latin typeface="Arial"/>
                        </a:rPr>
                        <a:t>25.9%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dirty="0">
                          <a:solidFill>
                            <a:srgbClr val="000000"/>
                          </a:solidFill>
                          <a:effectLst/>
                          <a:latin typeface="Arial"/>
                        </a:rPr>
                        <a:t>781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Arial"/>
                        </a:rPr>
                        <a:t>24.7%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1" i="0" u="none" strike="noStrike" dirty="0">
                          <a:solidFill>
                            <a:srgbClr val="000000"/>
                          </a:solidFill>
                          <a:effectLst/>
                          <a:latin typeface="Arial"/>
                        </a:rPr>
                        <a:t>51.5%</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65043">
                <a:tc>
                  <a:txBody>
                    <a:bodyPr/>
                    <a:lstStyle/>
                    <a:p>
                      <a:pPr algn="l" fontAlgn="b"/>
                      <a:r>
                        <a:rPr lang="en-US" sz="1000" b="1" i="0" u="none" strike="noStrike" dirty="0">
                          <a:solidFill>
                            <a:srgbClr val="000000"/>
                          </a:solidFill>
                          <a:effectLst/>
                          <a:latin typeface="Arial"/>
                        </a:rPr>
                        <a:t>   45-54 </a:t>
                      </a:r>
                      <a:r>
                        <a:rPr lang="en-US" sz="1000" b="1" i="0" u="none" strike="noStrike" dirty="0" err="1">
                          <a:solidFill>
                            <a:srgbClr val="000000"/>
                          </a:solidFill>
                          <a:effectLst/>
                          <a:latin typeface="Arial"/>
                        </a:rPr>
                        <a:t>yrs</a:t>
                      </a:r>
                      <a:endParaRPr lang="en-US" sz="1000" b="1" i="0" u="none" strike="noStrike" dirty="0">
                        <a:solidFill>
                          <a:srgbClr val="000000"/>
                        </a:solidFill>
                        <a:effectLst/>
                        <a:latin typeface="Arial"/>
                      </a:endParaRP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Arial"/>
                        </a:rPr>
                        <a:t>1,612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Arial"/>
                        </a:rPr>
                        <a:t>27.5%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Arial"/>
                        </a:rPr>
                        <a:t>871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dirty="0">
                          <a:solidFill>
                            <a:srgbClr val="000000"/>
                          </a:solidFill>
                          <a:effectLst/>
                          <a:latin typeface="Arial"/>
                        </a:rPr>
                        <a:t>27.6%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1" i="0" u="none" strike="noStrike" dirty="0">
                          <a:solidFill>
                            <a:srgbClr val="000000"/>
                          </a:solidFill>
                          <a:effectLst/>
                          <a:latin typeface="Arial"/>
                        </a:rPr>
                        <a:t>54.0%</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65043">
                <a:tc>
                  <a:txBody>
                    <a:bodyPr/>
                    <a:lstStyle/>
                    <a:p>
                      <a:pPr algn="l" fontAlgn="b"/>
                      <a:r>
                        <a:rPr lang="en-US" sz="1000" b="1" i="0" u="none" strike="noStrike" dirty="0">
                          <a:solidFill>
                            <a:srgbClr val="000000"/>
                          </a:solidFill>
                          <a:effectLst/>
                          <a:latin typeface="Arial"/>
                        </a:rPr>
                        <a:t>   55 and over</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Arial"/>
                        </a:rPr>
                        <a:t>1,357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dirty="0">
                          <a:solidFill>
                            <a:srgbClr val="000000"/>
                          </a:solidFill>
                          <a:effectLst/>
                          <a:latin typeface="Arial"/>
                        </a:rPr>
                        <a:t>23.1%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Arial"/>
                        </a:rPr>
                        <a:t>755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Arial"/>
                        </a:rPr>
                        <a:t>23.9%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1" i="0" u="none" strike="noStrike" dirty="0">
                          <a:solidFill>
                            <a:srgbClr val="000000"/>
                          </a:solidFill>
                          <a:effectLst/>
                          <a:latin typeface="Arial"/>
                        </a:rPr>
                        <a:t>55.6%</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65043">
                <a:tc>
                  <a:txBody>
                    <a:bodyPr/>
                    <a:lstStyle/>
                    <a:p>
                      <a:pPr algn="l" fontAlgn="b"/>
                      <a:r>
                        <a:rPr lang="en-US" sz="1000" b="1" i="0" u="none" strike="noStrike" dirty="0">
                          <a:solidFill>
                            <a:srgbClr val="000000"/>
                          </a:solidFill>
                          <a:effectLst/>
                          <a:latin typeface="Arial"/>
                        </a:rPr>
                        <a:t>Years at NCSU</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1000" b="0" i="0" u="none" strike="noStrike" dirty="0">
                          <a:solidFill>
                            <a:srgbClr val="000000"/>
                          </a:solidFill>
                          <a:effectLst/>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1000" b="0" i="0" u="none" strike="noStrike" dirty="0">
                          <a:solidFill>
                            <a:srgbClr val="000000"/>
                          </a:solidFill>
                          <a:effectLst/>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1000" b="0" i="0" u="none" strike="noStrike" dirty="0">
                          <a:solidFill>
                            <a:srgbClr val="000000"/>
                          </a:solidFill>
                          <a:effectLst/>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1000" b="0" i="0" u="none" strike="noStrike" dirty="0">
                          <a:solidFill>
                            <a:srgbClr val="000000"/>
                          </a:solidFill>
                          <a:effectLst/>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US" sz="1000" b="1" i="0" u="none" strike="noStrike" dirty="0">
                          <a:solidFill>
                            <a:srgbClr val="000000"/>
                          </a:solidFill>
                          <a:effectLst/>
                          <a:latin typeface="Arial"/>
                        </a:rPr>
                        <a:t> </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r>
              <a:tr h="265043">
                <a:tc>
                  <a:txBody>
                    <a:bodyPr/>
                    <a:lstStyle/>
                    <a:p>
                      <a:pPr algn="l" fontAlgn="b"/>
                      <a:r>
                        <a:rPr lang="en-US" sz="1000" b="1" i="0" u="none" strike="noStrike" dirty="0">
                          <a:solidFill>
                            <a:srgbClr val="000000"/>
                          </a:solidFill>
                          <a:effectLst/>
                          <a:latin typeface="Arial"/>
                        </a:rPr>
                        <a:t>   Less than 2 </a:t>
                      </a:r>
                      <a:r>
                        <a:rPr lang="en-US" sz="1000" b="1" i="0" u="none" strike="noStrike" dirty="0" err="1">
                          <a:solidFill>
                            <a:srgbClr val="000000"/>
                          </a:solidFill>
                          <a:effectLst/>
                          <a:latin typeface="Arial"/>
                        </a:rPr>
                        <a:t>yrs</a:t>
                      </a:r>
                      <a:endParaRPr lang="en-US" sz="1000" b="1" i="0" u="none" strike="noStrike" dirty="0">
                        <a:solidFill>
                          <a:srgbClr val="000000"/>
                        </a:solidFill>
                        <a:effectLst/>
                        <a:latin typeface="Arial"/>
                      </a:endParaRP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Arial"/>
                        </a:rPr>
                        <a:t>790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dirty="0">
                          <a:solidFill>
                            <a:srgbClr val="000000"/>
                          </a:solidFill>
                          <a:effectLst/>
                          <a:latin typeface="Arial"/>
                        </a:rPr>
                        <a:t>13.5%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Arial"/>
                        </a:rPr>
                        <a:t>459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Arial"/>
                        </a:rPr>
                        <a:t>14.8%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1" i="0" u="none" strike="noStrike" dirty="0">
                          <a:solidFill>
                            <a:srgbClr val="000000"/>
                          </a:solidFill>
                          <a:effectLst/>
                          <a:latin typeface="Arial"/>
                        </a:rPr>
                        <a:t>58.0%</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65043">
                <a:tc>
                  <a:txBody>
                    <a:bodyPr/>
                    <a:lstStyle/>
                    <a:p>
                      <a:pPr algn="l" fontAlgn="b"/>
                      <a:r>
                        <a:rPr lang="en-US" sz="1000" b="1" i="0" u="none" strike="noStrike" dirty="0">
                          <a:solidFill>
                            <a:srgbClr val="000000"/>
                          </a:solidFill>
                          <a:effectLst/>
                          <a:latin typeface="Arial"/>
                        </a:rPr>
                        <a:t>   2 to 4 </a:t>
                      </a:r>
                      <a:r>
                        <a:rPr lang="en-US" sz="1000" b="1" i="0" u="none" strike="noStrike" dirty="0" err="1">
                          <a:solidFill>
                            <a:srgbClr val="000000"/>
                          </a:solidFill>
                          <a:effectLst/>
                          <a:latin typeface="Arial"/>
                        </a:rPr>
                        <a:t>yrs</a:t>
                      </a:r>
                      <a:endParaRPr lang="en-US" sz="1000" b="1" i="0" u="none" strike="noStrike" dirty="0">
                        <a:solidFill>
                          <a:srgbClr val="000000"/>
                        </a:solidFill>
                        <a:effectLst/>
                        <a:latin typeface="Arial"/>
                      </a:endParaRP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Arial"/>
                        </a:rPr>
                        <a:t>833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Arial"/>
                        </a:rPr>
                        <a:t>14.2%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Arial"/>
                        </a:rPr>
                        <a:t>443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Arial"/>
                        </a:rPr>
                        <a:t>14.0%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1" i="0" u="none" strike="noStrike" dirty="0">
                          <a:solidFill>
                            <a:srgbClr val="000000"/>
                          </a:solidFill>
                          <a:effectLst/>
                          <a:latin typeface="Arial"/>
                        </a:rPr>
                        <a:t>53.2%</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65043">
                <a:tc>
                  <a:txBody>
                    <a:bodyPr/>
                    <a:lstStyle/>
                    <a:p>
                      <a:pPr algn="l" fontAlgn="b"/>
                      <a:r>
                        <a:rPr lang="en-US" sz="1000" b="1" i="0" u="none" strike="noStrike" dirty="0">
                          <a:solidFill>
                            <a:srgbClr val="000000"/>
                          </a:solidFill>
                          <a:effectLst/>
                          <a:latin typeface="Arial"/>
                        </a:rPr>
                        <a:t>   5 to 9 </a:t>
                      </a:r>
                      <a:r>
                        <a:rPr lang="en-US" sz="1000" b="1" i="0" u="none" strike="noStrike" dirty="0" err="1">
                          <a:solidFill>
                            <a:srgbClr val="000000"/>
                          </a:solidFill>
                          <a:effectLst/>
                          <a:latin typeface="Arial"/>
                        </a:rPr>
                        <a:t>yrs</a:t>
                      </a:r>
                      <a:endParaRPr lang="en-US" sz="1000" b="1" i="0" u="none" strike="noStrike" dirty="0">
                        <a:solidFill>
                          <a:srgbClr val="000000"/>
                        </a:solidFill>
                        <a:effectLst/>
                        <a:latin typeface="Arial"/>
                      </a:endParaRP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Arial"/>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dirty="0">
                          <a:solidFill>
                            <a:srgbClr val="000000"/>
                          </a:solidFill>
                          <a:effectLst/>
                          <a:latin typeface="Arial"/>
                        </a:rPr>
                        <a:t>27.5%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Arial"/>
                        </a:rPr>
                        <a:t>876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Arial"/>
                        </a:rPr>
                        <a:t>27.7%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1" i="0" u="none" strike="noStrike" dirty="0">
                          <a:solidFill>
                            <a:srgbClr val="000000"/>
                          </a:solidFill>
                          <a:effectLst/>
                          <a:latin typeface="Arial"/>
                        </a:rPr>
                        <a:t>54.4%</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65043">
                <a:tc>
                  <a:txBody>
                    <a:bodyPr/>
                    <a:lstStyle/>
                    <a:p>
                      <a:pPr algn="l" fontAlgn="b"/>
                      <a:r>
                        <a:rPr lang="en-US" sz="1000" b="1" i="0" u="none" strike="noStrike" dirty="0">
                          <a:solidFill>
                            <a:srgbClr val="000000"/>
                          </a:solidFill>
                          <a:effectLst/>
                          <a:latin typeface="Arial"/>
                        </a:rPr>
                        <a:t>   10 to 14 </a:t>
                      </a:r>
                      <a:r>
                        <a:rPr lang="en-US" sz="1000" b="1" i="0" u="none" strike="noStrike" dirty="0" err="1">
                          <a:solidFill>
                            <a:srgbClr val="000000"/>
                          </a:solidFill>
                          <a:effectLst/>
                          <a:latin typeface="Arial"/>
                        </a:rPr>
                        <a:t>yrs</a:t>
                      </a:r>
                      <a:endParaRPr lang="en-US" sz="1000" b="1" i="0" u="none" strike="noStrike" dirty="0">
                        <a:solidFill>
                          <a:srgbClr val="000000"/>
                        </a:solidFill>
                        <a:effectLst/>
                        <a:latin typeface="Arial"/>
                      </a:endParaRP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Arial"/>
                        </a:rPr>
                        <a:t>1,128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Arial"/>
                        </a:rPr>
                        <a:t>19.2%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Arial"/>
                        </a:rPr>
                        <a:t>592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Arial"/>
                        </a:rPr>
                        <a:t>18.7%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1" i="0" u="none" strike="noStrike" dirty="0">
                          <a:solidFill>
                            <a:srgbClr val="000000"/>
                          </a:solidFill>
                          <a:effectLst/>
                          <a:latin typeface="Arial"/>
                        </a:rPr>
                        <a:t>52.5%</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65043">
                <a:tc>
                  <a:txBody>
                    <a:bodyPr/>
                    <a:lstStyle/>
                    <a:p>
                      <a:pPr algn="l" fontAlgn="b"/>
                      <a:r>
                        <a:rPr lang="en-US" sz="1000" b="1" i="0" u="none" strike="noStrike" dirty="0">
                          <a:solidFill>
                            <a:srgbClr val="000000"/>
                          </a:solidFill>
                          <a:effectLst/>
                          <a:latin typeface="Arial"/>
                        </a:rPr>
                        <a:t>   15 to 19 </a:t>
                      </a:r>
                      <a:r>
                        <a:rPr lang="en-US" sz="1000" b="1" i="0" u="none" strike="noStrike" dirty="0" err="1">
                          <a:solidFill>
                            <a:srgbClr val="000000"/>
                          </a:solidFill>
                          <a:effectLst/>
                          <a:latin typeface="Arial"/>
                        </a:rPr>
                        <a:t>yrs</a:t>
                      </a:r>
                      <a:endParaRPr lang="en-US" sz="1000" b="1" i="0" u="none" strike="noStrike" dirty="0">
                        <a:solidFill>
                          <a:srgbClr val="000000"/>
                        </a:solidFill>
                        <a:effectLst/>
                        <a:latin typeface="Arial"/>
                      </a:endParaRP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Arial"/>
                        </a:rPr>
                        <a:t>736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Arial"/>
                        </a:rPr>
                        <a:t>12.6%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Arial"/>
                        </a:rPr>
                        <a:t>390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Arial"/>
                        </a:rPr>
                        <a:t>12.3%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1" i="0" u="none" strike="noStrike" dirty="0">
                          <a:solidFill>
                            <a:srgbClr val="000000"/>
                          </a:solidFill>
                          <a:effectLst/>
                          <a:latin typeface="Arial"/>
                        </a:rPr>
                        <a:t>53.0%</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78296">
                <a:tc>
                  <a:txBody>
                    <a:bodyPr/>
                    <a:lstStyle/>
                    <a:p>
                      <a:pPr algn="l" fontAlgn="b"/>
                      <a:r>
                        <a:rPr lang="en-US" sz="1000" b="1" i="0" u="none" strike="noStrike" dirty="0">
                          <a:solidFill>
                            <a:srgbClr val="000000"/>
                          </a:solidFill>
                          <a:effectLst/>
                          <a:latin typeface="Arial"/>
                        </a:rPr>
                        <a:t>   20 or more </a:t>
                      </a:r>
                      <a:r>
                        <a:rPr lang="en-US" sz="1000" b="1" i="0" u="none" strike="noStrike" dirty="0" err="1">
                          <a:solidFill>
                            <a:srgbClr val="000000"/>
                          </a:solidFill>
                          <a:effectLst/>
                          <a:latin typeface="Arial"/>
                        </a:rPr>
                        <a:t>yrs</a:t>
                      </a:r>
                      <a:endParaRPr lang="en-US" sz="1000" b="1" i="0" u="none" strike="noStrike" dirty="0">
                        <a:solidFill>
                          <a:srgbClr val="000000"/>
                        </a:solidFill>
                        <a:effectLst/>
                        <a:latin typeface="Arial"/>
                      </a:endParaRP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Arial"/>
                        </a:rPr>
                        <a:t>764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Arial"/>
                        </a:rPr>
                        <a:t>13.0%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Arial"/>
                        </a:rPr>
                        <a:t>403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a:solidFill>
                            <a:srgbClr val="000000"/>
                          </a:solidFill>
                          <a:effectLst/>
                          <a:latin typeface="Arial"/>
                        </a:rPr>
                        <a:t>12.8%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solidFill>
                  </a:tcPr>
                </a:tc>
                <a:tc>
                  <a:txBody>
                    <a:bodyPr/>
                    <a:lstStyle/>
                    <a:p>
                      <a:pPr algn="ctr" fontAlgn="ctr"/>
                      <a:r>
                        <a:rPr lang="en-US" sz="1000" b="1" i="0" u="none" strike="noStrike" dirty="0">
                          <a:solidFill>
                            <a:srgbClr val="000000"/>
                          </a:solidFill>
                          <a:effectLst/>
                          <a:latin typeface="Arial"/>
                        </a:rPr>
                        <a:t>52.8%</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9971157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NCSU">
      <a:dk1>
        <a:srgbClr val="3F3F3F"/>
      </a:dk1>
      <a:lt1>
        <a:sysClr val="window" lastClr="FFFFFF"/>
      </a:lt1>
      <a:dk2>
        <a:srgbClr val="C00000"/>
      </a:dk2>
      <a:lt2>
        <a:srgbClr val="D8D8D8"/>
      </a:lt2>
      <a:accent1>
        <a:srgbClr val="2F2F2F"/>
      </a:accent1>
      <a:accent2>
        <a:srgbClr val="7F7F7F"/>
      </a:accent2>
      <a:accent3>
        <a:srgbClr val="C00000"/>
      </a:accent3>
      <a:accent4>
        <a:srgbClr val="0C0C0C"/>
      </a:accent4>
      <a:accent5>
        <a:srgbClr val="E5E5E5"/>
      </a:accent5>
      <a:accent6>
        <a:srgbClr val="FF0000"/>
      </a:accent6>
      <a:hlink>
        <a:srgbClr val="7F0000"/>
      </a:hlink>
      <a:folHlink>
        <a:srgbClr val="00000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Civic">
  <a:themeElements>
    <a:clrScheme name="NCSU">
      <a:dk1>
        <a:srgbClr val="3F3F3F"/>
      </a:dk1>
      <a:lt1>
        <a:sysClr val="window" lastClr="FFFFFF"/>
      </a:lt1>
      <a:dk2>
        <a:srgbClr val="C00000"/>
      </a:dk2>
      <a:lt2>
        <a:srgbClr val="D8D8D8"/>
      </a:lt2>
      <a:accent1>
        <a:srgbClr val="2F2F2F"/>
      </a:accent1>
      <a:accent2>
        <a:srgbClr val="7F7F7F"/>
      </a:accent2>
      <a:accent3>
        <a:srgbClr val="C00000"/>
      </a:accent3>
      <a:accent4>
        <a:srgbClr val="0C0C0C"/>
      </a:accent4>
      <a:accent5>
        <a:srgbClr val="E5E5E5"/>
      </a:accent5>
      <a:accent6>
        <a:srgbClr val="FF0000"/>
      </a:accent6>
      <a:hlink>
        <a:srgbClr val="7F0000"/>
      </a:hlink>
      <a:folHlink>
        <a:srgbClr val="00000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Civic</Template>
  <TotalTime>2456</TotalTime>
  <Words>2764</Words>
  <Application>Microsoft Office PowerPoint</Application>
  <PresentationFormat>On-screen Show (4:3)</PresentationFormat>
  <Paragraphs>650</Paragraphs>
  <Slides>58</Slides>
  <Notes>31</Notes>
  <HiddenSlides>0</HiddenSlides>
  <MMClips>0</MMClips>
  <ScaleCrop>false</ScaleCrop>
  <HeadingPairs>
    <vt:vector size="8" baseType="variant">
      <vt:variant>
        <vt:lpstr>Fonts Used</vt:lpstr>
      </vt:variant>
      <vt:variant>
        <vt:i4>7</vt:i4>
      </vt:variant>
      <vt:variant>
        <vt:lpstr>Theme</vt:lpstr>
      </vt:variant>
      <vt:variant>
        <vt:i4>2</vt:i4>
      </vt:variant>
      <vt:variant>
        <vt:lpstr>Slide Titles</vt:lpstr>
      </vt:variant>
      <vt:variant>
        <vt:i4>58</vt:i4>
      </vt:variant>
      <vt:variant>
        <vt:lpstr>Custom Shows</vt:lpstr>
      </vt:variant>
      <vt:variant>
        <vt:i4>1</vt:i4>
      </vt:variant>
    </vt:vector>
  </HeadingPairs>
  <TitlesOfParts>
    <vt:vector size="68" baseType="lpstr">
      <vt:lpstr>Arial</vt:lpstr>
      <vt:lpstr>Calibri</vt:lpstr>
      <vt:lpstr>Cambria</vt:lpstr>
      <vt:lpstr>Century Gothic</vt:lpstr>
      <vt:lpstr>Times New Roman</vt:lpstr>
      <vt:lpstr>Wingdings</vt:lpstr>
      <vt:lpstr>Wingdings 2</vt:lpstr>
      <vt:lpstr>Civic</vt:lpstr>
      <vt:lpstr>1_Civic</vt:lpstr>
      <vt:lpstr>2014 Staff Well-being survey</vt:lpstr>
      <vt:lpstr>Overview</vt:lpstr>
      <vt:lpstr>Survey Administration</vt:lpstr>
      <vt:lpstr>When &amp; How?</vt:lpstr>
      <vt:lpstr>What? About 250 items related to:</vt:lpstr>
      <vt:lpstr>Who?</vt:lpstr>
      <vt:lpstr>Response Rates </vt:lpstr>
      <vt:lpstr>Response Rate  (by group)</vt:lpstr>
      <vt:lpstr>Response Rate  (by group, cont.)</vt:lpstr>
      <vt:lpstr>Response Rate  (by group; cont.)</vt:lpstr>
      <vt:lpstr>Respondent Profile</vt:lpstr>
      <vt:lpstr>Most and Least  Favorably Rated Areas</vt:lpstr>
      <vt:lpstr>First: Understanding the Results…</vt:lpstr>
      <vt:lpstr>First: Understanding the Results…</vt:lpstr>
      <vt:lpstr>Most Favorably Rated Areas</vt:lpstr>
      <vt:lpstr>Most Favorably Rated Items</vt:lpstr>
      <vt:lpstr>Least Favorably Rated Areas</vt:lpstr>
      <vt:lpstr>Least Favorably Rated Items</vt:lpstr>
      <vt:lpstr>Trends: 2014 vs 2008 SWBS</vt:lpstr>
      <vt:lpstr>Trends: Areas of Improvement</vt:lpstr>
      <vt:lpstr>Trends: Areas of Improvement (Percent giving a favorable response)</vt:lpstr>
      <vt:lpstr>Trends: Areas in Decline</vt:lpstr>
      <vt:lpstr>Trends: Areas in Decline (Percent giving an unfavorable response)</vt:lpstr>
      <vt:lpstr>Overall Satisfaction</vt:lpstr>
      <vt:lpstr>Overall Satisfaction Working at NC State</vt:lpstr>
      <vt:lpstr>Satisfaction Compared to Recent Years</vt:lpstr>
      <vt:lpstr>Overall Satisfaction: Various Indicators</vt:lpstr>
      <vt:lpstr>Changing Jobs at NC State</vt:lpstr>
      <vt:lpstr>Leaving NC State</vt:lpstr>
      <vt:lpstr>Why Consider Leaving?</vt:lpstr>
      <vt:lpstr>Why Consider Leaving? (Staff Overall)</vt:lpstr>
      <vt:lpstr>Most and Least Positive Aspects Working at NC State</vt:lpstr>
      <vt:lpstr>Least Positive Aspects of Working at NC State (Staff Overall)</vt:lpstr>
      <vt:lpstr> Most Positive Aspects Working at NC State (Staff Overall)</vt:lpstr>
      <vt:lpstr>Work Activities</vt:lpstr>
      <vt:lpstr>Job Description</vt:lpstr>
      <vt:lpstr>Work Tasks</vt:lpstr>
      <vt:lpstr>Resources to do Job</vt:lpstr>
      <vt:lpstr>Co-Workers</vt:lpstr>
      <vt:lpstr>Supervisors</vt:lpstr>
      <vt:lpstr>Workload</vt:lpstr>
      <vt:lpstr>Workload</vt:lpstr>
      <vt:lpstr>Work/Life Balance</vt:lpstr>
      <vt:lpstr>Professional Development</vt:lpstr>
      <vt:lpstr>Professional Development</vt:lpstr>
      <vt:lpstr>Professional Development</vt:lpstr>
      <vt:lpstr>Performance Reviews</vt:lpstr>
      <vt:lpstr>Annual Appraisal/Performance Review</vt:lpstr>
      <vt:lpstr>SPA Annual Appraisals</vt:lpstr>
      <vt:lpstr>EPA Performance Reviews</vt:lpstr>
      <vt:lpstr>Staff Support / Represenation</vt:lpstr>
      <vt:lpstr>Staff Senate</vt:lpstr>
      <vt:lpstr>Grievances</vt:lpstr>
      <vt:lpstr>More Information  &amp; Next Steps</vt:lpstr>
      <vt:lpstr>Online Reports</vt:lpstr>
      <vt:lpstr>Online Reports</vt:lpstr>
      <vt:lpstr>Presentations / Articles</vt:lpstr>
      <vt:lpstr>Discussion</vt:lpstr>
      <vt:lpstr>SWBS2014_Presentation</vt:lpstr>
    </vt:vector>
  </TitlesOfParts>
  <Company>NC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2014 Staff Well-being survey results</dc:title>
  <dc:creator>Chantell LaPan</dc:creator>
  <cp:lastModifiedBy>Nancy Whelchel</cp:lastModifiedBy>
  <cp:revision>239</cp:revision>
  <dcterms:created xsi:type="dcterms:W3CDTF">2014-10-28T16:12:06Z</dcterms:created>
  <dcterms:modified xsi:type="dcterms:W3CDTF">2015-05-27T18:08:56Z</dcterms:modified>
</cp:coreProperties>
</file>