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8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90" r:id="rId2"/>
    <p:sldId id="329" r:id="rId3"/>
    <p:sldId id="330" r:id="rId4"/>
    <p:sldId id="369" r:id="rId5"/>
    <p:sldId id="370" r:id="rId6"/>
    <p:sldId id="331" r:id="rId7"/>
    <p:sldId id="332" r:id="rId8"/>
    <p:sldId id="374" r:id="rId9"/>
    <p:sldId id="334" r:id="rId10"/>
    <p:sldId id="371" r:id="rId11"/>
    <p:sldId id="335" r:id="rId12"/>
    <p:sldId id="336" r:id="rId13"/>
    <p:sldId id="288" r:id="rId14"/>
    <p:sldId id="351" r:id="rId15"/>
    <p:sldId id="340" r:id="rId16"/>
    <p:sldId id="357" r:id="rId17"/>
    <p:sldId id="372" r:id="rId18"/>
    <p:sldId id="289" r:id="rId19"/>
    <p:sldId id="373" r:id="rId20"/>
    <p:sldId id="325" r:id="rId21"/>
    <p:sldId id="358" r:id="rId22"/>
    <p:sldId id="360" r:id="rId23"/>
    <p:sldId id="326" r:id="rId24"/>
    <p:sldId id="270" r:id="rId25"/>
    <p:sldId id="359" r:id="rId26"/>
    <p:sldId id="272" r:id="rId27"/>
    <p:sldId id="382" r:id="rId28"/>
    <p:sldId id="383" r:id="rId29"/>
    <p:sldId id="349" r:id="rId30"/>
    <p:sldId id="375" r:id="rId31"/>
    <p:sldId id="376" r:id="rId32"/>
    <p:sldId id="379" r:id="rId33"/>
    <p:sldId id="377" r:id="rId34"/>
    <p:sldId id="364" r:id="rId35"/>
    <p:sldId id="362" r:id="rId36"/>
    <p:sldId id="384" r:id="rId37"/>
    <p:sldId id="385" r:id="rId38"/>
    <p:sldId id="281" r:id="rId39"/>
    <p:sldId id="283" r:id="rId40"/>
    <p:sldId id="380" r:id="rId41"/>
    <p:sldId id="328" r:id="rId42"/>
    <p:sldId id="343" r:id="rId43"/>
    <p:sldId id="381" r:id="rId44"/>
    <p:sldId id="34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E93"/>
    <a:srgbClr val="CC0000"/>
    <a:srgbClr val="990000"/>
    <a:srgbClr val="C84732"/>
    <a:srgbClr val="A63C2A"/>
    <a:srgbClr val="66FFFF"/>
    <a:srgbClr val="CCFFFF"/>
    <a:srgbClr val="006600"/>
    <a:srgbClr val="0033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8" autoAdjust="0"/>
    <p:restoredTop sz="91279" autoAdjust="0"/>
  </p:normalViewPr>
  <p:slideViewPr>
    <p:cSldViewPr snapToGrid="0">
      <p:cViewPr varScale="1">
        <p:scale>
          <a:sx n="105" d="100"/>
          <a:sy n="105" d="100"/>
        </p:scale>
        <p:origin x="17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0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56"/>
    </p:cViewPr>
  </p:sorterViewPr>
  <p:notesViewPr>
    <p:cSldViewPr snapToGrid="0">
      <p:cViewPr varScale="1">
        <p:scale>
          <a:sx n="85" d="100"/>
          <a:sy n="85" d="100"/>
        </p:scale>
        <p:origin x="192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UPA\Survey\GradFuturePlans\presentations\GFPS.may18.ppt.tables.master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maste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rr!$A$29</c:f>
              <c:strCache>
                <c:ptCount val="1"/>
                <c:pt idx="0">
                  <c:v>College/School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27-4BAE-AB69-6078969A75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27-4BAE-AB69-6078969A75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rr!$A$30:$A$40</c:f>
              <c:strCache>
                <c:ptCount val="11"/>
                <c:pt idx="0">
                  <c:v>Overall
(N=1,565)</c:v>
                </c:pt>
                <c:pt idx="1">
                  <c:v>CALS
(N=132)</c:v>
                </c:pt>
                <c:pt idx="2">
                  <c:v>Design
(N=50)</c:v>
                </c:pt>
                <c:pt idx="3">
                  <c:v>CED
(N=205)</c:v>
                </c:pt>
                <c:pt idx="4">
                  <c:v>COE
(N=486)</c:v>
                </c:pt>
                <c:pt idx="5">
                  <c:v>CNR
(N=54)</c:v>
                </c:pt>
                <c:pt idx="6">
                  <c:v>HSS
(N=200)</c:v>
                </c:pt>
                <c:pt idx="7">
                  <c:v>COS
(N=81)</c:v>
                </c:pt>
                <c:pt idx="8">
                  <c:v>COT
(N=24)</c:v>
                </c:pt>
                <c:pt idx="9">
                  <c:v>PCOM
(N=222)</c:v>
                </c:pt>
                <c:pt idx="10">
                  <c:v>IAA
(N=111)</c:v>
                </c:pt>
              </c:strCache>
            </c:strRef>
          </c:cat>
          <c:val>
            <c:numRef>
              <c:f>rr!$F$30:$F$40</c:f>
              <c:numCache>
                <c:formatCode>0%</c:formatCode>
                <c:ptCount val="11"/>
                <c:pt idx="0">
                  <c:v>0.68700000000000006</c:v>
                </c:pt>
                <c:pt idx="1">
                  <c:v>0.53</c:v>
                </c:pt>
                <c:pt idx="2">
                  <c:v>0.64</c:v>
                </c:pt>
                <c:pt idx="3">
                  <c:v>0.72199999999999998</c:v>
                </c:pt>
                <c:pt idx="4">
                  <c:v>0.72</c:v>
                </c:pt>
                <c:pt idx="5">
                  <c:v>0.75900000000000001</c:v>
                </c:pt>
                <c:pt idx="6">
                  <c:v>0.65500000000000003</c:v>
                </c:pt>
                <c:pt idx="7">
                  <c:v>0.57999999999999996</c:v>
                </c:pt>
                <c:pt idx="8">
                  <c:v>0.75</c:v>
                </c:pt>
                <c:pt idx="9">
                  <c:v>0.57699999999999996</c:v>
                </c:pt>
                <c:pt idx="10">
                  <c:v>0.99099999999999999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27-4BAE-AB69-6078969A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8016271"/>
        <c:axId val="168022511"/>
      </c:barChart>
      <c:catAx>
        <c:axId val="16801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22511"/>
        <c:crosses val="autoZero"/>
        <c:auto val="1"/>
        <c:lblAlgn val="ctr"/>
        <c:lblOffset val="100"/>
        <c:noMultiLvlLbl val="0"/>
      </c:catAx>
      <c:valAx>
        <c:axId val="1680225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%</a:t>
                </a:r>
                <a:r>
                  <a:rPr lang="en-US" sz="1400" baseline="0" dirty="0" smtClean="0"/>
                  <a:t> of Graduates Responding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627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056249025759446"/>
          <c:y val="0.36204580952954379"/>
          <c:w val="0.29593215966494946"/>
          <c:h val="0.4602766223709275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E4-4813-B170-05B0CDA46A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E4-4813-B170-05B0CDA46A38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E4-4813-B170-05B0CDA46A38}"/>
              </c:ext>
            </c:extLst>
          </c:dPt>
          <c:dLbls>
            <c:dLbl>
              <c:idx val="0"/>
              <c:layout>
                <c:manualLayout>
                  <c:x val="0.11957812810522764"/>
                  <c:y val="-6.22889921080360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402649262056"/>
                      <c:h val="0.15542605375519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3E4-4813-B170-05B0CDA46A38}"/>
                </c:ext>
              </c:extLst>
            </c:dLbl>
            <c:dLbl>
              <c:idx val="1"/>
              <c:layout>
                <c:manualLayout>
                  <c:x val="8.5337170213007317E-3"/>
                  <c:y val="0.134870032279876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48377E-DF60-4369-80E0-0C6E2C167A6A}" type="CATEGORYNAME">
                      <a:rPr lang="en-US" sz="1200" dirty="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/>
                      <a:t>, </a:t>
                    </a:r>
                    <a:fld id="{AA51A443-5B1C-4F90-94F0-7E9E58CF0678}" type="VALUE">
                      <a:rPr lang="en-US" sz="1200" baseline="0" dirty="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endParaRPr lang="en-US" sz="12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71739776198818"/>
                      <c:h val="0.180111139783096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3E4-4813-B170-05B0CDA46A38}"/>
                </c:ext>
              </c:extLst>
            </c:dLbl>
            <c:dLbl>
              <c:idx val="2"/>
              <c:layout>
                <c:manualLayout>
                  <c:x val="-0.1534267637903094"/>
                  <c:y val="5.90875857471560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25710833218839"/>
                      <c:h val="0.20016540151531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3E4-4813-B170-05B0CDA46A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pay!$A$3:$A$5</c:f>
              <c:strCache>
                <c:ptCount val="3"/>
                <c:pt idx="0">
                  <c:v>Salary only</c:v>
                </c:pt>
                <c:pt idx="1">
                  <c:v>Salary + performance bonuses</c:v>
                </c:pt>
                <c:pt idx="2">
                  <c:v>Other combinations</c:v>
                </c:pt>
              </c:strCache>
            </c:strRef>
          </c:cat>
          <c:val>
            <c:numRef>
              <c:f>pay!$B$3:$B$5</c:f>
              <c:numCache>
                <c:formatCode>0%</c:formatCode>
                <c:ptCount val="3"/>
                <c:pt idx="0">
                  <c:v>0.66100000000000003</c:v>
                </c:pt>
                <c:pt idx="1">
                  <c:v>0.214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4-4813-B170-05B0CDA46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29736951942183"/>
          <c:y val="0.14968202120558563"/>
          <c:w val="0.51624719854666312"/>
          <c:h val="0.762176332557079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B4-4FB9-99A9-34F3A2E7B122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B4-4FB9-99A9-34F3A2E7B122}"/>
              </c:ext>
            </c:extLst>
          </c:dPt>
          <c:cat>
            <c:strRef>
              <c:f>'other comp'!$A$39:$A$40</c:f>
              <c:strCache>
                <c:ptCount val="2"/>
                <c:pt idx="1">
                  <c:v>Amount of Signing Bonus</c:v>
                </c:pt>
              </c:strCache>
            </c:strRef>
          </c:cat>
          <c:val>
            <c:numRef>
              <c:f>'other comp'!$B$39:$B$40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84B4-4FB9-99A9-34F3A2E7B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41666666666663"/>
          <c:y val="0.15375153751537515"/>
          <c:w val="0.53513888888888894"/>
          <c:h val="0.7898728987289873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E0-4FFB-9CEE-10465035A4C7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E0-4FFB-9CEE-10465035A4C7}"/>
              </c:ext>
            </c:extLst>
          </c:dPt>
          <c:cat>
            <c:strRef>
              <c:f>'other comp'!$A$11:$A$12</c:f>
              <c:strCache>
                <c:ptCount val="2"/>
                <c:pt idx="0">
                  <c:v>Received signing bonus</c:v>
                </c:pt>
                <c:pt idx="1">
                  <c:v>No signing bonus</c:v>
                </c:pt>
              </c:strCache>
            </c:strRef>
          </c:cat>
          <c:val>
            <c:numRef>
              <c:f>'other comp'!$B$11:$B$12</c:f>
              <c:numCache>
                <c:formatCode>0%</c:formatCode>
                <c:ptCount val="2"/>
                <c:pt idx="0">
                  <c:v>0.34799999999999998</c:v>
                </c:pt>
                <c:pt idx="1">
                  <c:v>0.65200000000000002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E0-4FFB-9CEE-10465035A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'other comp'!$A$26:$A$27</c:f>
              <c:strCache>
                <c:ptCount val="2"/>
                <c:pt idx="0">
                  <c:v>Received company shares</c:v>
                </c:pt>
                <c:pt idx="1">
                  <c:v>No company shares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0E-4956-BAEC-1FF9E7BDB292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0E-4956-BAEC-1FF9E7BDB292}"/>
              </c:ext>
            </c:extLst>
          </c:dPt>
          <c:cat>
            <c:strRef>
              <c:f>'other comp'!$A$11:$A$12</c:f>
              <c:strCache>
                <c:ptCount val="2"/>
                <c:pt idx="0">
                  <c:v>Received signing bonus</c:v>
                </c:pt>
                <c:pt idx="1">
                  <c:v>No signing bonus</c:v>
                </c:pt>
              </c:strCache>
            </c:strRef>
          </c:cat>
          <c:val>
            <c:numRef>
              <c:f>'other comp'!$B$26:$B$27</c:f>
              <c:numCache>
                <c:formatCode>0%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0E-4956-BAEC-1FF9E7BDB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'other comp'!$B$104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FE-4489-AB91-F9CDC6766FC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FE-4489-AB91-F9CDC6766FC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FE-4489-AB91-F9CDC6766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'other comp'!$A$105:$A$108</c:f>
              <c:strCache>
                <c:ptCount val="4"/>
                <c:pt idx="0">
                  <c:v>Overall (n=626)`</c:v>
                </c:pt>
                <c:pt idx="1">
                  <c:v>Outside NC (n=270)</c:v>
                </c:pt>
                <c:pt idx="2">
                  <c:v>NC: Outside Triangle (n=116)</c:v>
                </c:pt>
                <c:pt idx="3">
                  <c:v>Triangle (n=240)</c:v>
                </c:pt>
              </c:strCache>
            </c:strRef>
          </c:cat>
          <c:val>
            <c:numRef>
              <c:f>'other comp'!$B$105:$B$108</c:f>
              <c:numCache>
                <c:formatCode>0%</c:formatCode>
                <c:ptCount val="4"/>
                <c:pt idx="0">
                  <c:v>0.27300000000000002</c:v>
                </c:pt>
                <c:pt idx="1">
                  <c:v>0.58499999999999996</c:v>
                </c:pt>
                <c:pt idx="2">
                  <c:v>0.308</c:v>
                </c:pt>
                <c:pt idx="3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6-4A4B-A63E-654235F02F66}"/>
            </c:ext>
          </c:extLst>
        </c:ser>
        <c:ser>
          <c:idx val="1"/>
          <c:order val="1"/>
          <c:tx>
            <c:strRef>
              <c:f>'other comp'!$C$104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'other comp'!$A$105:$A$108</c:f>
              <c:strCache>
                <c:ptCount val="4"/>
                <c:pt idx="0">
                  <c:v>Overall (n=626)`</c:v>
                </c:pt>
                <c:pt idx="1">
                  <c:v>Outside NC (n=270)</c:v>
                </c:pt>
                <c:pt idx="2">
                  <c:v>NC: Outside Triangle (n=116)</c:v>
                </c:pt>
                <c:pt idx="3">
                  <c:v>Triangle (n=240)</c:v>
                </c:pt>
              </c:strCache>
            </c:strRef>
          </c:cat>
          <c:val>
            <c:numRef>
              <c:f>'other comp'!$C$105:$C$108</c:f>
              <c:numCache>
                <c:formatCode>0%</c:formatCode>
                <c:ptCount val="4"/>
                <c:pt idx="0">
                  <c:v>0.33100000000000002</c:v>
                </c:pt>
                <c:pt idx="1">
                  <c:v>0.29599999999999999</c:v>
                </c:pt>
                <c:pt idx="2">
                  <c:v>0.38500000000000001</c:v>
                </c:pt>
                <c:pt idx="3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56-4A4B-A63E-654235F02F66}"/>
            </c:ext>
          </c:extLst>
        </c:ser>
        <c:ser>
          <c:idx val="2"/>
          <c:order val="2"/>
          <c:tx>
            <c:strRef>
              <c:f>'other comp'!$D$104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'other comp'!$A$105:$A$108</c:f>
              <c:strCache>
                <c:ptCount val="4"/>
                <c:pt idx="0">
                  <c:v>Overall (n=626)`</c:v>
                </c:pt>
                <c:pt idx="1">
                  <c:v>Outside NC (n=270)</c:v>
                </c:pt>
                <c:pt idx="2">
                  <c:v>NC: Outside Triangle (n=116)</c:v>
                </c:pt>
                <c:pt idx="3">
                  <c:v>Triangle (n=240)</c:v>
                </c:pt>
              </c:strCache>
            </c:strRef>
          </c:cat>
          <c:val>
            <c:numRef>
              <c:f>'other comp'!$D$105:$D$108</c:f>
              <c:numCache>
                <c:formatCode>0%</c:formatCode>
                <c:ptCount val="4"/>
                <c:pt idx="0">
                  <c:v>0.39600000000000002</c:v>
                </c:pt>
                <c:pt idx="1">
                  <c:v>0.11899999999999999</c:v>
                </c:pt>
                <c:pt idx="2">
                  <c:v>0.308</c:v>
                </c:pt>
                <c:pt idx="3">
                  <c:v>0.71299999999999997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56-4A4B-A63E-654235F02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616093855"/>
        <c:axId val="616089279"/>
      </c:barChart>
      <c:catAx>
        <c:axId val="6160938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89279"/>
        <c:crosses val="autoZero"/>
        <c:auto val="1"/>
        <c:lblAlgn val="ctr"/>
        <c:lblOffset val="100"/>
        <c:noMultiLvlLbl val="0"/>
      </c:catAx>
      <c:valAx>
        <c:axId val="616089279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9385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631359690011424"/>
          <c:y val="0.88621743634736871"/>
          <c:w val="0.38059684991561848"/>
          <c:h val="9.01753870709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seekoffer!$A$36:$A$39</c:f>
              <c:strCache>
                <c:ptCount val="4"/>
                <c:pt idx="0">
                  <c:v>No positions</c:v>
                </c:pt>
                <c:pt idx="1">
                  <c:v>One position</c:v>
                </c:pt>
                <c:pt idx="2">
                  <c:v>Two positions</c:v>
                </c:pt>
                <c:pt idx="3">
                  <c:v>Three or more positions</c:v>
                </c:pt>
              </c:strCache>
            </c:strRef>
          </c:cat>
          <c:val>
            <c:numRef>
              <c:f>seekoffer!$G$36:$G$39</c:f>
              <c:numCache>
                <c:formatCode>0%</c:formatCode>
                <c:ptCount val="4"/>
                <c:pt idx="0">
                  <c:v>0.28899999999999998</c:v>
                </c:pt>
                <c:pt idx="1">
                  <c:v>0.20799999999999999</c:v>
                </c:pt>
                <c:pt idx="2">
                  <c:v>0.14799999999999999</c:v>
                </c:pt>
                <c:pt idx="3">
                  <c:v>0.35499999999999998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5-4C2E-B863-839615C83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7"/>
        <c:axId val="702401695"/>
        <c:axId val="702405439"/>
      </c:barChart>
      <c:catAx>
        <c:axId val="7024016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N of Positions Interviewed For</a:t>
                </a:r>
              </a:p>
            </c:rich>
          </c:tx>
          <c:layout>
            <c:manualLayout>
              <c:xMode val="edge"/>
              <c:yMode val="edge"/>
              <c:x val="0.37370814786627765"/>
              <c:y val="0.873868312757201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405439"/>
        <c:crosses val="autoZero"/>
        <c:auto val="1"/>
        <c:lblAlgn val="ctr"/>
        <c:lblOffset val="100"/>
        <c:noMultiLvlLbl val="0"/>
      </c:catAx>
      <c:valAx>
        <c:axId val="7024054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40169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seekoffer!$B$25</c:f>
              <c:strCache>
                <c:ptCount val="1"/>
                <c:pt idx="0">
                  <c:v>Received an offer(s)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seekoffer!$A$26:$A$28</c:f>
              <c:strCache>
                <c:ptCount val="3"/>
                <c:pt idx="0">
                  <c:v>One position (n=59)</c:v>
                </c:pt>
                <c:pt idx="1">
                  <c:v>Two positions (n=43)</c:v>
                </c:pt>
                <c:pt idx="2">
                  <c:v>Three or more positions (n=101)</c:v>
                </c:pt>
              </c:strCache>
            </c:strRef>
          </c:cat>
          <c:val>
            <c:numRef>
              <c:f>seekoffer!$B$26:$B$28</c:f>
              <c:numCache>
                <c:formatCode>0%</c:formatCode>
                <c:ptCount val="3"/>
                <c:pt idx="0">
                  <c:v>0.17</c:v>
                </c:pt>
                <c:pt idx="1">
                  <c:v>0.255</c:v>
                </c:pt>
                <c:pt idx="2">
                  <c:v>0.41599999999999998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E-4B62-B64E-0DBDBA58113A}"/>
            </c:ext>
          </c:extLst>
        </c:ser>
        <c:ser>
          <c:idx val="1"/>
          <c:order val="1"/>
          <c:tx>
            <c:strRef>
              <c:f>seekoffer!$C$25</c:f>
              <c:strCache>
                <c:ptCount val="1"/>
                <c:pt idx="0">
                  <c:v>No job offer(s)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seekoffer!$A$26:$A$28</c:f>
              <c:strCache>
                <c:ptCount val="3"/>
                <c:pt idx="0">
                  <c:v>One position (n=59)</c:v>
                </c:pt>
                <c:pt idx="1">
                  <c:v>Two positions (n=43)</c:v>
                </c:pt>
                <c:pt idx="2">
                  <c:v>Three or more positions (n=101)</c:v>
                </c:pt>
              </c:strCache>
            </c:strRef>
          </c:cat>
          <c:val>
            <c:numRef>
              <c:f>seekoffer!$C$26:$C$28</c:f>
              <c:numCache>
                <c:formatCode>0%</c:formatCode>
                <c:ptCount val="3"/>
                <c:pt idx="0">
                  <c:v>0.83</c:v>
                </c:pt>
                <c:pt idx="1">
                  <c:v>0.74399999999999999</c:v>
                </c:pt>
                <c:pt idx="2">
                  <c:v>0.58399999999999996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E-4B62-B64E-0DBDBA581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3790624"/>
        <c:axId val="1833793952"/>
      </c:barChart>
      <c:catAx>
        <c:axId val="18337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793952"/>
        <c:crosses val="autoZero"/>
        <c:auto val="1"/>
        <c:lblAlgn val="ctr"/>
        <c:lblOffset val="100"/>
        <c:noMultiLvlLbl val="0"/>
      </c:catAx>
      <c:valAx>
        <c:axId val="18337939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790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8A-48AF-B04A-CF5E1585594D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8A-48AF-B04A-CF5E1585594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8A-48AF-B04A-CF5E1585594D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8A-48AF-B04A-CF5E1585594D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8A-48AF-B04A-CF5E1585594D}"/>
              </c:ext>
            </c:extLst>
          </c:dPt>
          <c:dLbls>
            <c:dLbl>
              <c:idx val="0"/>
              <c:layout>
                <c:manualLayout>
                  <c:x val="-0.23785825146469694"/>
                  <c:y val="-4.0138460953250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8A-48AF-B04A-CF5E1585594D}"/>
                </c:ext>
              </c:extLst>
            </c:dLbl>
            <c:dLbl>
              <c:idx val="1"/>
              <c:layout>
                <c:manualLayout>
                  <c:x val="0.18583879801402531"/>
                  <c:y val="-0.2434380118561539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8A-48AF-B04A-CF5E1585594D}"/>
                </c:ext>
              </c:extLst>
            </c:dLbl>
            <c:dLbl>
              <c:idx val="2"/>
              <c:layout>
                <c:manualLayout>
                  <c:x val="-4.433501539861697E-4"/>
                  <c:y val="5.75281011069267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8A-48AF-B04A-CF5E1585594D}"/>
                </c:ext>
              </c:extLst>
            </c:dLbl>
            <c:dLbl>
              <c:idx val="3"/>
              <c:layout>
                <c:manualLayout>
                  <c:x val="8.9193339996587115E-3"/>
                  <c:y val="-6.19287514832591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80EBBC-5BF3-4108-835C-6F88E4AD2886}" type="CATEGORYNAME">
                      <a:rPr lang="en-US" sz="1300"/>
                      <a:pPr>
                        <a:defRPr sz="1400" b="1"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en-US" sz="1300" baseline="0" dirty="0"/>
                      <a:t>, </a:t>
                    </a:r>
                    <a:fld id="{EDB9A1B7-37CF-438E-B4BD-AB25084CEA0D}" type="VALUE">
                      <a:rPr lang="en-US" sz="1300" baseline="0"/>
                      <a:pPr>
                        <a:defRPr sz="1400" b="1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endParaRPr lang="en-US" sz="13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4714008272185"/>
                      <c:h val="0.173188377943734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C8A-48AF-B04A-CF5E1585594D}"/>
                </c:ext>
              </c:extLst>
            </c:dLbl>
            <c:dLbl>
              <c:idx val="4"/>
              <c:layout>
                <c:manualLayout>
                  <c:x val="0.18292516840967635"/>
                  <c:y val="0.17361111111111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C8A-48AF-B04A-CF5E158559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gradsch!$A$3:$A$7</c:f>
              <c:strCache>
                <c:ptCount val="5"/>
                <c:pt idx="0">
                  <c:v>Am already enrolled and pursuing the degree</c:v>
                </c:pt>
                <c:pt idx="1">
                  <c:v>Have been accepted and know where I'm going</c:v>
                </c:pt>
                <c:pt idx="2">
                  <c:v>Have been accepted but undecided</c:v>
                </c:pt>
                <c:pt idx="3">
                  <c:v>Have applied, but not yet been accepted</c:v>
                </c:pt>
                <c:pt idx="4">
                  <c:v>Have not applied but plan to do so within the next year</c:v>
                </c:pt>
              </c:strCache>
            </c:strRef>
          </c:cat>
          <c:val>
            <c:numRef>
              <c:f>gradsch!$B$3:$B$7</c:f>
              <c:numCache>
                <c:formatCode>0%</c:formatCode>
                <c:ptCount val="5"/>
                <c:pt idx="0">
                  <c:v>0.52200000000000002</c:v>
                </c:pt>
                <c:pt idx="1">
                  <c:v>0.23100000000000001</c:v>
                </c:pt>
                <c:pt idx="2">
                  <c:v>1.4999999999999999E-2</c:v>
                </c:pt>
                <c:pt idx="3">
                  <c:v>1.4999999999999999E-2</c:v>
                </c:pt>
                <c:pt idx="4">
                  <c:v>0.216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8A-48AF-B04A-CF5E15855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32047607550539"/>
          <c:y val="9.4874904914274999E-2"/>
          <c:w val="0.51160171187800341"/>
          <c:h val="0.8037751836964435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BB-4388-80C2-D362ABFF8295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BB-4388-80C2-D362ABFF8295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BB-4388-80C2-D362ABFF8295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BB-4388-80C2-D362ABFF8295}"/>
              </c:ext>
            </c:extLst>
          </c:dPt>
          <c:dLbls>
            <c:dLbl>
              <c:idx val="0"/>
              <c:layout>
                <c:manualLayout>
                  <c:x val="-0.19448549550742358"/>
                  <c:y val="-0.277255188672511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BB-4388-80C2-D362ABFF8295}"/>
                </c:ext>
              </c:extLst>
            </c:dLbl>
            <c:dLbl>
              <c:idx val="1"/>
              <c:layout>
                <c:manualLayout>
                  <c:x val="0.1542478277010626"/>
                  <c:y val="0.144169633498782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BB-4388-80C2-D362ABFF8295}"/>
                </c:ext>
              </c:extLst>
            </c:dLbl>
            <c:dLbl>
              <c:idx val="2"/>
              <c:layout>
                <c:manualLayout>
                  <c:x val="-5.2409064593928724E-2"/>
                  <c:y val="1.4987375156118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59709988031911"/>
                      <c:h val="7.35726882663821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DBB-4388-80C2-D362ABFF829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BB-4388-80C2-D362ABFF82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gradsch!$A$19:$A$22</c:f>
              <c:strCache>
                <c:ptCount val="4"/>
                <c:pt idx="0">
                  <c:v>Doctoral</c:v>
                </c:pt>
                <c:pt idx="1">
                  <c:v>Master's</c:v>
                </c:pt>
                <c:pt idx="2">
                  <c:v>Professional</c:v>
                </c:pt>
                <c:pt idx="3">
                  <c:v>Other (e.g., Barch)</c:v>
                </c:pt>
              </c:strCache>
            </c:strRef>
          </c:cat>
          <c:val>
            <c:numRef>
              <c:f>gradsch!$B$19:$B$22</c:f>
              <c:numCache>
                <c:formatCode>0%</c:formatCode>
                <c:ptCount val="4"/>
                <c:pt idx="0">
                  <c:v>0.78200000000000003</c:v>
                </c:pt>
                <c:pt idx="1">
                  <c:v>0.14899999999999999</c:v>
                </c:pt>
                <c:pt idx="2">
                  <c:v>6.9000000000000006E-2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BB-4388-80C2-D362ABFF8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4.7209735756210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B6E-477B-BD53-14053899C3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workexp!$A$5:$A$16</c:f>
              <c:strCache>
                <c:ptCount val="12"/>
                <c:pt idx="0">
                  <c:v>Internship</c:v>
                </c:pt>
                <c:pt idx="1">
                  <c:v>Practicum</c:v>
                </c:pt>
                <c:pt idx="2">
                  <c:v>Teaching assistantship</c:v>
                </c:pt>
                <c:pt idx="3">
                  <c:v>Job in field of study</c:v>
                </c:pt>
                <c:pt idx="4">
                  <c:v>Non-published/presented research</c:v>
                </c:pt>
                <c:pt idx="5">
                  <c:v>Volunteer work</c:v>
                </c:pt>
                <c:pt idx="6">
                  <c:v>Class project</c:v>
                </c:pt>
                <c:pt idx="7">
                  <c:v>Research assistantship</c:v>
                </c:pt>
                <c:pt idx="8">
                  <c:v>Co-op</c:v>
                </c:pt>
                <c:pt idx="9">
                  <c:v>Student teaching</c:v>
                </c:pt>
                <c:pt idx="10">
                  <c:v>Clinical placement</c:v>
                </c:pt>
                <c:pt idx="11">
                  <c:v>Externship</c:v>
                </c:pt>
              </c:strCache>
            </c:strRef>
          </c:cat>
          <c:val>
            <c:numRef>
              <c:f>workexp!$C$5:$C$16</c:f>
              <c:numCache>
                <c:formatCode>0%</c:formatCode>
                <c:ptCount val="12"/>
                <c:pt idx="0">
                  <c:v>0.40699999999999997</c:v>
                </c:pt>
                <c:pt idx="1">
                  <c:v>0.19800000000000001</c:v>
                </c:pt>
                <c:pt idx="2">
                  <c:v>0.19800000000000001</c:v>
                </c:pt>
                <c:pt idx="3">
                  <c:v>0.159</c:v>
                </c:pt>
                <c:pt idx="4">
                  <c:v>0.13500000000000001</c:v>
                </c:pt>
                <c:pt idx="5">
                  <c:v>0.13</c:v>
                </c:pt>
                <c:pt idx="6">
                  <c:v>0.129</c:v>
                </c:pt>
                <c:pt idx="7">
                  <c:v>0.124</c:v>
                </c:pt>
                <c:pt idx="8">
                  <c:v>8.2000000000000003E-2</c:v>
                </c:pt>
                <c:pt idx="9">
                  <c:v>6.3E-2</c:v>
                </c:pt>
                <c:pt idx="10">
                  <c:v>1.4E-2</c:v>
                </c:pt>
                <c:pt idx="11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E-477B-BD53-14053899C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4426832"/>
        <c:axId val="374428912"/>
      </c:barChart>
      <c:catAx>
        <c:axId val="37442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28912"/>
        <c:crosses val="autoZero"/>
        <c:auto val="1"/>
        <c:lblAlgn val="ctr"/>
        <c:lblOffset val="100"/>
        <c:noMultiLvlLbl val="0"/>
      </c:catAx>
      <c:valAx>
        <c:axId val="374428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% Having Experience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268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10968012168414"/>
          <c:y val="3.4603795736838722E-2"/>
          <c:w val="0.56266154026498316"/>
          <c:h val="0.86453916793837382"/>
        </c:manualLayout>
      </c:layout>
      <c:pieChart>
        <c:varyColors val="1"/>
        <c:ser>
          <c:idx val="0"/>
          <c:order val="0"/>
          <c:tx>
            <c:strRef>
              <c:f>feelings!$B$3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41-4D6F-A267-34479E3BA1B7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41-4D6F-A267-34479E3BA1B7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41-4D6F-A267-34479E3BA1B7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41-4D6F-A267-34479E3BA1B7}"/>
              </c:ext>
            </c:extLst>
          </c:dPt>
          <c:dLbls>
            <c:dLbl>
              <c:idx val="0"/>
              <c:layout>
                <c:manualLayout>
                  <c:x val="0.19810929985875944"/>
                  <c:y val="-0.3037404937719757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41-4D6F-A267-34479E3BA1B7}"/>
                </c:ext>
              </c:extLst>
            </c:dLbl>
            <c:dLbl>
              <c:idx val="1"/>
              <c:layout>
                <c:manualLayout>
                  <c:x val="-0.16095486021763619"/>
                  <c:y val="0.191318656396361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341-4D6F-A267-34479E3BA1B7}"/>
                </c:ext>
              </c:extLst>
            </c:dLbl>
            <c:dLbl>
              <c:idx val="2"/>
              <c:layout>
                <c:manualLayout>
                  <c:x val="-4.3608723746133039E-3"/>
                  <c:y val="5.85878532247728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341-4D6F-A267-34479E3BA1B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41-4D6F-A267-34479E3BA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feelings!$A$4:$A$7</c:f>
              <c:strCache>
                <c:ptCount val="4"/>
                <c:pt idx="0">
                  <c:v>Very excited about what I will be doing</c:v>
                </c:pt>
                <c:pt idx="1">
                  <c:v>Fairly excited</c:v>
                </c:pt>
                <c:pt idx="2">
                  <c:v>Not very excited</c:v>
                </c:pt>
                <c:pt idx="3">
                  <c:v>Not at all excited</c:v>
                </c:pt>
              </c:strCache>
            </c:strRef>
          </c:cat>
          <c:val>
            <c:numRef>
              <c:f>feelings!$B$4:$B$7</c:f>
              <c:numCache>
                <c:formatCode>0%</c:formatCode>
                <c:ptCount val="4"/>
                <c:pt idx="0">
                  <c:v>0.70299999999999996</c:v>
                </c:pt>
                <c:pt idx="1">
                  <c:v>0.27300000000000002</c:v>
                </c:pt>
                <c:pt idx="2">
                  <c:v>2.3E-2</c:v>
                </c:pt>
                <c:pt idx="3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41-4D6F-A267-34479E3BA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36296043084436"/>
          <c:y val="2.8105683001292622E-2"/>
          <c:w val="0.46988437822517692"/>
          <c:h val="0.723132667072391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workexp!$B$48</c:f>
              <c:strCache>
                <c:ptCount val="1"/>
                <c:pt idx="0">
                  <c:v>Very helpful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workexp!$A$49:$A$60</c:f>
              <c:strCache>
                <c:ptCount val="12"/>
                <c:pt idx="0">
                  <c:v>Externship (N=6)</c:v>
                </c:pt>
                <c:pt idx="1">
                  <c:v>Clinical placement (N=15)</c:v>
                </c:pt>
                <c:pt idx="2">
                  <c:v>Student teaching (N=66)</c:v>
                </c:pt>
                <c:pt idx="3">
                  <c:v>Co-op (N=86)</c:v>
                </c:pt>
                <c:pt idx="4">
                  <c:v>Research assistantship (N=130)</c:v>
                </c:pt>
                <c:pt idx="5">
                  <c:v>Class project (N=136)</c:v>
                </c:pt>
                <c:pt idx="6">
                  <c:v>Volunteer work (N=137)</c:v>
                </c:pt>
                <c:pt idx="7">
                  <c:v>Non-published/presented research (N=142)</c:v>
                </c:pt>
                <c:pt idx="8">
                  <c:v>Job in field of study (N=167)</c:v>
                </c:pt>
                <c:pt idx="9">
                  <c:v>Practicum (N=208)</c:v>
                </c:pt>
                <c:pt idx="10">
                  <c:v>Teaching assistantship (N=208)</c:v>
                </c:pt>
                <c:pt idx="11">
                  <c:v>Internship (N=428)</c:v>
                </c:pt>
              </c:strCache>
            </c:strRef>
          </c:cat>
          <c:val>
            <c:numRef>
              <c:f>workexp!$B$49:$B$60</c:f>
              <c:numCache>
                <c:formatCode>0%</c:formatCode>
                <c:ptCount val="12"/>
                <c:pt idx="0">
                  <c:v>1</c:v>
                </c:pt>
                <c:pt idx="1">
                  <c:v>0.53800000000000003</c:v>
                </c:pt>
                <c:pt idx="2">
                  <c:v>0.45800000000000002</c:v>
                </c:pt>
                <c:pt idx="3">
                  <c:v>0.70199999999999996</c:v>
                </c:pt>
                <c:pt idx="4">
                  <c:v>0.40200000000000002</c:v>
                </c:pt>
                <c:pt idx="5">
                  <c:v>0.254</c:v>
                </c:pt>
                <c:pt idx="6">
                  <c:v>0.17899999999999999</c:v>
                </c:pt>
                <c:pt idx="7">
                  <c:v>0.28699999999999998</c:v>
                </c:pt>
                <c:pt idx="8">
                  <c:v>0.66700000000000004</c:v>
                </c:pt>
                <c:pt idx="9">
                  <c:v>0.52800000000000002</c:v>
                </c:pt>
                <c:pt idx="10">
                  <c:v>0.161</c:v>
                </c:pt>
                <c:pt idx="11">
                  <c:v>0.61199999999999999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B-46E1-AD4F-ED2F900FEF57}"/>
            </c:ext>
          </c:extLst>
        </c:ser>
        <c:ser>
          <c:idx val="1"/>
          <c:order val="1"/>
          <c:tx>
            <c:strRef>
              <c:f>workexp!$C$48</c:f>
              <c:strCache>
                <c:ptCount val="1"/>
                <c:pt idx="0">
                  <c:v>Somewhat helpful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AB-46E1-AD4F-ED2F900FEF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workexp!$A$49:$A$60</c:f>
              <c:strCache>
                <c:ptCount val="12"/>
                <c:pt idx="0">
                  <c:v>Externship (N=6)</c:v>
                </c:pt>
                <c:pt idx="1">
                  <c:v>Clinical placement (N=15)</c:v>
                </c:pt>
                <c:pt idx="2">
                  <c:v>Student teaching (N=66)</c:v>
                </c:pt>
                <c:pt idx="3">
                  <c:v>Co-op (N=86)</c:v>
                </c:pt>
                <c:pt idx="4">
                  <c:v>Research assistantship (N=130)</c:v>
                </c:pt>
                <c:pt idx="5">
                  <c:v>Class project (N=136)</c:v>
                </c:pt>
                <c:pt idx="6">
                  <c:v>Volunteer work (N=137)</c:v>
                </c:pt>
                <c:pt idx="7">
                  <c:v>Non-published/presented research (N=142)</c:v>
                </c:pt>
                <c:pt idx="8">
                  <c:v>Job in field of study (N=167)</c:v>
                </c:pt>
                <c:pt idx="9">
                  <c:v>Practicum (N=208)</c:v>
                </c:pt>
                <c:pt idx="10">
                  <c:v>Teaching assistantship (N=208)</c:v>
                </c:pt>
                <c:pt idx="11">
                  <c:v>Internship (N=428)</c:v>
                </c:pt>
              </c:strCache>
            </c:strRef>
          </c:cat>
          <c:val>
            <c:numRef>
              <c:f>workexp!$C$49:$C$60</c:f>
              <c:numCache>
                <c:formatCode>0%</c:formatCode>
                <c:ptCount val="12"/>
                <c:pt idx="0">
                  <c:v>0</c:v>
                </c:pt>
                <c:pt idx="1">
                  <c:v>0.38500000000000001</c:v>
                </c:pt>
                <c:pt idx="2">
                  <c:v>0.373</c:v>
                </c:pt>
                <c:pt idx="3">
                  <c:v>0.25</c:v>
                </c:pt>
                <c:pt idx="4">
                  <c:v>0.39200000000000002</c:v>
                </c:pt>
                <c:pt idx="5">
                  <c:v>0.52600000000000002</c:v>
                </c:pt>
                <c:pt idx="6">
                  <c:v>0.40200000000000002</c:v>
                </c:pt>
                <c:pt idx="7">
                  <c:v>0.51900000000000002</c:v>
                </c:pt>
                <c:pt idx="8">
                  <c:v>0.28999999999999998</c:v>
                </c:pt>
                <c:pt idx="9">
                  <c:v>0.36099999999999999</c:v>
                </c:pt>
                <c:pt idx="10">
                  <c:v>0.41599999999999998</c:v>
                </c:pt>
                <c:pt idx="11">
                  <c:v>0.28899999999999998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AB-46E1-AD4F-ED2F900FEF57}"/>
            </c:ext>
          </c:extLst>
        </c:ser>
        <c:ser>
          <c:idx val="2"/>
          <c:order val="2"/>
          <c:tx>
            <c:strRef>
              <c:f>workexp!$F$48</c:f>
              <c:strCache>
                <c:ptCount val="1"/>
                <c:pt idx="0">
                  <c:v>Not very/Not at all helpful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AB-46E1-AD4F-ED2F900FEF57}"/>
                </c:ext>
              </c:extLst>
            </c:dLbl>
            <c:dLbl>
              <c:idx val="8"/>
              <c:layout>
                <c:manualLayout>
                  <c:x val="4.1583499667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EAB-46E1-AD4F-ED2F900FEF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workexp!$A$49:$A$60</c:f>
              <c:strCache>
                <c:ptCount val="12"/>
                <c:pt idx="0">
                  <c:v>Externship (N=6)</c:v>
                </c:pt>
                <c:pt idx="1">
                  <c:v>Clinical placement (N=15)</c:v>
                </c:pt>
                <c:pt idx="2">
                  <c:v>Student teaching (N=66)</c:v>
                </c:pt>
                <c:pt idx="3">
                  <c:v>Co-op (N=86)</c:v>
                </c:pt>
                <c:pt idx="4">
                  <c:v>Research assistantship (N=130)</c:v>
                </c:pt>
                <c:pt idx="5">
                  <c:v>Class project (N=136)</c:v>
                </c:pt>
                <c:pt idx="6">
                  <c:v>Volunteer work (N=137)</c:v>
                </c:pt>
                <c:pt idx="7">
                  <c:v>Non-published/presented research (N=142)</c:v>
                </c:pt>
                <c:pt idx="8">
                  <c:v>Job in field of study (N=167)</c:v>
                </c:pt>
                <c:pt idx="9">
                  <c:v>Practicum (N=208)</c:v>
                </c:pt>
                <c:pt idx="10">
                  <c:v>Teaching assistantship (N=208)</c:v>
                </c:pt>
                <c:pt idx="11">
                  <c:v>Internship (N=428)</c:v>
                </c:pt>
              </c:strCache>
            </c:strRef>
          </c:cat>
          <c:val>
            <c:numRef>
              <c:f>workexp!$F$49:$F$60</c:f>
              <c:numCache>
                <c:formatCode>0%</c:formatCode>
                <c:ptCount val="12"/>
                <c:pt idx="0">
                  <c:v>0</c:v>
                </c:pt>
                <c:pt idx="1">
                  <c:v>7.6999999999999999E-2</c:v>
                </c:pt>
                <c:pt idx="2">
                  <c:v>0.16999999999999998</c:v>
                </c:pt>
                <c:pt idx="3">
                  <c:v>4.8000000000000001E-2</c:v>
                </c:pt>
                <c:pt idx="4">
                  <c:v>0.20599999999999999</c:v>
                </c:pt>
                <c:pt idx="5">
                  <c:v>0.219</c:v>
                </c:pt>
                <c:pt idx="6">
                  <c:v>0.42000000000000004</c:v>
                </c:pt>
                <c:pt idx="7">
                  <c:v>0.19400000000000001</c:v>
                </c:pt>
                <c:pt idx="8">
                  <c:v>4.3000000000000003E-2</c:v>
                </c:pt>
                <c:pt idx="9">
                  <c:v>0.111</c:v>
                </c:pt>
                <c:pt idx="10">
                  <c:v>0.42199999999999999</c:v>
                </c:pt>
                <c:pt idx="11">
                  <c:v>9.8999999999999991E-2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AB-46E1-AD4F-ED2F900FE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616114655"/>
        <c:axId val="616115903"/>
      </c:barChart>
      <c:catAx>
        <c:axId val="6161146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115903"/>
        <c:crosses val="autoZero"/>
        <c:auto val="1"/>
        <c:lblAlgn val="ctr"/>
        <c:lblOffset val="100"/>
        <c:noMultiLvlLbl val="0"/>
      </c:catAx>
      <c:valAx>
        <c:axId val="616115903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ysClr val="windowText" lastClr="000000"/>
                    </a:solidFill>
                  </a:rPr>
                  <a:t>Helpfulness</a:t>
                </a:r>
                <a:r>
                  <a:rPr lang="en-US" sz="1400" b="1" baseline="0" dirty="0">
                    <a:solidFill>
                      <a:sysClr val="windowText" lastClr="000000"/>
                    </a:solidFill>
                  </a:rPr>
                  <a:t> of the Experience</a:t>
                </a:r>
                <a:endParaRPr lang="en-US" sz="1400" b="1" dirty="0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11465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665158234531029"/>
          <c:y val="0.87075008078945082"/>
          <c:w val="0.40720101791168317"/>
          <c:h val="0.123929564784404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51115485564302"/>
          <c:y val="5.0925925925925923E-2"/>
          <c:w val="0.50066951006124238"/>
          <c:h val="0.701773476232137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workexp!$B$76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workexp!$A$77:$A$78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workexp!$B$77:$B$78</c:f>
              <c:numCache>
                <c:formatCode>0%</c:formatCode>
                <c:ptCount val="2"/>
                <c:pt idx="0">
                  <c:v>0.95799999999999996</c:v>
                </c:pt>
                <c:pt idx="1">
                  <c:v>0.88500000000000001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2-4B2B-9571-1BA9228107F3}"/>
            </c:ext>
          </c:extLst>
        </c:ser>
        <c:ser>
          <c:idx val="1"/>
          <c:order val="1"/>
          <c:tx>
            <c:strRef>
              <c:f>workexp!$C$76</c:f>
              <c:strCache>
                <c:ptCount val="1"/>
                <c:pt idx="0">
                  <c:v>One or more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226091161890943E-3"/>
                  <c:y val="-6.175263253687951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22-4B2B-9571-1BA9228107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workexp!$A$77:$A$78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workexp!$C$77:$C$78</c:f>
              <c:numCache>
                <c:formatCode>0%</c:formatCode>
                <c:ptCount val="2"/>
                <c:pt idx="0">
                  <c:v>3.9E-2</c:v>
                </c:pt>
                <c:pt idx="1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2-4B2B-9571-1BA9228107F3}"/>
            </c:ext>
          </c:extLst>
        </c:ser>
        <c:ser>
          <c:idx val="2"/>
          <c:order val="2"/>
          <c:tx>
            <c:strRef>
              <c:f>workexp!$D$76</c:f>
              <c:strCache>
                <c:ptCount val="1"/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workexp!$A$77:$A$78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workexp!$D$77:$D$78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CA22-4B2B-9571-1BA9228107F3}"/>
            </c:ext>
          </c:extLst>
        </c:ser>
        <c:ser>
          <c:idx val="3"/>
          <c:order val="3"/>
          <c:tx>
            <c:strRef>
              <c:f>workexp!$E$76</c:f>
              <c:strCache>
                <c:ptCount val="1"/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workexp!$A$77:$A$78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workexp!$E$77:$E$78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CA22-4B2B-9571-1BA922810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6383504"/>
        <c:axId val="256380592"/>
      </c:barChart>
      <c:catAx>
        <c:axId val="256383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380592"/>
        <c:crosses val="autoZero"/>
        <c:auto val="1"/>
        <c:lblAlgn val="ctr"/>
        <c:lblOffset val="100"/>
        <c:noMultiLvlLbl val="0"/>
      </c:catAx>
      <c:valAx>
        <c:axId val="256380592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38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747697105054469"/>
          <c:y val="0.84835300164794614"/>
          <c:w val="0.24642225420951869"/>
          <c:h val="7.7199462334791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CareerOffices!$A$13</c:f>
              <c:strCache>
                <c:ptCount val="1"/>
                <c:pt idx="0">
                  <c:v>Attended any career 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CareerOffices!$B$3:$L$3</c:f>
              <c:strCache>
                <c:ptCount val="11"/>
                <c:pt idx="0">
                  <c:v>NCSU
(n=1,052)</c:v>
                </c:pt>
                <c:pt idx="1">
                  <c:v>CALS
(n=69)</c:v>
                </c:pt>
                <c:pt idx="2">
                  <c:v>Design
(n=31)</c:v>
                </c:pt>
                <c:pt idx="3">
                  <c:v>CED
(n=144)</c:v>
                </c:pt>
                <c:pt idx="4">
                  <c:v>COE
(n=341)</c:v>
                </c:pt>
                <c:pt idx="5">
                  <c:v>CNR
(n=39)</c:v>
                </c:pt>
                <c:pt idx="6">
                  <c:v>CHASS
(n=129)</c:v>
                </c:pt>
                <c:pt idx="7">
                  <c:v>COS
(n=46)</c:v>
                </c:pt>
                <c:pt idx="8">
                  <c:v>COT
(n=18)</c:v>
                </c:pt>
                <c:pt idx="9">
                  <c:v>PCOM
(n=127)</c:v>
                </c:pt>
                <c:pt idx="10">
                  <c:v>IAA
(n=108)</c:v>
                </c:pt>
              </c:strCache>
            </c:strRef>
          </c:cat>
          <c:val>
            <c:numRef>
              <c:f>CareerOffices!$B$13:$L$13</c:f>
              <c:numCache>
                <c:formatCode>0%</c:formatCode>
                <c:ptCount val="11"/>
                <c:pt idx="0">
                  <c:v>0.45299999999999996</c:v>
                </c:pt>
                <c:pt idx="1">
                  <c:v>0.71700000000000008</c:v>
                </c:pt>
                <c:pt idx="2">
                  <c:v>0.57400000000000007</c:v>
                </c:pt>
                <c:pt idx="3">
                  <c:v>0.377</c:v>
                </c:pt>
                <c:pt idx="4">
                  <c:v>0.61299999999999999</c:v>
                </c:pt>
                <c:pt idx="5">
                  <c:v>8.2999999999999963E-2</c:v>
                </c:pt>
                <c:pt idx="6">
                  <c:v>0.60099999999999998</c:v>
                </c:pt>
                <c:pt idx="7">
                  <c:v>0.17900000000000005</c:v>
                </c:pt>
                <c:pt idx="8">
                  <c:v>0.20899999999999996</c:v>
                </c:pt>
                <c:pt idx="9">
                  <c:v>0.32599999999999996</c:v>
                </c:pt>
                <c:pt idx="10">
                  <c:v>0.72199999999999998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3-4A80-9DB0-42766B4DA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350436384"/>
        <c:axId val="350443664"/>
      </c:barChart>
      <c:catAx>
        <c:axId val="3504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3664"/>
        <c:crosses val="autoZero"/>
        <c:auto val="1"/>
        <c:lblAlgn val="ctr"/>
        <c:lblOffset val="100"/>
        <c:noMultiLvlLbl val="0"/>
      </c:catAx>
      <c:valAx>
        <c:axId val="3504436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% Using an On-Campus Career Services Office</a:t>
                </a:r>
                <a:endParaRPr lang="en-US" sz="12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363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4906123908427"/>
          <c:y val="0.19067485260607428"/>
          <c:w val="0.48074707493603547"/>
          <c:h val="0.806223542510325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12-4416-8FAC-B41F8F0CC18E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12-4416-8FAC-B41F8F0CC18E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12-4416-8FAC-B41F8F0CC18E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12-4416-8FAC-B41F8F0CC18E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B12-4416-8FAC-B41F8F0CC18E}"/>
              </c:ext>
            </c:extLst>
          </c:dPt>
          <c:dLbls>
            <c:dLbl>
              <c:idx val="1"/>
              <c:layout>
                <c:manualLayout>
                  <c:x val="-2.2126137773591514E-3"/>
                  <c:y val="-0.165017687763405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12-4416-8FAC-B41F8F0CC18E}"/>
                </c:ext>
              </c:extLst>
            </c:dLbl>
            <c:dLbl>
              <c:idx val="2"/>
              <c:layout>
                <c:manualLayout>
                  <c:x val="0.1856851785554659"/>
                  <c:y val="7.7366826071106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12-4416-8FAC-B41F8F0CC18E}"/>
                </c:ext>
              </c:extLst>
            </c:dLbl>
            <c:dLbl>
              <c:idx val="3"/>
              <c:layout>
                <c:manualLayout>
                  <c:x val="-2.6360987189180531E-2"/>
                  <c:y val="-2.052720882884152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12-4416-8FAC-B41F8F0CC18E}"/>
                </c:ext>
              </c:extLst>
            </c:dLbl>
            <c:dLbl>
              <c:idx val="4"/>
              <c:layout>
                <c:manualLayout>
                  <c:x val="-2.3301873235754639E-2"/>
                  <c:y val="-1.0830016544354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53195996862943"/>
                      <c:h val="0.1422430461895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B12-4416-8FAC-B41F8F0CC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Satisfaction!$A$3:$A$7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Satisfaction!$B$3:$B$7</c:f>
              <c:numCache>
                <c:formatCode>0%</c:formatCode>
                <c:ptCount val="5"/>
                <c:pt idx="0">
                  <c:v>0.318</c:v>
                </c:pt>
                <c:pt idx="1">
                  <c:v>0.35</c:v>
                </c:pt>
                <c:pt idx="2">
                  <c:v>0.26800000000000002</c:v>
                </c:pt>
                <c:pt idx="3">
                  <c:v>4.9000000000000002E-2</c:v>
                </c:pt>
                <c:pt idx="4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B12-4416-8FAC-B41F8F0CC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feelings!$A$28</c:f>
              <c:strCache>
                <c:ptCount val="1"/>
                <c:pt idx="0">
                  <c:v>Feelings of Preparation for Future Career Path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F7-41E2-AC27-514B9B76A25B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F7-41E2-AC27-514B9B76A25B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F7-41E2-AC27-514B9B76A25B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F7-41E2-AC27-514B9B76A25B}"/>
              </c:ext>
            </c:extLst>
          </c:dPt>
          <c:dLbls>
            <c:dLbl>
              <c:idx val="0"/>
              <c:layout>
                <c:manualLayout>
                  <c:x val="0.24043138667798417"/>
                  <c:y val="-9.6206083439473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F7-41E2-AC27-514B9B76A25B}"/>
                </c:ext>
              </c:extLst>
            </c:dLbl>
            <c:dLbl>
              <c:idx val="1"/>
              <c:layout>
                <c:manualLayout>
                  <c:x val="-0.17486982480593102"/>
                  <c:y val="0.120616376491344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21528754026958"/>
                      <c:h val="0.261070233146098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0F7-41E2-AC27-514B9B76A25B}"/>
                </c:ext>
              </c:extLst>
            </c:dLbl>
            <c:dLbl>
              <c:idx val="2"/>
              <c:layout>
                <c:manualLayout>
                  <c:x val="-5.9425536857468878E-3"/>
                  <c:y val="-1.79027383315919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900018166562955"/>
                      <c:h val="0.171030315058247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0F7-41E2-AC27-514B9B76A25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F7-41E2-AC27-514B9B76A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feelings!$A$30:$A$33</c:f>
              <c:strCache>
                <c:ptCount val="4"/>
                <c:pt idx="0">
                  <c:v>Very prepared</c:v>
                </c:pt>
                <c:pt idx="1">
                  <c:v>Somewhat prepared</c:v>
                </c:pt>
                <c:pt idx="2">
                  <c:v>Somewhat unprepared</c:v>
                </c:pt>
                <c:pt idx="3">
                  <c:v>Very unprepared</c:v>
                </c:pt>
              </c:strCache>
            </c:strRef>
          </c:cat>
          <c:val>
            <c:numRef>
              <c:f>feelings!$B$30:$B$33</c:f>
              <c:numCache>
                <c:formatCode>0%</c:formatCode>
                <c:ptCount val="4"/>
                <c:pt idx="0">
                  <c:v>0.58599999999999997</c:v>
                </c:pt>
                <c:pt idx="1">
                  <c:v>0.38400000000000001</c:v>
                </c:pt>
                <c:pt idx="2">
                  <c:v>2.8000000000000001E-2</c:v>
                </c:pt>
                <c:pt idx="3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F7-41E2-AC27-514B9B76A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plans!$B$97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419483110602287E-2"/>
                  <c:y val="-1.601425711700628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49-489F-B528-E6E7F21853A2}"/>
                </c:ext>
              </c:extLst>
            </c:dLbl>
            <c:dLbl>
              <c:idx val="1"/>
              <c:layout>
                <c:manualLayout>
                  <c:x val="2.493529510506944E-3"/>
                  <c:y val="-4.62962962962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49-489F-B528-E6E7F21853A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49-489F-B528-E6E7F21853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plans!$A$98:$A$101</c:f>
              <c:strCache>
                <c:ptCount val="4"/>
                <c:pt idx="0">
                  <c:v>Other plans</c:v>
                </c:pt>
                <c:pt idx="1">
                  <c:v>Further education</c:v>
                </c:pt>
                <c:pt idx="2">
                  <c:v>Pursuing employment</c:v>
                </c:pt>
                <c:pt idx="3">
                  <c:v>Employment (64%)</c:v>
                </c:pt>
              </c:strCache>
            </c:strRef>
          </c:cat>
          <c:val>
            <c:numRef>
              <c:f>plans!$B$98:$B$101</c:f>
              <c:numCache>
                <c:formatCode>0%</c:formatCode>
                <c:ptCount val="4"/>
                <c:pt idx="0">
                  <c:v>2.1000000000000001E-2</c:v>
                </c:pt>
                <c:pt idx="1">
                  <c:v>0.126</c:v>
                </c:pt>
                <c:pt idx="2">
                  <c:v>0.32</c:v>
                </c:pt>
                <c:pt idx="3">
                  <c:v>0.61799999999999999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49-489F-B528-E6E7F21853A2}"/>
            </c:ext>
          </c:extLst>
        </c:ser>
        <c:ser>
          <c:idx val="1"/>
          <c:order val="1"/>
          <c:tx>
            <c:strRef>
              <c:f>plans!$C$97</c:f>
              <c:strCache>
                <c:ptCount val="1"/>
                <c:pt idx="0">
                  <c:v>Part-time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7502267436488933E-2"/>
                  <c:y val="1.55485674353598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1358AF9-D492-4C6F-B7BE-C3154313F3AB}" type="VALUE">
                      <a:rPr lang="en-US" sz="120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987980309412365E-2"/>
                      <c:h val="8.20048339083400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F49-489F-B528-E6E7F21853A2}"/>
                </c:ext>
              </c:extLst>
            </c:dLbl>
            <c:dLbl>
              <c:idx val="3"/>
              <c:layout>
                <c:manualLayout>
                  <c:x val="8.6236563089568591E-2"/>
                  <c:y val="-9.521141814820327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9B855C-D929-4B5C-B1D3-05DA93784DB5}" type="SERIESNAME">
                      <a:rPr lang="en-US" sz="120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[SERIES NAME]</a:t>
                    </a:fld>
                    <a:r>
                      <a:rPr lang="en-US" sz="1200" baseline="0"/>
                      <a:t>, </a:t>
                    </a:r>
                    <a:fld id="{55AEFC4C-66D5-4B91-9E1C-F9F4F88F2582}" type="VALUE">
                      <a:rPr lang="en-US" sz="1200" baseline="0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endParaRPr lang="en-US" sz="12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03396444577695"/>
                      <c:h val="0.15013900581609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F49-489F-B528-E6E7F21853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plans!$A$98:$A$101</c:f>
              <c:strCache>
                <c:ptCount val="4"/>
                <c:pt idx="0">
                  <c:v>Other plans</c:v>
                </c:pt>
                <c:pt idx="1">
                  <c:v>Further education</c:v>
                </c:pt>
                <c:pt idx="2">
                  <c:v>Pursuing employment</c:v>
                </c:pt>
                <c:pt idx="3">
                  <c:v>Employment (64%)</c:v>
                </c:pt>
              </c:strCache>
            </c:strRef>
          </c:cat>
          <c:val>
            <c:numRef>
              <c:f>plans!$C$98:$C$101</c:f>
              <c:numCache>
                <c:formatCode>General</c:formatCode>
                <c:ptCount val="4"/>
                <c:pt idx="3" formatCode="0%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49-489F-B528-E6E7F2185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92636799"/>
        <c:axId val="292646367"/>
      </c:barChart>
      <c:catAx>
        <c:axId val="292636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646367"/>
        <c:crosses val="autoZero"/>
        <c:auto val="1"/>
        <c:lblAlgn val="ctr"/>
        <c:lblOffset val="100"/>
        <c:noMultiLvlLbl val="0"/>
      </c:catAx>
      <c:valAx>
        <c:axId val="292646367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63679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Noffers!$A$6:$A$11</c:f>
              <c:strCache>
                <c:ptCount val="6"/>
                <c:pt idx="0">
                  <c:v>None</c:v>
                </c:pt>
                <c:pt idx="1">
                  <c:v>One</c:v>
                </c:pt>
                <c:pt idx="2">
                  <c:v>Two</c:v>
                </c:pt>
                <c:pt idx="3">
                  <c:v>Three</c:v>
                </c:pt>
                <c:pt idx="4">
                  <c:v>Four</c:v>
                </c:pt>
                <c:pt idx="5">
                  <c:v>Five or more</c:v>
                </c:pt>
              </c:strCache>
            </c:strRef>
          </c:cat>
          <c:val>
            <c:numRef>
              <c:f>Noffers!$G$6:$G$11</c:f>
              <c:numCache>
                <c:formatCode>0%</c:formatCode>
                <c:ptCount val="6"/>
                <c:pt idx="0">
                  <c:v>6.7000000000000004E-2</c:v>
                </c:pt>
                <c:pt idx="1">
                  <c:v>0.17699999999999999</c:v>
                </c:pt>
                <c:pt idx="2">
                  <c:v>0.13600000000000001</c:v>
                </c:pt>
                <c:pt idx="3">
                  <c:v>0.12</c:v>
                </c:pt>
                <c:pt idx="4">
                  <c:v>9.2999999999999999E-2</c:v>
                </c:pt>
                <c:pt idx="5">
                  <c:v>0.40799999999999997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9-4245-954A-8A94D4DF0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33218815"/>
        <c:axId val="333215487"/>
      </c:barChart>
      <c:catAx>
        <c:axId val="3332188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N of Positions Interviewed For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215487"/>
        <c:crosses val="autoZero"/>
        <c:auto val="1"/>
        <c:lblAlgn val="ctr"/>
        <c:lblOffset val="100"/>
        <c:noMultiLvlLbl val="0"/>
      </c:catAx>
      <c:valAx>
        <c:axId val="333215487"/>
        <c:scaling>
          <c:orientation val="minMax"/>
          <c:max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21881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69116360454943"/>
          <c:y val="0.14164152419423259"/>
          <c:w val="0.47620058279935035"/>
          <c:h val="0.7100908494002100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5A-464B-AEF8-72A9897B0F59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5A-464B-AEF8-72A9897B0F59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5A-464B-AEF8-72A9897B0F59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5A-464B-AEF8-72A9897B0F59}"/>
              </c:ext>
            </c:extLst>
          </c:dPt>
          <c:dLbls>
            <c:dLbl>
              <c:idx val="0"/>
              <c:layout>
                <c:manualLayout>
                  <c:x val="0.18548718959537167"/>
                  <c:y val="6.377119117477702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5A-464B-AEF8-72A9897B0F59}"/>
                </c:ext>
              </c:extLst>
            </c:dLbl>
            <c:dLbl>
              <c:idx val="1"/>
              <c:layout>
                <c:manualLayout>
                  <c:x val="-0.14715236929375922"/>
                  <c:y val="0.145454436073683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5A-464B-AEF8-72A9897B0F59}"/>
                </c:ext>
              </c:extLst>
            </c:dLbl>
            <c:dLbl>
              <c:idx val="3"/>
              <c:layout>
                <c:manualLayout>
                  <c:x val="-5.4367133620813871E-2"/>
                  <c:y val="-0.142434860180787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745407976835572"/>
                      <c:h val="0.23342348660248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55A-464B-AEF8-72A9897B0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Noffers!$A$23:$A$26</c:f>
              <c:strCache>
                <c:ptCount val="4"/>
                <c:pt idx="0">
                  <c:v>Only job offer</c:v>
                </c:pt>
                <c:pt idx="1">
                  <c:v>One other job offer</c:v>
                </c:pt>
                <c:pt idx="2">
                  <c:v>Two other job offers</c:v>
                </c:pt>
                <c:pt idx="3">
                  <c:v>Three or more other job offers</c:v>
                </c:pt>
              </c:strCache>
            </c:strRef>
          </c:cat>
          <c:val>
            <c:numRef>
              <c:f>Noffers!$C$23:$C$26</c:f>
              <c:numCache>
                <c:formatCode>0%</c:formatCode>
                <c:ptCount val="4"/>
                <c:pt idx="0">
                  <c:v>0.46200000000000002</c:v>
                </c:pt>
                <c:pt idx="1">
                  <c:v>0.27500000000000002</c:v>
                </c:pt>
                <c:pt idx="2">
                  <c:v>0.13100000000000001</c:v>
                </c:pt>
                <c:pt idx="3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5A-464B-AEF8-72A9897B0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4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109894666998422"/>
          <c:y val="9.9225427350427345E-2"/>
          <c:w val="0.51024301235796632"/>
          <c:h val="0.82158119658119655"/>
        </c:manualLayout>
      </c:layout>
      <c:pieChart>
        <c:varyColors val="1"/>
        <c:ser>
          <c:idx val="0"/>
          <c:order val="0"/>
          <c:tx>
            <c:strRef>
              <c:f>Promotion!$A$1</c:f>
              <c:strCache>
                <c:ptCount val="1"/>
                <c:pt idx="0">
                  <c:v>Promotion/Salary Increase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F8-4B04-A7D3-07810F2C8B52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F8-4B04-A7D3-07810F2C8B52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F8-4B04-A7D3-07810F2C8B52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F8-4B04-A7D3-07810F2C8B52}"/>
              </c:ext>
            </c:extLst>
          </c:dPt>
          <c:dLbls>
            <c:dLbl>
              <c:idx val="0"/>
              <c:layout>
                <c:manualLayout>
                  <c:x val="-0.13425892365594144"/>
                  <c:y val="0.128446196328824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11146920892165"/>
                      <c:h val="0.264626141552511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7F8-4B04-A7D3-07810F2C8B52}"/>
                </c:ext>
              </c:extLst>
            </c:dLbl>
            <c:dLbl>
              <c:idx val="1"/>
              <c:layout>
                <c:manualLayout>
                  <c:x val="4.1079478775031203E-3"/>
                  <c:y val="1.1347420965408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66517245185109"/>
                      <c:h val="0.132634132420091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7F8-4B04-A7D3-07810F2C8B52}"/>
                </c:ext>
              </c:extLst>
            </c:dLbl>
            <c:dLbl>
              <c:idx val="2"/>
              <c:layout>
                <c:manualLayout>
                  <c:x val="-0.20878403044854535"/>
                  <c:y val="-9.02701540312269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5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6775C89-20B5-4288-A3C7-6B5524DCA8E1}" type="CATEGORYNAME">
                      <a:rPr lang="en-US" sz="1350"/>
                      <a:pPr>
                        <a:defRPr sz="1350" b="1"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en-US" sz="1350" baseline="0" dirty="0"/>
                      <a:t>, </a:t>
                    </a:r>
                    <a:fld id="{11B4F594-707F-4AED-9661-B0A227597E5D}" type="VALUE">
                      <a:rPr lang="en-US" sz="1350" baseline="0"/>
                      <a:pPr>
                        <a:defRPr sz="1350" b="1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endParaRPr lang="en-US" sz="135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5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21885035324341"/>
                      <c:h val="0.282724858743517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7F8-4B04-A7D3-07810F2C8B52}"/>
                </c:ext>
              </c:extLst>
            </c:dLbl>
            <c:dLbl>
              <c:idx val="3"/>
              <c:layout>
                <c:manualLayout>
                  <c:x val="0.19725899733992788"/>
                  <c:y val="-9.54416670468907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F8-4B04-A7D3-07810F2C8B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Promotion!$A$5:$A$8</c:f>
              <c:strCache>
                <c:ptCount val="4"/>
                <c:pt idx="0">
                  <c:v>Salary increase only</c:v>
                </c:pt>
                <c:pt idx="1">
                  <c:v>Promotion/title change</c:v>
                </c:pt>
                <c:pt idx="2">
                  <c:v>Both a salary increase and promotion/title change</c:v>
                </c:pt>
                <c:pt idx="3">
                  <c:v>None</c:v>
                </c:pt>
              </c:strCache>
            </c:strRef>
          </c:cat>
          <c:val>
            <c:numRef>
              <c:f>Promotion!$G$5:$G$8</c:f>
              <c:numCache>
                <c:formatCode>0%</c:formatCode>
                <c:ptCount val="4"/>
                <c:pt idx="0">
                  <c:v>0.161</c:v>
                </c:pt>
                <c:pt idx="1">
                  <c:v>3.3000000000000002E-2</c:v>
                </c:pt>
                <c:pt idx="2">
                  <c:v>0.191</c:v>
                </c:pt>
                <c:pt idx="3">
                  <c:v>0.61399999999999999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F8-4B04-A7D3-07810F2C8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location!$K$6:$K$11</c:f>
              <c:strCache>
                <c:ptCount val="6"/>
                <c:pt idx="0">
                  <c:v>NC: Triangle</c:v>
                </c:pt>
                <c:pt idx="1">
                  <c:v>NC: Other</c:v>
                </c:pt>
                <c:pt idx="2">
                  <c:v>US: Other</c:v>
                </c:pt>
                <c:pt idx="3">
                  <c:v>CA</c:v>
                </c:pt>
                <c:pt idx="4">
                  <c:v>VA</c:v>
                </c:pt>
                <c:pt idx="5">
                  <c:v>TX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10-4C78-854F-F93D3E1508F2}"/>
              </c:ext>
            </c:extLst>
          </c:dPt>
          <c:dPt>
            <c:idx val="1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10-4C78-854F-F93D3E1508F2}"/>
              </c:ext>
            </c:extLst>
          </c:dPt>
          <c:dPt>
            <c:idx val="2"/>
            <c:bubble3D val="0"/>
            <c:spPr>
              <a:solidFill>
                <a:schemeClr val="accent2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10-4C78-854F-F93D3E1508F2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10-4C78-854F-F93D3E1508F2}"/>
              </c:ext>
            </c:extLst>
          </c:dPt>
          <c:dPt>
            <c:idx val="4"/>
            <c:bubble3D val="0"/>
            <c:spPr>
              <a:solidFill>
                <a:schemeClr val="accent2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210-4C78-854F-F93D3E1508F2}"/>
              </c:ext>
            </c:extLst>
          </c:dPt>
          <c:dPt>
            <c:idx val="5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210-4C78-854F-F93D3E1508F2}"/>
              </c:ext>
            </c:extLst>
          </c:dPt>
          <c:dPt>
            <c:idx val="6"/>
            <c:bubble3D val="0"/>
            <c:spPr>
              <a:solidFill>
                <a:schemeClr val="accent2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210-4C78-854F-F93D3E1508F2}"/>
              </c:ext>
            </c:extLst>
          </c:dPt>
          <c:dLbls>
            <c:dLbl>
              <c:idx val="0"/>
              <c:layout>
                <c:manualLayout>
                  <c:x val="0.23742486056590525"/>
                  <c:y val="7.58460235446000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10-4C78-854F-F93D3E1508F2}"/>
                </c:ext>
              </c:extLst>
            </c:dLbl>
            <c:dLbl>
              <c:idx val="1"/>
              <c:layout>
                <c:manualLayout>
                  <c:x val="-0.15321157374500263"/>
                  <c:y val="0.220756888394865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10-4C78-854F-F93D3E1508F2}"/>
                </c:ext>
              </c:extLst>
            </c:dLbl>
            <c:dLbl>
              <c:idx val="2"/>
              <c:layout>
                <c:manualLayout>
                  <c:x val="-0.18626921326328466"/>
                  <c:y val="-8.80340754080039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10-4C78-854F-F93D3E1508F2}"/>
                </c:ext>
              </c:extLst>
            </c:dLbl>
            <c:dLbl>
              <c:idx val="3"/>
              <c:layout>
                <c:manualLayout>
                  <c:x val="-4.3271551316779996E-2"/>
                  <c:y val="-0.157654300385546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10-4C78-854F-F93D3E1508F2}"/>
                </c:ext>
              </c:extLst>
            </c:dLbl>
            <c:dLbl>
              <c:idx val="4"/>
              <c:layout>
                <c:manualLayout>
                  <c:x val="5.139173385658611E-2"/>
                  <c:y val="-0.108291432866295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9.718039511184963E-2"/>
                      <c:h val="0.14336312582505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210-4C78-854F-F93D3E1508F2}"/>
                </c:ext>
              </c:extLst>
            </c:dLbl>
            <c:dLbl>
              <c:idx val="5"/>
              <c:layout>
                <c:manualLayout>
                  <c:x val="1.5620909447409004E-2"/>
                  <c:y val="1.0257307683340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255318193619216"/>
                      <c:h val="9.37566230157804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210-4C78-854F-F93D3E1508F2}"/>
                </c:ext>
              </c:extLst>
            </c:dLbl>
            <c:dLbl>
              <c:idx val="6"/>
              <c:layout>
                <c:manualLayout>
                  <c:x val="-1.7895505628962503E-2"/>
                  <c:y val="-2.65913510519937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210-4C78-854F-F93D3E1508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location!$K$6:$K$12</c:f>
              <c:strCache>
                <c:ptCount val="7"/>
                <c:pt idx="0">
                  <c:v>NC: Triangle</c:v>
                </c:pt>
                <c:pt idx="1">
                  <c:v>NC: Other</c:v>
                </c:pt>
                <c:pt idx="2">
                  <c:v>US: Other</c:v>
                </c:pt>
                <c:pt idx="3">
                  <c:v>CA</c:v>
                </c:pt>
                <c:pt idx="4">
                  <c:v>VA</c:v>
                </c:pt>
                <c:pt idx="5">
                  <c:v>TX</c:v>
                </c:pt>
                <c:pt idx="6">
                  <c:v>SC</c:v>
                </c:pt>
              </c:strCache>
            </c:strRef>
          </c:cat>
          <c:val>
            <c:numRef>
              <c:f>location!$L$6:$L$12</c:f>
              <c:numCache>
                <c:formatCode>General</c:formatCode>
                <c:ptCount val="7"/>
                <c:pt idx="0">
                  <c:v>242</c:v>
                </c:pt>
                <c:pt idx="1">
                  <c:v>116</c:v>
                </c:pt>
                <c:pt idx="2">
                  <c:v>150</c:v>
                </c:pt>
                <c:pt idx="3">
                  <c:v>57</c:v>
                </c:pt>
                <c:pt idx="4">
                  <c:v>29</c:v>
                </c:pt>
                <c:pt idx="5">
                  <c:v>18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210-4C78-854F-F93D3E150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pay!$A$21:$A$27</c:f>
              <c:strCache>
                <c:ptCount val="7"/>
                <c:pt idx="0">
                  <c:v>Less than $40,000</c:v>
                </c:pt>
                <c:pt idx="1">
                  <c:v>$40,000 - $59,999</c:v>
                </c:pt>
                <c:pt idx="2">
                  <c:v>$60,000 - $79,999</c:v>
                </c:pt>
                <c:pt idx="3">
                  <c:v>$80,000 - $99,999</c:v>
                </c:pt>
                <c:pt idx="4">
                  <c:v>$100,000 - $119,999</c:v>
                </c:pt>
                <c:pt idx="5">
                  <c:v>$120,000 or more</c:v>
                </c:pt>
                <c:pt idx="6">
                  <c:v>Would prefer not answer</c:v>
                </c:pt>
              </c:strCache>
            </c:strRef>
          </c:cat>
          <c:val>
            <c:numRef>
              <c:f>pay!$B$21:$B$27</c:f>
              <c:numCache>
                <c:formatCode>0%</c:formatCode>
                <c:ptCount val="7"/>
                <c:pt idx="0">
                  <c:v>8.5999999999999993E-2</c:v>
                </c:pt>
                <c:pt idx="1">
                  <c:v>0.27400000000000002</c:v>
                </c:pt>
                <c:pt idx="2">
                  <c:v>0.13800000000000001</c:v>
                </c:pt>
                <c:pt idx="3">
                  <c:v>0.20599999999999999</c:v>
                </c:pt>
                <c:pt idx="4">
                  <c:v>0.182</c:v>
                </c:pt>
                <c:pt idx="5">
                  <c:v>9.6000000000000002E-2</c:v>
                </c:pt>
                <c:pt idx="6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F-4C9A-BEF7-3A153FAEE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369565856"/>
        <c:axId val="369561936"/>
      </c:barChart>
      <c:catAx>
        <c:axId val="3695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1936"/>
        <c:crosses val="autoZero"/>
        <c:auto val="1"/>
        <c:lblAlgn val="ctr"/>
        <c:lblOffset val="100"/>
        <c:noMultiLvlLbl val="0"/>
      </c:catAx>
      <c:valAx>
        <c:axId val="369561936"/>
        <c:scaling>
          <c:orientation val="minMax"/>
          <c:max val="0.4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58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0.18359</cdr:x>
      <cdr:y>0</cdr:y>
    </cdr:from>
    <cdr:to>
      <cdr:x>1</cdr:x>
      <cdr:y>1</cdr:y>
    </cdr:to>
    <cdr:sp macro="" textlink="">
      <cdr:nvSpPr>
        <cdr:cNvPr id="2" name="Content Placeholder 3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895701" y="1640367"/>
          <a:ext cx="3886200" cy="457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>
          <a:normAutofit/>
        </a:bodyPr>
        <a:lstStyle xmlns:a="http://schemas.openxmlformats.org/drawingml/2006/main">
          <a:lvl1pPr marL="240030" indent="-240030" algn="l" rtl="0" eaLnBrk="1" latinLnBrk="0" hangingPunct="1">
            <a:spcBef>
              <a:spcPts val="525"/>
            </a:spcBef>
            <a:buClr>
              <a:schemeClr val="accent2"/>
            </a:buClr>
            <a:buSzPct val="60000"/>
            <a:buFont typeface="Wingdings"/>
            <a:buChar char=""/>
            <a:defRPr kumimoji="0" sz="2175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80060" indent="-205740" algn="l" rtl="0" eaLnBrk="1" latinLnBrk="0" hangingPunct="1">
            <a:spcBef>
              <a:spcPts val="413"/>
            </a:spcBef>
            <a:buClr>
              <a:schemeClr val="accent1"/>
            </a:buClr>
            <a:buSzPct val="70000"/>
            <a:buFont typeface="Wingdings 2"/>
            <a:buChar char=""/>
            <a:defRPr kumimoji="0" sz="19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indent="-171450" algn="l" rtl="0" eaLnBrk="1" latinLnBrk="0" hangingPunct="1">
            <a:spcBef>
              <a:spcPts val="375"/>
            </a:spcBef>
            <a:buClr>
              <a:schemeClr val="accent2"/>
            </a:buClr>
            <a:buSzPct val="75000"/>
            <a:buFont typeface="Wingdings"/>
            <a:buChar char=""/>
            <a:defRPr kumimoji="0" sz="1725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indent="-171450" algn="l" rtl="0" eaLnBrk="1" latinLnBrk="0" hangingPunct="1">
            <a:spcBef>
              <a:spcPts val="300"/>
            </a:spcBef>
            <a:buClr>
              <a:schemeClr val="accent3"/>
            </a:buClr>
            <a:buSzPct val="75000"/>
            <a:buFont typeface="Wingdings"/>
            <a:buChar char=""/>
            <a:defRPr kumimoji="0" sz="1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indent="-171450" algn="l" rtl="0" eaLnBrk="1" latinLnBrk="0" hangingPunct="1">
            <a:spcBef>
              <a:spcPts val="300"/>
            </a:spcBef>
            <a:buClr>
              <a:schemeClr val="accent4"/>
            </a:buClr>
            <a:buSzPct val="65000"/>
            <a:buFont typeface="Wingdings"/>
            <a:buChar char=""/>
            <a:defRPr kumimoji="0" sz="1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577340" indent="-171450" algn="l" rtl="0" eaLnBrk="1" latinLnBrk="0" hangingPunct="1">
            <a:spcBef>
              <a:spcPct val="20000"/>
            </a:spcBef>
            <a:buClr>
              <a:schemeClr val="accent1"/>
            </a:buClr>
            <a:buFont typeface="Wingdings"/>
            <a:buChar char="§"/>
            <a:defRPr kumimoji="0" sz="135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783080" indent="-171450" algn="l" rtl="0" eaLnBrk="1" latinLnBrk="0" hangingPunct="1">
            <a:spcBef>
              <a:spcPct val="20000"/>
            </a:spcBef>
            <a:buClr>
              <a:schemeClr val="accent2"/>
            </a:buClr>
            <a:buFont typeface="Wingdings"/>
            <a:buChar char="§"/>
            <a:defRPr kumimoji="0" sz="135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988820" indent="-171450" algn="l" rtl="0" eaLnBrk="1" latinLnBrk="0" hangingPunct="1">
            <a:spcBef>
              <a:spcPct val="20000"/>
            </a:spcBef>
            <a:buClr>
              <a:schemeClr val="accent3"/>
            </a:buClr>
            <a:buFont typeface="Wingdings"/>
            <a:buChar char="§"/>
            <a:defRPr kumimoji="0" sz="135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194560" indent="-171450" algn="l" rtl="0" eaLnBrk="1" latinLnBrk="0" hangingPunct="1">
            <a:spcBef>
              <a:spcPct val="20000"/>
            </a:spcBef>
            <a:buClr>
              <a:schemeClr val="accent4"/>
            </a:buClr>
            <a:buFont typeface="Wingdings"/>
            <a:buChar char="§"/>
            <a:defRPr kumimoji="0" sz="1350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E1672A7-9966-4047-97C9-66797C09E1A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E9E34EA-FA04-4EBA-94FF-D03FA2D6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2F92574-94F4-4CC4-BB81-71FACED1FE4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3F0B5B9D-8989-4224-88DA-AA27127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5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8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9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4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50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51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68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6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2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6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25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29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7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Grad/profession</a:t>
            </a:r>
            <a:r>
              <a:rPr lang="en-US" baseline="0" dirty="0" smtClean="0"/>
              <a:t>al school attendance?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52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18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8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72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78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2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3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2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6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119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2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47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8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095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0137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34C39BD9-1959-4EC5-9FF6-61AF94FF251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2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irp.ncsu.edu/wordpress/wp-content/uploads/2018/08/gfps.may18.questionnaire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oirp.ncsu.edu/surveys/survey-reports/studentalumni-surveys/future-plans-survey-and-survey-of-recent-graduate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s.oirp.ncsu.edu/pgem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Nancy_whelchel@ncsu.edu" TargetMode="External"/><Relationship Id="rId2" Type="http://schemas.openxmlformats.org/officeDocument/2006/relationships/hyperlink" Target="mailto:sacrocke@ncs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INAUGURAL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GRADUATE Future Plans Survey:</a:t>
            </a:r>
            <a:br>
              <a:rPr lang="en-US" dirty="0" smtClean="0"/>
            </a:br>
            <a:r>
              <a:rPr lang="en-US" dirty="0" smtClean="0"/>
              <a:t>Research design &amp; </a:t>
            </a:r>
            <a:br>
              <a:rPr lang="en-US" dirty="0" smtClean="0"/>
            </a:br>
            <a:r>
              <a:rPr lang="en-US" dirty="0" smtClean="0"/>
              <a:t>May 2018 results</a:t>
            </a:r>
            <a:br>
              <a:rPr lang="en-US" dirty="0" smtClean="0"/>
            </a:br>
            <a:r>
              <a:rPr lang="en-US" dirty="0" smtClean="0"/>
              <a:t>(MASTER’S graduates)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Office of Institutional Research and Planning</a:t>
            </a:r>
          </a:p>
          <a:p>
            <a:r>
              <a:rPr lang="en-US" dirty="0" smtClean="0"/>
              <a:t>October,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Were there differences by college in how </a:t>
            </a:r>
            <a:r>
              <a:rPr lang="en-US" dirty="0"/>
              <a:t>many </a:t>
            </a:r>
            <a:r>
              <a:rPr lang="en-US" dirty="0" smtClean="0"/>
              <a:t>master’s students did the GFPS in May 2018?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789369"/>
              </p:ext>
            </p:extLst>
          </p:nvPr>
        </p:nvGraphicFramePr>
        <p:xfrm>
          <a:off x="73152" y="1911096"/>
          <a:ext cx="8924544" cy="3567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-70485" y="4945348"/>
            <a:ext cx="116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Number Graduating: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883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are the results used?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Employers </a:t>
            </a:r>
            <a:r>
              <a:rPr lang="en-US" sz="2400" dirty="0"/>
              <a:t>when making salary offers</a:t>
            </a:r>
          </a:p>
          <a:p>
            <a:r>
              <a:rPr lang="en-US" sz="2400" dirty="0" smtClean="0"/>
              <a:t>Graduate students </a:t>
            </a:r>
            <a:r>
              <a:rPr lang="en-US" sz="2400" dirty="0"/>
              <a:t>engaged in salary negotiations</a:t>
            </a:r>
          </a:p>
          <a:p>
            <a:r>
              <a:rPr lang="en-US" sz="2400" dirty="0"/>
              <a:t>Employers assessing the new graduate employment pool</a:t>
            </a:r>
          </a:p>
          <a:p>
            <a:r>
              <a:rPr lang="en-US" sz="2400" dirty="0"/>
              <a:t>Career Centers matching job seekers with employers</a:t>
            </a:r>
          </a:p>
          <a:p>
            <a:pPr lvl="1"/>
            <a:r>
              <a:rPr lang="en-US" sz="2175" dirty="0"/>
              <a:t>Identifying employers for career fairs</a:t>
            </a:r>
          </a:p>
          <a:p>
            <a:r>
              <a:rPr lang="en-US" sz="2400" dirty="0"/>
              <a:t>Institutional rankings reported by organizations/magazines</a:t>
            </a:r>
          </a:p>
          <a:p>
            <a:r>
              <a:rPr lang="en-US" sz="2400" dirty="0"/>
              <a:t>Assessment activities</a:t>
            </a:r>
          </a:p>
          <a:p>
            <a:pPr lvl="1"/>
            <a:r>
              <a:rPr lang="en-US" sz="2175" dirty="0"/>
              <a:t>Career Centers programs and services</a:t>
            </a:r>
          </a:p>
          <a:p>
            <a:pPr lvl="1"/>
            <a:r>
              <a:rPr lang="en-US" sz="2175" dirty="0"/>
              <a:t>Academic programs’ evaluation of career-readiness of graduates</a:t>
            </a:r>
          </a:p>
          <a:p>
            <a:pPr lvl="1"/>
            <a:r>
              <a:rPr lang="en-US" sz="2175" dirty="0"/>
              <a:t>Outcomes (job placement, post-graduate enrollment, etc.)</a:t>
            </a:r>
          </a:p>
          <a:p>
            <a:pPr lvl="1"/>
            <a:r>
              <a:rPr lang="en-US" sz="2175" dirty="0"/>
              <a:t>NC State Strategic Planning metrics </a:t>
            </a:r>
          </a:p>
        </p:txBody>
      </p:sp>
    </p:spTree>
    <p:extLst>
      <p:ext uri="{BB962C8B-B14F-4D97-AF65-F5344CB8AC3E}">
        <p14:creationId xmlns:p14="http://schemas.microsoft.com/office/powerpoint/2010/main" val="10651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Plans of Master’s Degree Recipients…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</a:t>
            </a:r>
            <a:r>
              <a:rPr lang="en-US" dirty="0" smtClean="0"/>
              <a:t>master’s graduates feel about </a:t>
            </a:r>
            <a:r>
              <a:rPr lang="en-US" dirty="0"/>
              <a:t>their future?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22434" y="1589567"/>
            <a:ext cx="3886200" cy="4572000"/>
          </a:xfrm>
        </p:spPr>
        <p:txBody>
          <a:bodyPr/>
          <a:lstStyle/>
          <a:p>
            <a:r>
              <a:rPr lang="en-US" dirty="0" smtClean="0"/>
              <a:t>The majority of master’s graduates feel both excited…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… and prepared for the future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4084"/>
              </p:ext>
            </p:extLst>
          </p:nvPr>
        </p:nvGraphicFramePr>
        <p:xfrm>
          <a:off x="-338328" y="2442873"/>
          <a:ext cx="5596128" cy="364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889510"/>
              </p:ext>
            </p:extLst>
          </p:nvPr>
        </p:nvGraphicFramePr>
        <p:xfrm>
          <a:off x="4536612" y="2144640"/>
          <a:ext cx="4502778" cy="394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99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</a:t>
            </a:r>
            <a:r>
              <a:rPr lang="en-US" dirty="0" smtClean="0"/>
              <a:t>the future plans of NC State’s master’s degree recipients?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62700" y="1798320"/>
            <a:ext cx="2476500" cy="44958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64% </a:t>
            </a:r>
            <a:r>
              <a:rPr lang="en-US" sz="1600" dirty="0" smtClean="0"/>
              <a:t>have a signed contract or confirmed employment plans by graduation, with most working full-time</a:t>
            </a:r>
            <a:endParaRPr lang="en-US" sz="1375" i="1" dirty="0" smtClean="0"/>
          </a:p>
          <a:p>
            <a:pPr lvl="1"/>
            <a:endParaRPr lang="en-US" sz="1150" dirty="0" smtClean="0"/>
          </a:p>
          <a:p>
            <a:r>
              <a:rPr lang="en-US" sz="1600" b="1" dirty="0" smtClean="0"/>
              <a:t>32% </a:t>
            </a:r>
            <a:r>
              <a:rPr lang="en-US" sz="1600" dirty="0" smtClean="0"/>
              <a:t>were seeking a position at the time of the survey, or were planning to do so</a:t>
            </a:r>
          </a:p>
          <a:p>
            <a:endParaRPr lang="en-US" sz="1600" dirty="0"/>
          </a:p>
          <a:p>
            <a:r>
              <a:rPr lang="en-US" sz="1600" b="1" dirty="0" smtClean="0"/>
              <a:t>13% </a:t>
            </a:r>
            <a:r>
              <a:rPr lang="en-US" sz="1600" dirty="0" smtClean="0"/>
              <a:t>plan to pursue further education in the coming year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6880" y="6111240"/>
            <a:ext cx="7347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Note: Respondents could select more than one type of activity. For example, some graduates currently holding a job</a:t>
            </a:r>
          </a:p>
          <a:p>
            <a:r>
              <a:rPr lang="en-US" sz="1200" i="1" dirty="0"/>
              <a:t> also said they were now looking for a new position.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226500"/>
              </p:ext>
            </p:extLst>
          </p:nvPr>
        </p:nvGraphicFramePr>
        <p:xfrm>
          <a:off x="271938" y="2154556"/>
          <a:ext cx="6147912" cy="290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043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When did they start looking, what was helpful in getting a job, where will they be working, and what will they be earning?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Master’s Graduates with Full-Time Employment </a:t>
            </a:r>
            <a:r>
              <a:rPr lang="en-US" sz="1300" i="1" dirty="0" smtClean="0"/>
              <a:t>(97% </a:t>
            </a:r>
            <a:r>
              <a:rPr lang="en-US" sz="1300" i="1" dirty="0"/>
              <a:t>of all those with a job for after graduation</a:t>
            </a:r>
            <a:r>
              <a:rPr lang="en-US" sz="1300" i="1" dirty="0" smtClean="0"/>
              <a:t>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4133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2139" y="301752"/>
            <a:ext cx="8300535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master’s graduates getting new jobs or continuing with the same employer?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81891" y="1600200"/>
            <a:ext cx="8200783" cy="44958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52%</a:t>
            </a:r>
            <a:r>
              <a:rPr lang="en-US" sz="1800" dirty="0" smtClean="0"/>
              <a:t> of master’s students </a:t>
            </a:r>
            <a:r>
              <a:rPr lang="en-US" sz="1800" dirty="0"/>
              <a:t>with full-time employment</a:t>
            </a:r>
            <a:r>
              <a:rPr lang="en-US" sz="1800" b="1" dirty="0"/>
              <a:t> </a:t>
            </a:r>
            <a:r>
              <a:rPr lang="en-US" sz="1800" dirty="0" smtClean="0"/>
              <a:t>have </a:t>
            </a:r>
            <a:r>
              <a:rPr lang="en-US" sz="1800" dirty="0"/>
              <a:t>secured </a:t>
            </a:r>
            <a:r>
              <a:rPr lang="en-US" sz="1800" dirty="0" smtClean="0"/>
              <a:t>a new position to begin after graduation</a:t>
            </a:r>
          </a:p>
          <a:p>
            <a:r>
              <a:rPr lang="en-US" sz="1800" b="1" dirty="0" smtClean="0"/>
              <a:t>2% </a:t>
            </a:r>
            <a:r>
              <a:rPr lang="en-US" sz="1800" dirty="0" smtClean="0"/>
              <a:t>have committed to an internship or clinical residency</a:t>
            </a:r>
            <a:endParaRPr lang="en-US" sz="1800" b="1" dirty="0" smtClean="0"/>
          </a:p>
          <a:p>
            <a:r>
              <a:rPr lang="en-US" sz="1800" b="1" dirty="0" smtClean="0"/>
              <a:t>One-third</a:t>
            </a:r>
            <a:r>
              <a:rPr lang="en-US" sz="1800" dirty="0" smtClean="0"/>
              <a:t> will be working at a place of employment they obtained </a:t>
            </a:r>
            <a:r>
              <a:rPr lang="en-US" sz="1800" i="1" dirty="0" smtClean="0"/>
              <a:t>during</a:t>
            </a:r>
            <a:r>
              <a:rPr lang="en-US" sz="1800" dirty="0" smtClean="0"/>
              <a:t> their graduate program</a:t>
            </a:r>
          </a:p>
          <a:p>
            <a:r>
              <a:rPr lang="en-US" sz="1800" b="1" dirty="0" smtClean="0"/>
              <a:t>One-fifth </a:t>
            </a:r>
            <a:r>
              <a:rPr lang="en-US" sz="1800" dirty="0" smtClean="0"/>
              <a:t>will be working for an employer they had </a:t>
            </a:r>
            <a:r>
              <a:rPr lang="en-US" sz="1800" i="1" dirty="0" smtClean="0"/>
              <a:t>prior</a:t>
            </a:r>
            <a:r>
              <a:rPr lang="en-US" sz="1800" dirty="0" smtClean="0"/>
              <a:t> to pursuing their degree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15827" y="6031992"/>
            <a:ext cx="8079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Note: Respondents could select more than one type of activity. For example, some graduates working in </a:t>
            </a:r>
            <a:r>
              <a:rPr lang="en-US" sz="1200" i="1" dirty="0" smtClean="0"/>
              <a:t>an internship or clinical</a:t>
            </a:r>
          </a:p>
          <a:p>
            <a:r>
              <a:rPr lang="en-US" sz="1200" i="1" dirty="0" smtClean="0"/>
              <a:t>residency </a:t>
            </a:r>
            <a:r>
              <a:rPr lang="en-US" sz="1200" i="1" dirty="0"/>
              <a:t>also said they were continuing in a position they had obtained prior to graduation. </a:t>
            </a:r>
          </a:p>
        </p:txBody>
      </p:sp>
    </p:spTree>
    <p:extLst>
      <p:ext uri="{BB962C8B-B14F-4D97-AF65-F5344CB8AC3E}">
        <p14:creationId xmlns:p14="http://schemas.microsoft.com/office/powerpoint/2010/main" val="47299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217298"/>
            <a:ext cx="837133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do master’s students start the job search process?</a:t>
            </a:r>
            <a:br>
              <a:rPr lang="en-US" dirty="0" smtClean="0"/>
            </a:br>
            <a:r>
              <a:rPr lang="en-US" sz="1600" dirty="0" smtClean="0"/>
              <a:t>(Among those accepting a full-time position </a:t>
            </a:r>
            <a:r>
              <a:rPr lang="en-US" sz="1600" i="1" dirty="0" smtClean="0"/>
              <a:t>at the time of graduation </a:t>
            </a:r>
            <a:r>
              <a:rPr lang="en-US" sz="1600" dirty="0" smtClean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</a:t>
            </a:r>
            <a:r>
              <a:rPr lang="en-US" sz="1600" i="1" dirty="0" smtClean="0"/>
              <a:t>program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55% </a:t>
            </a:r>
            <a:r>
              <a:rPr lang="en-US" sz="2800" dirty="0" smtClean="0"/>
              <a:t>of master’s graduates obtaining a full-time position indicated beginning their job search six or more months before graduation</a:t>
            </a:r>
          </a:p>
          <a:p>
            <a:r>
              <a:rPr lang="en-US" sz="2800" b="1" dirty="0" smtClean="0"/>
              <a:t>One-in-five</a:t>
            </a:r>
            <a:r>
              <a:rPr lang="en-US" sz="2800" dirty="0" smtClean="0"/>
              <a:t> started their search a year or more prior to graduation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81788"/>
              </p:ext>
            </p:extLst>
          </p:nvPr>
        </p:nvGraphicFramePr>
        <p:xfrm>
          <a:off x="1782648" y="4058624"/>
          <a:ext cx="5708938" cy="1720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5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72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How many months prior to graduation started </a:t>
                      </a:r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looking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for work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12 or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more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9-11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6-8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3-5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1-2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Less than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 month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resources did </a:t>
            </a:r>
            <a:r>
              <a:rPr lang="en-US" dirty="0" smtClean="0"/>
              <a:t>master’s students </a:t>
            </a:r>
            <a:r>
              <a:rPr lang="en-US" dirty="0"/>
              <a:t>say were helpful in securing their job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1600" dirty="0"/>
              <a:t>(Among those accepting a full-time position </a:t>
            </a:r>
            <a:r>
              <a:rPr lang="en-US" sz="1600" i="1" dirty="0"/>
              <a:t>at the time of graduation </a:t>
            </a:r>
            <a:r>
              <a:rPr lang="en-US" sz="1600" dirty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program</a:t>
            </a:r>
            <a:r>
              <a:rPr lang="en-US" sz="1600" dirty="0"/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</a:t>
            </a:r>
            <a:r>
              <a:rPr lang="en-US" b="1" dirty="0" smtClean="0"/>
              <a:t> 30% </a:t>
            </a:r>
            <a:r>
              <a:rPr lang="en-US" dirty="0" smtClean="0"/>
              <a:t>of master’s students with full-time employment said </a:t>
            </a:r>
            <a:r>
              <a:rPr lang="en-US" i="1" dirty="0" smtClean="0"/>
              <a:t>LinkedIn </a:t>
            </a:r>
            <a:r>
              <a:rPr lang="en-US" dirty="0" smtClean="0"/>
              <a:t>and </a:t>
            </a:r>
            <a:r>
              <a:rPr lang="en-US" i="1" dirty="0" smtClean="0"/>
              <a:t>internships/externships</a:t>
            </a:r>
            <a:r>
              <a:rPr lang="en-US" dirty="0" smtClean="0"/>
              <a:t> had been helpful resources in their job search</a:t>
            </a:r>
          </a:p>
          <a:p>
            <a:r>
              <a:rPr lang="en-US" b="1" dirty="0" smtClean="0"/>
              <a:t>One-fourth</a:t>
            </a:r>
            <a:r>
              <a:rPr lang="en-US" dirty="0" smtClean="0"/>
              <a:t> indicated </a:t>
            </a:r>
            <a:r>
              <a:rPr lang="en-US" i="1" dirty="0" smtClean="0"/>
              <a:t>on-campus interviewing </a:t>
            </a:r>
            <a:r>
              <a:rPr lang="en-US" dirty="0" smtClean="0"/>
              <a:t>had been helpful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08212276"/>
              </p:ext>
            </p:extLst>
          </p:nvPr>
        </p:nvGraphicFramePr>
        <p:xfrm>
          <a:off x="4800407" y="1659140"/>
          <a:ext cx="4051139" cy="4648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1" i="0" u="none" strike="noStrike" dirty="0" smtClean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Helpful</a:t>
                      </a:r>
                      <a:r>
                        <a:rPr lang="en-US" sz="1200" b="1" i="0" u="none" strike="noStrike" baseline="0" dirty="0" smtClean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 Resources Used in Job Search</a:t>
                      </a:r>
                      <a:endParaRPr lang="en-US" sz="1200" b="1" i="0" u="none" strike="noStrike" dirty="0">
                        <a:solidFill>
                          <a:srgbClr val="A63C2A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232193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Internet: LinkedIn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540929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Internship/externship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643068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On-campus interviewing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666750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Campus or college career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Career 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NC State faculty member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Family/friends/classmates/co-workers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Personal/professional connection(s) within the 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Employer info session on campus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Applied for job via ePACK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Consultation w/ NCSU Career Counselor/Coach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Internet (Other than LinkedIn)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Co-op experience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Optional Practical Training (OPT)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Professional association (members, conferences, publications,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Student teaching experience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Volunteer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Employer found resume on ePACK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Staffing agency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Career fair off campus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Clinical placement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2523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49429" y="6262020"/>
            <a:ext cx="4153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Note that some resources may have in fact been helpful for those who used them, but have a smaller frequency overall because </a:t>
            </a:r>
            <a:r>
              <a:rPr lang="en-US" sz="1000" i="1" dirty="0" smtClean="0"/>
              <a:t>few </a:t>
            </a:r>
            <a:r>
              <a:rPr lang="en-US" sz="1000" i="1" dirty="0"/>
              <a:t>respondents used that particular resource (e.g., </a:t>
            </a:r>
            <a:r>
              <a:rPr lang="en-US" sz="1000" i="1" dirty="0" smtClean="0"/>
              <a:t>staffing agency).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6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0233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positions did they interview for? </a:t>
            </a:r>
            <a:br>
              <a:rPr lang="en-US" dirty="0" smtClean="0"/>
            </a:br>
            <a:r>
              <a:rPr lang="en-US" sz="1600" dirty="0"/>
              <a:t>(Among those accepting a full-time position </a:t>
            </a:r>
            <a:r>
              <a:rPr lang="en-US" sz="1600" i="1" dirty="0"/>
              <a:t>at the time of graduation </a:t>
            </a:r>
            <a:r>
              <a:rPr lang="en-US" sz="1600" dirty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program</a:t>
            </a:r>
            <a:r>
              <a:rPr lang="en-US" sz="1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41%</a:t>
            </a:r>
            <a:r>
              <a:rPr lang="en-US" sz="2400" dirty="0" smtClean="0"/>
              <a:t> of those with full-time employment had interviewed for five or more different positions during their job search</a:t>
            </a:r>
          </a:p>
          <a:p>
            <a:r>
              <a:rPr lang="en-US" sz="2400" b="1" dirty="0"/>
              <a:t>Half</a:t>
            </a:r>
            <a:r>
              <a:rPr lang="en-US" sz="2400" dirty="0"/>
              <a:t> interviewed for </a:t>
            </a:r>
            <a:r>
              <a:rPr lang="en-US" sz="2400" dirty="0" smtClean="0"/>
              <a:t>four </a:t>
            </a:r>
            <a:r>
              <a:rPr lang="en-US" sz="2400" dirty="0"/>
              <a:t>or more different positions </a:t>
            </a:r>
            <a:endParaRPr lang="en-US" sz="2400" dirty="0" smtClean="0"/>
          </a:p>
          <a:p>
            <a:r>
              <a:rPr lang="en-US" sz="2400" dirty="0" smtClean="0"/>
              <a:t>About</a:t>
            </a:r>
            <a:r>
              <a:rPr lang="en-US" sz="2400" b="1" dirty="0" smtClean="0"/>
              <a:t> one-fifth </a:t>
            </a:r>
            <a:r>
              <a:rPr lang="en-US" sz="2400" dirty="0" smtClean="0"/>
              <a:t>went on interviews for just one position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172752"/>
              </p:ext>
            </p:extLst>
          </p:nvPr>
        </p:nvGraphicFramePr>
        <p:xfrm>
          <a:off x="1452371" y="3438525"/>
          <a:ext cx="6329553" cy="294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00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Graduate Future Plans Survey, how was it developed, how was it administered, and how are the results used?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</a:t>
            </a:r>
            <a:r>
              <a:rPr lang="en-US" dirty="0" smtClean="0"/>
              <a:t>job </a:t>
            </a:r>
            <a:r>
              <a:rPr lang="en-US" dirty="0"/>
              <a:t>offers did </a:t>
            </a:r>
            <a:r>
              <a:rPr lang="en-US" dirty="0" smtClean="0"/>
              <a:t>master’s graduates </a:t>
            </a:r>
            <a:r>
              <a:rPr lang="en-US" dirty="0"/>
              <a:t>accepting a full-time job get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1600" dirty="0"/>
              <a:t>(Among those accepting a full-time position </a:t>
            </a:r>
            <a:r>
              <a:rPr lang="en-US" sz="1600" i="1" dirty="0"/>
              <a:t>at the time of graduation </a:t>
            </a:r>
            <a:r>
              <a:rPr lang="en-US" sz="1600" dirty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program</a:t>
            </a:r>
            <a:r>
              <a:rPr lang="en-US" sz="1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400" b="1" dirty="0" smtClean="0"/>
              <a:t>54% </a:t>
            </a:r>
            <a:r>
              <a:rPr lang="en-US" sz="2400" dirty="0" smtClean="0"/>
              <a:t>of </a:t>
            </a:r>
            <a:r>
              <a:rPr lang="en-US" sz="2400" dirty="0"/>
              <a:t>those finding full-time employment had more than one offer from which to choose, with </a:t>
            </a:r>
            <a:r>
              <a:rPr lang="en-US" sz="2400" b="1" dirty="0" smtClean="0"/>
              <a:t>one-fourth</a:t>
            </a:r>
            <a:r>
              <a:rPr lang="en-US" sz="2400" dirty="0" smtClean="0"/>
              <a:t> receiving two or more job offers in addition to the one they accepted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719500"/>
              </p:ext>
            </p:extLst>
          </p:nvPr>
        </p:nvGraphicFramePr>
        <p:xfrm>
          <a:off x="1152144" y="2139696"/>
          <a:ext cx="6940296" cy="465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5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master’s students staying with the same employer get a promotion or salary increase?</a:t>
            </a:r>
            <a:br>
              <a:rPr lang="en-US" dirty="0" smtClean="0"/>
            </a:br>
            <a:r>
              <a:rPr lang="en-US" sz="1600" dirty="0" smtClean="0"/>
              <a:t>(Among those who will be working full-time at a place of employment they had </a:t>
            </a:r>
            <a:r>
              <a:rPr lang="en-US" sz="1600" i="1" dirty="0" smtClean="0"/>
              <a:t>prior to graduation</a:t>
            </a:r>
            <a:r>
              <a:rPr lang="en-US" sz="1600" dirty="0" smtClean="0"/>
              <a:t>)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16% </a:t>
            </a:r>
            <a:r>
              <a:rPr lang="en-US" dirty="0" smtClean="0"/>
              <a:t>of master’s students continuing </a:t>
            </a:r>
            <a:r>
              <a:rPr lang="en-US" dirty="0"/>
              <a:t>to work in a position they had </a:t>
            </a:r>
            <a:r>
              <a:rPr lang="en-US" i="1" dirty="0"/>
              <a:t>prior to </a:t>
            </a:r>
            <a:r>
              <a:rPr lang="en-US" dirty="0"/>
              <a:t>graduation </a:t>
            </a:r>
            <a:r>
              <a:rPr lang="en-US" dirty="0" smtClean="0"/>
              <a:t>said they will get a salary increase contingent upon receiving their degree</a:t>
            </a:r>
          </a:p>
          <a:p>
            <a:r>
              <a:rPr lang="en-US" b="1" dirty="0" smtClean="0"/>
              <a:t>One-fifth</a:t>
            </a:r>
            <a:r>
              <a:rPr lang="en-US" dirty="0" smtClean="0"/>
              <a:t> </a:t>
            </a:r>
            <a:r>
              <a:rPr lang="en-US" dirty="0"/>
              <a:t>said they will receive both a salary increase </a:t>
            </a:r>
            <a:r>
              <a:rPr lang="en-US" i="1" dirty="0"/>
              <a:t>and</a:t>
            </a:r>
            <a:r>
              <a:rPr lang="en-US" dirty="0"/>
              <a:t> a promotion/title change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102341"/>
              </p:ext>
            </p:extLst>
          </p:nvPr>
        </p:nvGraphicFramePr>
        <p:xfrm>
          <a:off x="1536192" y="3054096"/>
          <a:ext cx="6124956" cy="3803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8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master’s students feel about the position in which they will be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97% </a:t>
            </a:r>
            <a:r>
              <a:rPr lang="en-US" dirty="0" smtClean="0"/>
              <a:t>of master’s students with full-time employment said the position is either “directly related” (84%) or “somewhat related” (13%) to their field of study</a:t>
            </a:r>
          </a:p>
          <a:p>
            <a:r>
              <a:rPr lang="en-US" b="1" dirty="0" smtClean="0"/>
              <a:t>88% </a:t>
            </a:r>
            <a:r>
              <a:rPr lang="en-US" dirty="0" smtClean="0"/>
              <a:t>said they are “very satisfied” or “satisfied” with the job they accepted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2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will </a:t>
            </a:r>
            <a:r>
              <a:rPr lang="en-US" dirty="0" smtClean="0"/>
              <a:t>they be working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9825"/>
            <a:ext cx="8153400" cy="4495800"/>
          </a:xfrm>
        </p:spPr>
        <p:txBody>
          <a:bodyPr/>
          <a:lstStyle/>
          <a:p>
            <a:r>
              <a:rPr lang="en-US" sz="2400" b="1" dirty="0" smtClean="0"/>
              <a:t>56% </a:t>
            </a:r>
            <a:r>
              <a:rPr lang="en-US" sz="2400" dirty="0" smtClean="0"/>
              <a:t>of </a:t>
            </a:r>
            <a:r>
              <a:rPr lang="en-US" sz="2400" dirty="0"/>
              <a:t>May </a:t>
            </a:r>
            <a:r>
              <a:rPr lang="en-US" sz="2400" dirty="0" smtClean="0"/>
              <a:t>2018 master’s graduates </a:t>
            </a:r>
            <a:r>
              <a:rPr lang="en-US" sz="2400" dirty="0"/>
              <a:t>with full-time employment will be working in NC, with </a:t>
            </a:r>
            <a:r>
              <a:rPr lang="en-US" sz="2400" b="1" dirty="0" smtClean="0"/>
              <a:t>38% </a:t>
            </a:r>
            <a:r>
              <a:rPr lang="en-US" sz="2400" dirty="0" smtClean="0"/>
              <a:t>working </a:t>
            </a:r>
            <a:r>
              <a:rPr lang="en-US" sz="2400" dirty="0"/>
              <a:t>in the </a:t>
            </a:r>
            <a:r>
              <a:rPr lang="en-US" sz="2400" dirty="0" smtClean="0"/>
              <a:t>Triangle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069038"/>
              </p:ext>
            </p:extLst>
          </p:nvPr>
        </p:nvGraphicFramePr>
        <p:xfrm>
          <a:off x="1822874" y="2537265"/>
          <a:ext cx="5523398" cy="381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83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</a:t>
            </a:r>
            <a:r>
              <a:rPr lang="en-US" dirty="0" smtClean="0"/>
              <a:t>master’s </a:t>
            </a:r>
            <a:r>
              <a:rPr lang="en-US" dirty="0"/>
              <a:t>students earning and </a:t>
            </a:r>
            <a:br>
              <a:rPr lang="en-US" dirty="0"/>
            </a:br>
            <a:r>
              <a:rPr lang="en-US" dirty="0"/>
              <a:t>how are they getting paid?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65783"/>
            <a:ext cx="3931920" cy="1781505"/>
          </a:xfrm>
        </p:spPr>
        <p:txBody>
          <a:bodyPr>
            <a:noAutofit/>
          </a:bodyPr>
          <a:lstStyle/>
          <a:p>
            <a:r>
              <a:rPr lang="en-US" sz="2180" b="1" dirty="0" smtClean="0"/>
              <a:t>Over one-fourth </a:t>
            </a:r>
            <a:r>
              <a:rPr lang="en-US" sz="2180" dirty="0" smtClean="0"/>
              <a:t>of all master’s graduates securing full-time employment estimate their annual salary to be </a:t>
            </a:r>
            <a:r>
              <a:rPr lang="en-US" sz="2180" b="1" dirty="0" smtClean="0"/>
              <a:t>$100,000 or more</a:t>
            </a:r>
            <a:r>
              <a:rPr lang="en-US" sz="2180" dirty="0" smtClean="0"/>
              <a:t> in the coming year, with an average of </a:t>
            </a:r>
            <a:r>
              <a:rPr lang="en-US" sz="2180" b="1" dirty="0" smtClean="0"/>
              <a:t>$78,776</a:t>
            </a:r>
            <a:endParaRPr lang="en-US" sz="218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388298"/>
              </p:ext>
            </p:extLst>
          </p:nvPr>
        </p:nvGraphicFramePr>
        <p:xfrm>
          <a:off x="229363" y="3898773"/>
          <a:ext cx="4306061" cy="2959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014143"/>
              </p:ext>
            </p:extLst>
          </p:nvPr>
        </p:nvGraphicFramePr>
        <p:xfrm>
          <a:off x="4565953" y="1809000"/>
          <a:ext cx="4760118" cy="3348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6498711" y="3376980"/>
            <a:ext cx="1028330" cy="9363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How are </a:t>
            </a:r>
          </a:p>
          <a:p>
            <a:pPr algn="ctr"/>
            <a:r>
              <a:rPr lang="en-US" sz="1600" b="1" dirty="0" smtClean="0"/>
              <a:t>they getting </a:t>
            </a:r>
          </a:p>
          <a:p>
            <a:pPr algn="ctr"/>
            <a:r>
              <a:rPr lang="en-US" sz="1600" b="1" dirty="0" smtClean="0"/>
              <a:t>paid?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980432" y="1589583"/>
            <a:ext cx="3931920" cy="1781505"/>
          </a:xfrm>
          <a:prstGeom prst="rect">
            <a:avLst/>
          </a:prstGeom>
        </p:spPr>
        <p:txBody>
          <a:bodyPr vert="horz">
            <a:noAutofit/>
          </a:bodyPr>
          <a:lstStyle>
            <a:lvl1pPr marL="240030" indent="-240030" algn="l" rtl="0" eaLnBrk="1" latinLnBrk="0" hangingPunct="1"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205740" algn="l" rtl="0" eaLnBrk="1" latinLnBrk="0" hangingPunct="1">
              <a:spcBef>
                <a:spcPts val="413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1450" algn="l" rtl="0" eaLnBrk="1" latinLnBrk="0" hangingPunct="1">
              <a:spcBef>
                <a:spcPts val="375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1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-171450" algn="l" rtl="0" eaLnBrk="1" latinLnBrk="0" hangingPunct="1">
              <a:spcBef>
                <a:spcPts val="3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171450" algn="l" rtl="0" eaLnBrk="1" latinLnBrk="0" hangingPunct="1">
              <a:spcBef>
                <a:spcPts val="3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77340" indent="-17145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17145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8820" indent="-17145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7145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</a:t>
            </a:r>
            <a:r>
              <a:rPr lang="en-US" sz="2400" dirty="0" smtClean="0"/>
              <a:t>majority </a:t>
            </a:r>
            <a:r>
              <a:rPr lang="en-US" sz="2400" dirty="0"/>
              <a:t>are getting paid by salary only</a:t>
            </a:r>
          </a:p>
        </p:txBody>
      </p:sp>
    </p:spTree>
    <p:extLst>
      <p:ext uri="{BB962C8B-B14F-4D97-AF65-F5344CB8AC3E}">
        <p14:creationId xmlns:p14="http://schemas.microsoft.com/office/powerpoint/2010/main" val="7218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other job offer incentives?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6096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Among those securing full time employment . . 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7802" y="1869012"/>
            <a:ext cx="3656138" cy="2476423"/>
            <a:chOff x="-61784" y="2637355"/>
            <a:chExt cx="3656138" cy="2476423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19285325"/>
                </p:ext>
              </p:extLst>
            </p:nvPr>
          </p:nvGraphicFramePr>
          <p:xfrm>
            <a:off x="-61784" y="2637355"/>
            <a:ext cx="3656138" cy="2476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1037167" y="3398512"/>
              <a:ext cx="151553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34% </a:t>
              </a:r>
            </a:p>
            <a:p>
              <a:pPr algn="ctr"/>
              <a:r>
                <a:rPr lang="en-US" b="1" dirty="0" smtClean="0"/>
                <a:t>received a signing bonus</a:t>
              </a:r>
              <a:endParaRPr lang="en-US" b="1" dirty="0"/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sz="quarter" idx="1"/>
          </p:nvPr>
        </p:nvSpPr>
        <p:spPr>
          <a:xfrm>
            <a:off x="903488" y="4205571"/>
            <a:ext cx="2262062" cy="2381712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About half </a:t>
            </a:r>
            <a:r>
              <a:rPr lang="en-US" sz="1600" dirty="0" smtClean="0"/>
              <a:t>said the signing bonus was $10,000 or more</a:t>
            </a:r>
            <a:endParaRPr lang="en-US" sz="1600" dirty="0"/>
          </a:p>
        </p:txBody>
      </p:sp>
      <p:sp>
        <p:nvSpPr>
          <p:cNvPr id="24" name="Content Placeholder 2"/>
          <p:cNvSpPr>
            <a:spLocks noGrp="1"/>
          </p:cNvSpPr>
          <p:nvPr>
            <p:ph sz="quarter" idx="1"/>
          </p:nvPr>
        </p:nvSpPr>
        <p:spPr>
          <a:xfrm>
            <a:off x="5655422" y="4192816"/>
            <a:ext cx="2262062" cy="2381712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56% </a:t>
            </a:r>
            <a:r>
              <a:rPr lang="en-US" sz="1600" dirty="0" smtClean="0"/>
              <a:t>estimated the value of the company shares to be $20,000 or more at the time they accepted the offer</a:t>
            </a:r>
          </a:p>
          <a:p>
            <a:endParaRPr lang="en-US" sz="16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233436"/>
              </p:ext>
            </p:extLst>
          </p:nvPr>
        </p:nvGraphicFramePr>
        <p:xfrm>
          <a:off x="125730" y="1843551"/>
          <a:ext cx="3595814" cy="2527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838882"/>
              </p:ext>
            </p:extLst>
          </p:nvPr>
        </p:nvGraphicFramePr>
        <p:xfrm>
          <a:off x="5149786" y="2098107"/>
          <a:ext cx="3273333" cy="219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1"/>
          <p:cNvSpPr txBox="1"/>
          <p:nvPr/>
        </p:nvSpPr>
        <p:spPr>
          <a:xfrm>
            <a:off x="5889115" y="2602156"/>
            <a:ext cx="1794674" cy="1231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/>
              <a:t>14% </a:t>
            </a:r>
          </a:p>
          <a:p>
            <a:pPr algn="ctr"/>
            <a:r>
              <a:rPr lang="en-US" sz="1800" b="1" dirty="0" smtClean="0"/>
              <a:t>received company </a:t>
            </a:r>
          </a:p>
          <a:p>
            <a:pPr algn="ctr"/>
            <a:r>
              <a:rPr lang="en-US" sz="1800" b="1" dirty="0" smtClean="0"/>
              <a:t>shares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673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what about a relocation package?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r>
              <a:rPr lang="en-US" b="1" dirty="0" smtClean="0"/>
              <a:t> one-fourth</a:t>
            </a:r>
            <a:r>
              <a:rPr lang="en-US" dirty="0" smtClean="0"/>
              <a:t> </a:t>
            </a:r>
            <a:r>
              <a:rPr lang="en-US" dirty="0"/>
              <a:t>of all those </a:t>
            </a:r>
            <a:r>
              <a:rPr lang="en-US" dirty="0" smtClean="0"/>
              <a:t>obtaining </a:t>
            </a:r>
            <a:r>
              <a:rPr lang="en-US" dirty="0"/>
              <a:t>full-time employment were offered a relocation package</a:t>
            </a:r>
            <a:r>
              <a:rPr lang="en-US" dirty="0" smtClean="0"/>
              <a:t>; </a:t>
            </a:r>
            <a:r>
              <a:rPr lang="en-US" b="1" dirty="0" smtClean="0"/>
              <a:t>59% </a:t>
            </a:r>
            <a:r>
              <a:rPr lang="en-US" dirty="0" smtClean="0"/>
              <a:t>of those finding work outside NC were offered a relocation package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911872"/>
              </p:ext>
            </p:extLst>
          </p:nvPr>
        </p:nvGraphicFramePr>
        <p:xfrm>
          <a:off x="896112" y="2798064"/>
          <a:ext cx="6693408" cy="322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41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Master’s Graduates Pursuing Employment </a:t>
            </a:r>
            <a:r>
              <a:rPr lang="en-US" sz="1300" i="1" dirty="0" smtClean="0"/>
              <a:t>(32% of all master’s graduates, N = </a:t>
            </a:r>
            <a:r>
              <a:rPr lang="en-US" sz="1300" i="1" dirty="0"/>
              <a:t>341)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674740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3504" y="21031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Did those who are pursuing employment</a:t>
            </a:r>
            <a:br>
              <a:rPr lang="en-US" dirty="0"/>
            </a:br>
            <a:r>
              <a:rPr lang="en-US" dirty="0"/>
              <a:t>go on any job interviews?</a:t>
            </a:r>
            <a:br>
              <a:rPr lang="en-US" dirty="0"/>
            </a:br>
            <a:r>
              <a:rPr lang="en-US" sz="1600" dirty="0"/>
              <a:t>(Among those who were actively seeking employment or negotiating with one or more organizations, N = </a:t>
            </a:r>
            <a:r>
              <a:rPr lang="en-US" sz="1600" dirty="0" smtClean="0"/>
              <a:t>301</a:t>
            </a:r>
            <a:r>
              <a:rPr lang="en-US" sz="1600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/>
              <a:t>71% </a:t>
            </a:r>
            <a:r>
              <a:rPr lang="en-US" sz="2400" dirty="0" smtClean="0"/>
              <a:t>of master’s graduates pursuing </a:t>
            </a:r>
            <a:r>
              <a:rPr lang="en-US" sz="2400" dirty="0"/>
              <a:t>employment had gone on at least one job interview during their most recent job </a:t>
            </a:r>
            <a:r>
              <a:rPr lang="en-US" sz="2400" dirty="0" smtClean="0"/>
              <a:t>search</a:t>
            </a:r>
          </a:p>
          <a:p>
            <a:r>
              <a:rPr lang="en-US" sz="2400" b="1" dirty="0" smtClean="0"/>
              <a:t>36% </a:t>
            </a:r>
            <a:r>
              <a:rPr lang="en-US" sz="2400" dirty="0" smtClean="0"/>
              <a:t>had interviewed for three or more positions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172632"/>
              </p:ext>
            </p:extLst>
          </p:nvPr>
        </p:nvGraphicFramePr>
        <p:xfrm>
          <a:off x="1578768" y="3065526"/>
          <a:ext cx="5986463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289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those who are pursuing employment receive any job offers?</a:t>
            </a:r>
            <a:br>
              <a:rPr lang="en-US" dirty="0" smtClean="0"/>
            </a:br>
            <a:r>
              <a:rPr lang="en-US" sz="1600" dirty="0" smtClean="0"/>
              <a:t>(Among those who were actively seeking employment or negotiating with one or more organizations)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400" b="1" dirty="0" smtClean="0"/>
              <a:t>17% </a:t>
            </a:r>
            <a:r>
              <a:rPr lang="en-US" sz="2400" dirty="0" smtClean="0"/>
              <a:t>of master’s graduates who had gone on an interview for one position said they had received one or more job offers</a:t>
            </a:r>
          </a:p>
          <a:p>
            <a:r>
              <a:rPr lang="en-US" sz="2400" dirty="0" smtClean="0"/>
              <a:t>In contrast, </a:t>
            </a:r>
            <a:r>
              <a:rPr lang="en-US" sz="2400" b="1" dirty="0" smtClean="0"/>
              <a:t>42% </a:t>
            </a:r>
            <a:r>
              <a:rPr lang="en-US" sz="2400" dirty="0" smtClean="0"/>
              <a:t>who went on interviews for three or more positions said they received at least one offer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7822" y="5373544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Interviewed for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14755"/>
              </p:ext>
            </p:extLst>
          </p:nvPr>
        </p:nvGraphicFramePr>
        <p:xfrm>
          <a:off x="2276475" y="3276600"/>
          <a:ext cx="4857750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820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Graduate Future Plans </a:t>
            </a:r>
            <a:r>
              <a:rPr lang="en-US" smtClean="0"/>
              <a:t>Survey (GFPS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minute survey to collect detailed information from doctoral and master’s students on:</a:t>
            </a:r>
          </a:p>
          <a:p>
            <a:pPr lvl="1"/>
            <a:r>
              <a:rPr lang="en-US" dirty="0" smtClean="0"/>
              <a:t>Future employment</a:t>
            </a:r>
          </a:p>
          <a:p>
            <a:pPr lvl="2"/>
            <a:r>
              <a:rPr lang="en-US" dirty="0" smtClean="0"/>
              <a:t>Company, location, job title, salary, helpful resources, when began job search</a:t>
            </a:r>
          </a:p>
          <a:p>
            <a:pPr lvl="1"/>
            <a:r>
              <a:rPr lang="en-US" dirty="0" smtClean="0"/>
              <a:t>Additional graduate/professional school</a:t>
            </a:r>
          </a:p>
          <a:p>
            <a:pPr lvl="2"/>
            <a:r>
              <a:rPr lang="en-US" dirty="0" smtClean="0"/>
              <a:t>Institution, program, degree, awards/scholarships</a:t>
            </a:r>
          </a:p>
          <a:p>
            <a:pPr lvl="1"/>
            <a:r>
              <a:rPr lang="en-US" dirty="0" smtClean="0"/>
              <a:t>Professional development at NC State</a:t>
            </a:r>
          </a:p>
          <a:p>
            <a:pPr lvl="2"/>
            <a:r>
              <a:rPr lang="en-US" dirty="0" smtClean="0"/>
              <a:t>Participation in and helpfulness of, use of career services and fairs</a:t>
            </a:r>
          </a:p>
          <a:p>
            <a:pPr marL="514350" lvl="2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sz="1600" dirty="0" smtClean="0">
                <a:solidFill>
                  <a:srgbClr val="FFFF00"/>
                </a:solidFill>
                <a:hlinkClick r:id="rId2"/>
              </a:rPr>
              <a:t>Link to 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are they going and what are they going to study?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Master’s Graduates Pursuing Further Education </a:t>
            </a:r>
            <a:r>
              <a:rPr lang="en-US" sz="1600" i="1" dirty="0" smtClean="0"/>
              <a:t>(12.6% of all respondents; N = 134)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244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How many master’s graduates continuing their education have already been accepted into another degree program?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the time of the </a:t>
            </a:r>
            <a:r>
              <a:rPr lang="en-US" dirty="0" smtClean="0"/>
              <a:t>survey, </a:t>
            </a:r>
            <a:r>
              <a:rPr lang="en-US" b="1" dirty="0"/>
              <a:t>h</a:t>
            </a:r>
            <a:r>
              <a:rPr lang="en-US" b="1" dirty="0" smtClean="0"/>
              <a:t>alf</a:t>
            </a:r>
            <a:r>
              <a:rPr lang="en-US" dirty="0" smtClean="0"/>
              <a:t> of the master’s graduates </a:t>
            </a:r>
            <a:r>
              <a:rPr lang="en-US" dirty="0"/>
              <a:t>planning </a:t>
            </a:r>
            <a:r>
              <a:rPr lang="en-US" dirty="0" smtClean="0"/>
              <a:t>on returning to graduate/professional school were already enrolled in another degree program</a:t>
            </a:r>
          </a:p>
          <a:p>
            <a:r>
              <a:rPr lang="en-US" dirty="0" smtClean="0"/>
              <a:t>An additional </a:t>
            </a:r>
            <a:r>
              <a:rPr lang="en-US" b="1" dirty="0" smtClean="0"/>
              <a:t>one-fourth</a:t>
            </a:r>
            <a:r>
              <a:rPr lang="en-US" dirty="0" smtClean="0"/>
              <a:t> have been accepted to a program and know where they will be going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525222"/>
              </p:ext>
            </p:extLst>
          </p:nvPr>
        </p:nvGraphicFramePr>
        <p:xfrm>
          <a:off x="1749933" y="3108959"/>
          <a:ext cx="6153150" cy="403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17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next degree master’s graduates are seeking?</a:t>
            </a:r>
            <a:br>
              <a:rPr lang="en-US" dirty="0" smtClean="0"/>
            </a:br>
            <a:r>
              <a:rPr lang="en-US" sz="1800" i="1" dirty="0"/>
              <a:t>(among those already enrolled or who have been accepted and know where they are going)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22927"/>
          </a:xfrm>
        </p:spPr>
        <p:txBody>
          <a:bodyPr>
            <a:noAutofit/>
          </a:bodyPr>
          <a:lstStyle/>
          <a:p>
            <a:r>
              <a:rPr lang="en-US" sz="1800" dirty="0" smtClean="0"/>
              <a:t>About </a:t>
            </a:r>
            <a:r>
              <a:rPr lang="en-US" sz="1800" b="1" dirty="0" smtClean="0"/>
              <a:t>three-fourths </a:t>
            </a:r>
            <a:r>
              <a:rPr lang="en-US" sz="1800" dirty="0" smtClean="0"/>
              <a:t>of those pursuing another degree </a:t>
            </a:r>
            <a:r>
              <a:rPr lang="en-US" sz="1800" dirty="0"/>
              <a:t>will be enrolled in a </a:t>
            </a:r>
            <a:r>
              <a:rPr lang="en-US" sz="1800" dirty="0" smtClean="0"/>
              <a:t>Doctoral program, with the majority pursuing a PhD</a:t>
            </a:r>
          </a:p>
          <a:p>
            <a:r>
              <a:rPr lang="en-US" sz="1800" dirty="0" smtClean="0"/>
              <a:t>Those pursuing another master’s degree will most commonly be enrolling in an MBA or MS program</a:t>
            </a:r>
          </a:p>
          <a:p>
            <a:r>
              <a:rPr lang="en-US" sz="1800" dirty="0"/>
              <a:t>The professional degrees </a:t>
            </a:r>
            <a:r>
              <a:rPr lang="en-US" sz="1800" dirty="0" smtClean="0"/>
              <a:t>master’s </a:t>
            </a:r>
            <a:r>
              <a:rPr lang="en-US" sz="1800" dirty="0"/>
              <a:t>graduates report they will be seeking are a MD, DDS, JD, or DPT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893222"/>
              </p:ext>
            </p:extLst>
          </p:nvPr>
        </p:nvGraphicFramePr>
        <p:xfrm>
          <a:off x="1709928" y="3364992"/>
          <a:ext cx="6163056" cy="369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96" y="356616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institutions will they be attending? </a:t>
            </a:r>
            <a:br>
              <a:rPr lang="en-US" dirty="0" smtClean="0"/>
            </a:br>
            <a:r>
              <a:rPr lang="en-US" sz="1600" i="1" dirty="0"/>
              <a:t>(among those </a:t>
            </a:r>
            <a:r>
              <a:rPr lang="en-US" sz="1600" i="1" dirty="0" smtClean="0"/>
              <a:t>already enrolled or who have been accepted and know where they are going)</a:t>
            </a:r>
            <a:endParaRPr lang="en-US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86% </a:t>
            </a:r>
            <a:r>
              <a:rPr lang="en-US" sz="2400" dirty="0" smtClean="0"/>
              <a:t>will be staying in North Carolina</a:t>
            </a:r>
          </a:p>
          <a:p>
            <a:r>
              <a:rPr lang="en-US" sz="2400" b="1" dirty="0" smtClean="0"/>
              <a:t>Three-fourths </a:t>
            </a:r>
            <a:r>
              <a:rPr lang="en-US" sz="2400" dirty="0" smtClean="0"/>
              <a:t>will be continuing at NC State, including:</a:t>
            </a:r>
          </a:p>
          <a:p>
            <a:pPr lvl="1"/>
            <a:r>
              <a:rPr lang="en-US" sz="2175" dirty="0" smtClean="0"/>
              <a:t>90% of those pursuing a doctoral degree</a:t>
            </a:r>
          </a:p>
          <a:p>
            <a:pPr lvl="1"/>
            <a:r>
              <a:rPr lang="en-US" sz="2175" dirty="0" smtClean="0"/>
              <a:t>One-third of those pursuing another master’s degree</a:t>
            </a:r>
            <a:endParaRPr lang="en-US" sz="2175" dirty="0"/>
          </a:p>
        </p:txBody>
      </p:sp>
    </p:spTree>
    <p:extLst>
      <p:ext uri="{BB962C8B-B14F-4D97-AF65-F5344CB8AC3E}">
        <p14:creationId xmlns:p14="http://schemas.microsoft.com/office/powerpoint/2010/main" val="30708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master’s students do to prepare for the future?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Development Experiences</a:t>
            </a:r>
            <a:br>
              <a:rPr lang="en-US" dirty="0" smtClean="0"/>
            </a:br>
            <a:r>
              <a:rPr lang="en-US" dirty="0" smtClean="0"/>
              <a:t>at NC State </a:t>
            </a:r>
            <a:r>
              <a:rPr lang="en-US" sz="1300" dirty="0" smtClean="0"/>
              <a:t>(among all master’s graduates)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833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what work-related experiences did master’s graduates participate?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532072"/>
              </p:ext>
            </p:extLst>
          </p:nvPr>
        </p:nvGraphicFramePr>
        <p:xfrm>
          <a:off x="347472" y="2084832"/>
          <a:ext cx="8449056" cy="477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54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helpful was the work-related experience in securing a job? </a:t>
            </a:r>
            <a:r>
              <a:rPr lang="en-US" sz="1600" dirty="0"/>
              <a:t>(Among those having had such an experience)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375735"/>
              </p:ext>
            </p:extLst>
          </p:nvPr>
        </p:nvGraphicFramePr>
        <p:xfrm>
          <a:off x="612648" y="1645921"/>
          <a:ext cx="7227846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327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often do </a:t>
            </a:r>
            <a:r>
              <a:rPr lang="en-US" dirty="0" smtClean="0"/>
              <a:t>master’s </a:t>
            </a:r>
            <a:r>
              <a:rPr lang="en-US" dirty="0"/>
              <a:t>students publish or give professional presentations?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504" y="1600200"/>
            <a:ext cx="8162544" cy="4495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13</a:t>
            </a:r>
            <a:r>
              <a:rPr lang="en-US" sz="2000" b="1" dirty="0"/>
              <a:t>% </a:t>
            </a:r>
            <a:r>
              <a:rPr lang="en-US" sz="2000" dirty="0"/>
              <a:t>of all </a:t>
            </a:r>
            <a:r>
              <a:rPr lang="en-US" sz="2000" dirty="0" smtClean="0"/>
              <a:t>master’s </a:t>
            </a:r>
            <a:r>
              <a:rPr lang="en-US" sz="2000" dirty="0"/>
              <a:t>students published in a peer-reviewed journal or presented at a </a:t>
            </a:r>
            <a:r>
              <a:rPr lang="en-US" sz="2000" dirty="0" smtClean="0"/>
              <a:t>professional conference </a:t>
            </a:r>
            <a:r>
              <a:rPr lang="en-US" sz="2000" dirty="0"/>
              <a:t>at least once during their </a:t>
            </a:r>
            <a:r>
              <a:rPr lang="en-US" sz="2000" dirty="0" smtClean="0"/>
              <a:t>program</a:t>
            </a:r>
          </a:p>
          <a:p>
            <a:r>
              <a:rPr lang="en-US" sz="2000" dirty="0" smtClean="0"/>
              <a:t>The majority of those who published or presented did so just once or twice</a:t>
            </a:r>
          </a:p>
          <a:p>
            <a:r>
              <a:rPr lang="en-US" sz="2000" dirty="0" smtClean="0"/>
              <a:t>Engagement in </a:t>
            </a:r>
            <a:r>
              <a:rPr lang="en-US" sz="2000" dirty="0"/>
              <a:t>scholarship activity </a:t>
            </a:r>
            <a:r>
              <a:rPr lang="en-US" sz="2000" dirty="0" smtClean="0"/>
              <a:t>varied </a:t>
            </a:r>
            <a:r>
              <a:rPr lang="en-US" sz="2000" dirty="0"/>
              <a:t>widely by </a:t>
            </a:r>
            <a:r>
              <a:rPr lang="en-US" sz="2000" dirty="0" smtClean="0"/>
              <a:t>college, with master’s students in the </a:t>
            </a:r>
            <a:r>
              <a:rPr lang="en-US" sz="2000" dirty="0" smtClean="0"/>
              <a:t>colleges </a:t>
            </a:r>
            <a:r>
              <a:rPr lang="en-US" sz="2000" dirty="0" smtClean="0"/>
              <a:t>of Natural Resources </a:t>
            </a:r>
            <a:r>
              <a:rPr lang="en-US" sz="2000" b="1" dirty="0" smtClean="0"/>
              <a:t>(29%)</a:t>
            </a:r>
            <a:r>
              <a:rPr lang="en-US" sz="2000" dirty="0" smtClean="0"/>
              <a:t>, Humanities and Social Sciences </a:t>
            </a:r>
            <a:r>
              <a:rPr lang="en-US" sz="2000" b="1" dirty="0" smtClean="0"/>
              <a:t>(26%)</a:t>
            </a:r>
            <a:r>
              <a:rPr lang="en-US" sz="2000" dirty="0" smtClean="0"/>
              <a:t>, and Design </a:t>
            </a:r>
            <a:r>
              <a:rPr lang="en-US" sz="2000" b="1" dirty="0" smtClean="0"/>
              <a:t>(25%) </a:t>
            </a:r>
            <a:r>
              <a:rPr lang="en-US" sz="2000" dirty="0"/>
              <a:t>more likely than those in other </a:t>
            </a:r>
            <a:r>
              <a:rPr lang="en-US" sz="2000" dirty="0" smtClean="0"/>
              <a:t>colleges </a:t>
            </a:r>
            <a:r>
              <a:rPr lang="en-US" sz="2000" dirty="0"/>
              <a:t>to have published or presented at least </a:t>
            </a:r>
            <a:r>
              <a:rPr lang="en-US" sz="2000" dirty="0" smtClean="0"/>
              <a:t>once</a:t>
            </a:r>
            <a:endParaRPr lang="en-US" sz="20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793659"/>
              </p:ext>
            </p:extLst>
          </p:nvPr>
        </p:nvGraphicFramePr>
        <p:xfrm>
          <a:off x="1024128" y="3922776"/>
          <a:ext cx="7397496" cy="3011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3773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the career offices on campus?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7695" y="1589567"/>
            <a:ext cx="8296101" cy="4572000"/>
          </a:xfrm>
        </p:spPr>
        <p:txBody>
          <a:bodyPr/>
          <a:lstStyle/>
          <a:p>
            <a:r>
              <a:rPr lang="en-US" b="1" dirty="0" smtClean="0"/>
              <a:t>45% </a:t>
            </a:r>
            <a:r>
              <a:rPr lang="en-US" dirty="0" smtClean="0"/>
              <a:t>of master’s students went to an NC State college or campus services office at least once</a:t>
            </a:r>
          </a:p>
          <a:p>
            <a:pPr lvl="1"/>
            <a:r>
              <a:rPr lang="en-US" dirty="0"/>
              <a:t>Attendance varied widely by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Overall, evaluations of the campus and college career services offices were very high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730344"/>
              </p:ext>
            </p:extLst>
          </p:nvPr>
        </p:nvGraphicFramePr>
        <p:xfrm>
          <a:off x="448056" y="3392424"/>
          <a:ext cx="8110728" cy="3142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99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professional development resources at NC State did master’s students use?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Career Services Resources: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Graduate School Resources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435397"/>
              </p:ext>
            </p:extLst>
          </p:nvPr>
        </p:nvGraphicFramePr>
        <p:xfrm>
          <a:off x="485050" y="2360814"/>
          <a:ext cx="4026700" cy="2403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46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Using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313154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ePACK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Attended career fair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Attended employer info sessions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Presentations on resume writing, interviewing skills, </a:t>
                      </a:r>
                      <a:r>
                        <a:rPr lang="en-US" sz="1200" b="0" i="0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Visited NC State Career Development Center website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On-campus interviewing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Mock interviews w/ Career Counselor/Coach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Spoke w/ Career Counselor/Coach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Joined professional society at NC State related to career field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42571"/>
              </p:ext>
            </p:extLst>
          </p:nvPr>
        </p:nvGraphicFramePr>
        <p:xfrm>
          <a:off x="4844901" y="2360814"/>
          <a:ext cx="4026700" cy="1019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46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Using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837433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Accelerate to Industry (A2i)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Preparing the Professoriate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Obtained Teaching and Communication Certificate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3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the survey developed?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Fall 2010 </a:t>
            </a:r>
            <a:r>
              <a:rPr lang="en-US" dirty="0" smtClean="0"/>
              <a:t>– Pilot administration of the Future Plans Survey of graduating seniors </a:t>
            </a:r>
            <a:r>
              <a:rPr lang="en-US" i="1" dirty="0" smtClean="0"/>
              <a:t>(UFPS)</a:t>
            </a:r>
          </a:p>
          <a:p>
            <a:pPr lvl="1"/>
            <a:r>
              <a:rPr lang="en-US" dirty="0"/>
              <a:t>OIRP </a:t>
            </a:r>
            <a:r>
              <a:rPr lang="en-US" dirty="0" smtClean="0"/>
              <a:t>works </a:t>
            </a:r>
            <a:r>
              <a:rPr lang="en-US" dirty="0"/>
              <a:t>with the Career Development Center and college career offices to develop </a:t>
            </a:r>
            <a:r>
              <a:rPr lang="en-US" dirty="0" smtClean="0"/>
              <a:t>an overall </a:t>
            </a:r>
            <a:r>
              <a:rPr lang="en-US" dirty="0"/>
              <a:t>research design and questionnaire</a:t>
            </a:r>
            <a:endParaRPr lang="en-US" i="1" dirty="0" smtClean="0"/>
          </a:p>
          <a:p>
            <a:r>
              <a:rPr lang="en-US" b="1" dirty="0" smtClean="0"/>
              <a:t>Spring 2011 </a:t>
            </a:r>
            <a:r>
              <a:rPr lang="en-US" dirty="0" smtClean="0"/>
              <a:t>– UFPS questionnaire is revised following feedback from pilot</a:t>
            </a:r>
          </a:p>
          <a:p>
            <a:r>
              <a:rPr lang="en-US" b="1" dirty="0" smtClean="0"/>
              <a:t>Spring 2011 to present </a:t>
            </a:r>
            <a:r>
              <a:rPr lang="en-US" dirty="0" smtClean="0"/>
              <a:t>– UFPS is administered semiannually </a:t>
            </a:r>
          </a:p>
        </p:txBody>
      </p:sp>
    </p:spTree>
    <p:extLst>
      <p:ext uri="{BB962C8B-B14F-4D97-AF65-F5344CB8AC3E}">
        <p14:creationId xmlns:p14="http://schemas.microsoft.com/office/powerpoint/2010/main" val="5248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04" y="40233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career fairs did master’s students attend?</a:t>
            </a:r>
            <a:br>
              <a:rPr lang="en-US" dirty="0" smtClean="0"/>
            </a:br>
            <a:r>
              <a:rPr lang="en-US" sz="1600" dirty="0" smtClean="0"/>
              <a:t>(among those attending a career fair, N = 431)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390" y="1498127"/>
            <a:ext cx="8501426" cy="4572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41% </a:t>
            </a:r>
            <a:r>
              <a:rPr lang="en-US" sz="1800" dirty="0" smtClean="0"/>
              <a:t>master’s </a:t>
            </a:r>
            <a:r>
              <a:rPr lang="en-US" sz="1800" dirty="0"/>
              <a:t>graduates attended one or more career fairs while pursuing their degree</a:t>
            </a:r>
          </a:p>
          <a:p>
            <a:r>
              <a:rPr lang="en-US" sz="1800" b="1" dirty="0"/>
              <a:t>Over half</a:t>
            </a:r>
            <a:r>
              <a:rPr lang="en-US" sz="1800" dirty="0"/>
              <a:t> of those going to any career fair said they had gone to NC State’s Engineering Career Fair </a:t>
            </a:r>
          </a:p>
          <a:p>
            <a:r>
              <a:rPr lang="en-US" sz="1800" b="1" dirty="0" smtClean="0"/>
              <a:t>One-fifth </a:t>
            </a:r>
            <a:r>
              <a:rPr lang="en-US" sz="1800" dirty="0"/>
              <a:t>reported going to NC State’s Graduate School Career Fair</a:t>
            </a:r>
            <a:endParaRPr lang="en-US" sz="1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33561"/>
              </p:ext>
            </p:extLst>
          </p:nvPr>
        </p:nvGraphicFramePr>
        <p:xfrm>
          <a:off x="2806826" y="3021054"/>
          <a:ext cx="3804286" cy="3537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4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Attending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100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Engineering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Graduate School Career 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Poole College of Management Career &amp; Internship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College of Education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Health 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STEAM² 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CHASS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Textiles Job Forum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Career fair at another college/university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College of Design Career Expo or Spring Interview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973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Other career 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9258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Other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31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4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12277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master’s graduates satisfied with the career </a:t>
            </a:r>
            <a:r>
              <a:rPr lang="en-US" dirty="0"/>
              <a:t>g</a:t>
            </a:r>
            <a:r>
              <a:rPr lang="en-US" dirty="0" smtClean="0"/>
              <a:t>uidance they got from their academic department?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257799"/>
          </a:xfrm>
        </p:spPr>
        <p:txBody>
          <a:bodyPr/>
          <a:lstStyle/>
          <a:p>
            <a:r>
              <a:rPr lang="en-US" dirty="0" smtClean="0"/>
              <a:t>Two-thirds of master’s graduates said they were “very satisfied” (32%) or “satisfied” (35%) with the career guidance they received from their academic department or college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303052"/>
              </p:ext>
            </p:extLst>
          </p:nvPr>
        </p:nvGraphicFramePr>
        <p:xfrm>
          <a:off x="1045368" y="2586037"/>
          <a:ext cx="6812757" cy="406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2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LOTS more information online!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2578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Reports available at: </a:t>
            </a:r>
            <a:r>
              <a:rPr lang="en-US" sz="2900" dirty="0">
                <a:solidFill>
                  <a:srgbClr val="996633"/>
                </a:solidFill>
                <a:hlinkClick r:id="rId3"/>
              </a:rPr>
              <a:t>https://oirp.ncsu.edu/surveys/survey-reports/studentalumni-surveys/future-plans-survey-and-survey-of-recent-graduates</a:t>
            </a:r>
            <a:r>
              <a:rPr lang="en-US" sz="2900" dirty="0" smtClean="0">
                <a:solidFill>
                  <a:srgbClr val="996633"/>
                </a:solidFill>
                <a:hlinkClick r:id="rId3"/>
              </a:rPr>
              <a:t>/</a:t>
            </a:r>
            <a:endParaRPr lang="en-US" sz="2900" dirty="0" smtClean="0">
              <a:solidFill>
                <a:srgbClr val="996633"/>
              </a:solidFill>
            </a:endParaRPr>
          </a:p>
          <a:p>
            <a:r>
              <a:rPr lang="en-US" sz="2900" b="1" dirty="0" smtClean="0"/>
              <a:t>Methods</a:t>
            </a:r>
            <a:r>
              <a:rPr lang="en-US" sz="2900" dirty="0" smtClean="0"/>
              <a:t> and response rate information</a:t>
            </a:r>
          </a:p>
          <a:p>
            <a:r>
              <a:rPr lang="en-US" sz="2900" b="1" dirty="0" smtClean="0"/>
              <a:t>Overview</a:t>
            </a:r>
            <a:r>
              <a:rPr lang="en-US" sz="2900" dirty="0" smtClean="0"/>
              <a:t> report with tables and text summaries of each question for doctoral and master’s respondents overall</a:t>
            </a:r>
            <a:endParaRPr lang="en-US" sz="2900" dirty="0"/>
          </a:p>
          <a:p>
            <a:r>
              <a:rPr lang="en-US" sz="2900" b="1" dirty="0" smtClean="0"/>
              <a:t>College Comparisons </a:t>
            </a:r>
            <a:r>
              <a:rPr lang="en-US" sz="2900" dirty="0" smtClean="0"/>
              <a:t>reports with tables for each question by college</a:t>
            </a:r>
          </a:p>
          <a:p>
            <a:r>
              <a:rPr lang="en-US" sz="2900" b="1" dirty="0" smtClean="0"/>
              <a:t>Department Summary</a:t>
            </a:r>
            <a:r>
              <a:rPr lang="en-US" sz="2900" dirty="0" smtClean="0"/>
              <a:t> reports for each college</a:t>
            </a:r>
            <a:endParaRPr lang="en-US" sz="2900" b="1" dirty="0" smtClean="0"/>
          </a:p>
          <a:p>
            <a:pPr lvl="1"/>
            <a:r>
              <a:rPr lang="en-US" sz="2900" dirty="0" smtClean="0"/>
              <a:t>Table with results by department</a:t>
            </a:r>
          </a:p>
          <a:p>
            <a:pPr lvl="2"/>
            <a:r>
              <a:rPr lang="en-US" sz="2200" dirty="0" smtClean="0"/>
              <a:t>Response rate  </a:t>
            </a:r>
          </a:p>
          <a:p>
            <a:pPr lvl="2"/>
            <a:r>
              <a:rPr lang="en-US" sz="2200" dirty="0" smtClean="0"/>
              <a:t>N with full-time employment</a:t>
            </a:r>
            <a:endParaRPr lang="en-US" sz="2200" dirty="0"/>
          </a:p>
          <a:p>
            <a:pPr lvl="2"/>
            <a:r>
              <a:rPr lang="en-US" sz="2200" dirty="0" smtClean="0"/>
              <a:t>N </a:t>
            </a:r>
            <a:r>
              <a:rPr lang="en-US" sz="2200" dirty="0"/>
              <a:t>going to grad/prof </a:t>
            </a:r>
            <a:r>
              <a:rPr lang="en-US" sz="2200" dirty="0" smtClean="0"/>
              <a:t>school</a:t>
            </a:r>
          </a:p>
          <a:p>
            <a:pPr lvl="2"/>
            <a:r>
              <a:rPr lang="en-US" sz="2200" dirty="0" smtClean="0"/>
              <a:t>Salary </a:t>
            </a:r>
            <a:r>
              <a:rPr lang="en-US" sz="2200" dirty="0"/>
              <a:t>(25</a:t>
            </a:r>
            <a:r>
              <a:rPr lang="en-US" sz="2200" baseline="30000" dirty="0"/>
              <a:t>th</a:t>
            </a:r>
            <a:r>
              <a:rPr lang="en-US" sz="2200" dirty="0"/>
              <a:t> percentile, median, 75</a:t>
            </a:r>
            <a:r>
              <a:rPr lang="en-US" sz="2200" baseline="30000" dirty="0"/>
              <a:t>th</a:t>
            </a:r>
            <a:r>
              <a:rPr lang="en-US" sz="2200" dirty="0"/>
              <a:t> percentile, </a:t>
            </a:r>
            <a:r>
              <a:rPr lang="en-US" sz="2200" dirty="0" smtClean="0"/>
              <a:t>average)</a:t>
            </a:r>
          </a:p>
          <a:p>
            <a:pPr lvl="1"/>
            <a:r>
              <a:rPr lang="en-US" sz="2900" dirty="0"/>
              <a:t>Tables with employment </a:t>
            </a:r>
            <a:r>
              <a:rPr lang="en-US" sz="2900" dirty="0" smtClean="0"/>
              <a:t>information across the college</a:t>
            </a:r>
            <a:endParaRPr lang="en-US" sz="2900" dirty="0"/>
          </a:p>
          <a:p>
            <a:pPr lvl="2"/>
            <a:r>
              <a:rPr lang="en-US" sz="2200" dirty="0" smtClean="0"/>
              <a:t>Company</a:t>
            </a:r>
            <a:r>
              <a:rPr lang="en-US" sz="2200" dirty="0"/>
              <a:t>, location, job title, helpful resources</a:t>
            </a:r>
          </a:p>
          <a:p>
            <a:pPr lvl="1"/>
            <a:r>
              <a:rPr lang="en-US" sz="2900" dirty="0"/>
              <a:t>Tables with grad/prof school information across the </a:t>
            </a:r>
            <a:r>
              <a:rPr lang="en-US" sz="2900" dirty="0" smtClean="0"/>
              <a:t>college</a:t>
            </a:r>
          </a:p>
          <a:p>
            <a:pPr lvl="2"/>
            <a:r>
              <a:rPr lang="en-US" sz="2200" dirty="0" smtClean="0"/>
              <a:t>Institution, location, degree, program</a:t>
            </a:r>
          </a:p>
          <a:p>
            <a:r>
              <a:rPr lang="en-US" sz="2900" b="1" dirty="0" smtClean="0"/>
              <a:t>Academic program</a:t>
            </a:r>
            <a:r>
              <a:rPr lang="en-US" sz="2900" dirty="0" smtClean="0"/>
              <a:t> reports</a:t>
            </a:r>
          </a:p>
          <a:p>
            <a:pPr lvl="1"/>
            <a:r>
              <a:rPr lang="en-US" sz="2900" b="1" i="1" dirty="0">
                <a:solidFill>
                  <a:srgbClr val="FF0000"/>
                </a:solidFill>
              </a:rPr>
              <a:t>Point-and-click interface </a:t>
            </a:r>
            <a:r>
              <a:rPr lang="en-US" sz="2900" i="1" dirty="0"/>
              <a:t>[</a:t>
            </a:r>
            <a:r>
              <a:rPr lang="en-US" sz="2900" i="1" dirty="0">
                <a:hlinkClick r:id="rId4"/>
              </a:rPr>
              <a:t>http://apps.oirp.ncsu.edu/pgem</a:t>
            </a:r>
            <a:r>
              <a:rPr lang="en-US" sz="2900" i="1" dirty="0"/>
              <a:t>]) </a:t>
            </a:r>
            <a:endParaRPr lang="en-US" sz="2900" b="1" dirty="0" smtClean="0">
              <a:solidFill>
                <a:srgbClr val="FF0000"/>
              </a:solidFill>
            </a:endParaRPr>
          </a:p>
          <a:p>
            <a:pPr lvl="2"/>
            <a:r>
              <a:rPr lang="en-US" sz="2200" dirty="0" smtClean="0"/>
              <a:t>Response rate, employment and graduate school information, salary statistics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pPr marL="68580" indent="0"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sz="2600" dirty="0" smtClean="0"/>
          </a:p>
          <a:p>
            <a:pPr marL="308610" lvl="1" indent="0">
              <a:buNone/>
            </a:pPr>
            <a:endParaRPr lang="en-US" sz="2375" dirty="0" smtClean="0"/>
          </a:p>
        </p:txBody>
      </p:sp>
    </p:spTree>
    <p:extLst>
      <p:ext uri="{BB962C8B-B14F-4D97-AF65-F5344CB8AC3E}">
        <p14:creationId xmlns:p14="http://schemas.microsoft.com/office/powerpoint/2010/main" val="38388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Want still more information, or have a suggestion?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Contact:</a:t>
            </a:r>
          </a:p>
          <a:p>
            <a:pPr marL="240030" lvl="1" indent="0">
              <a:buNone/>
            </a:pPr>
            <a:r>
              <a:rPr lang="en-US" sz="2400" dirty="0"/>
              <a:t>Suzanne Crockett, Assistant Director for Survey Research</a:t>
            </a:r>
          </a:p>
          <a:p>
            <a:pPr marL="240030" lvl="1" indent="0">
              <a:buNone/>
            </a:pPr>
            <a:r>
              <a:rPr lang="en-US" sz="2400" dirty="0"/>
              <a:t>Office of Institutional Research and Planning</a:t>
            </a:r>
          </a:p>
          <a:p>
            <a:pPr marL="240030" lvl="1" indent="0">
              <a:buNone/>
            </a:pPr>
            <a:r>
              <a:rPr lang="en-US" sz="2400" dirty="0">
                <a:hlinkClick r:id="rId2"/>
              </a:rPr>
              <a:t>sacrocke@ncsu.edu</a:t>
            </a:r>
            <a:endParaRPr lang="en-US" sz="2400" dirty="0"/>
          </a:p>
          <a:p>
            <a:pPr marL="240030" lvl="1" indent="0">
              <a:buNone/>
            </a:pPr>
            <a:endParaRPr lang="en-US" sz="2400" dirty="0" smtClean="0"/>
          </a:p>
          <a:p>
            <a:pPr marL="240030" lvl="1" indent="0">
              <a:buNone/>
            </a:pPr>
            <a:r>
              <a:rPr lang="en-US" sz="2400" dirty="0" smtClean="0"/>
              <a:t>Nancy Whelchel, Director for Survey Research</a:t>
            </a:r>
          </a:p>
          <a:p>
            <a:pPr marL="240030" lvl="1" indent="0">
              <a:buNone/>
            </a:pPr>
            <a:r>
              <a:rPr lang="en-US" sz="2400" dirty="0" smtClean="0"/>
              <a:t>Office of Institutional Research and Planning</a:t>
            </a:r>
          </a:p>
          <a:p>
            <a:pPr marL="240030" lvl="1" indent="0">
              <a:buNone/>
            </a:pPr>
            <a:r>
              <a:rPr lang="en-US" sz="2400" dirty="0" smtClean="0">
                <a:hlinkClick r:id="rId3"/>
              </a:rPr>
              <a:t>Nancy_whelchel@ncsu.edu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375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the survey developed? </a:t>
            </a:r>
            <a:r>
              <a:rPr lang="en-US" sz="1400" i="1" dirty="0" smtClean="0"/>
              <a:t>(continued)</a:t>
            </a:r>
            <a:endParaRPr lang="en-US" sz="1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Spring 2018 </a:t>
            </a:r>
            <a:r>
              <a:rPr lang="en-US" b="1" dirty="0"/>
              <a:t>- </a:t>
            </a:r>
            <a:r>
              <a:rPr lang="en-US" dirty="0"/>
              <a:t>OIRP develops </a:t>
            </a:r>
            <a:r>
              <a:rPr lang="en-US" dirty="0" smtClean="0"/>
              <a:t>and administers a </a:t>
            </a:r>
            <a:r>
              <a:rPr lang="en-US" dirty="0"/>
              <a:t>new version of the FPS questionnaire for doctoral and master’s students</a:t>
            </a:r>
          </a:p>
          <a:p>
            <a:pPr lvl="1"/>
            <a:r>
              <a:rPr lang="en-US" dirty="0" smtClean="0"/>
              <a:t>Input collected from graduate students, the CDC, college career services offices, associate deans and directors of graduate programs</a:t>
            </a:r>
            <a:endParaRPr lang="en-US" dirty="0"/>
          </a:p>
          <a:p>
            <a:r>
              <a:rPr lang="en-US" b="1" dirty="0" smtClean="0"/>
              <a:t>Fall </a:t>
            </a:r>
            <a:r>
              <a:rPr lang="en-US" b="1" dirty="0"/>
              <a:t>2018 </a:t>
            </a:r>
            <a:r>
              <a:rPr lang="en-US" i="1" dirty="0" smtClean="0"/>
              <a:t>(coming) </a:t>
            </a:r>
            <a:r>
              <a:rPr lang="en-US" dirty="0" smtClean="0"/>
              <a:t>– Graduate FPS will undergo revisions following feedback from pilot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invited to participate in the </a:t>
            </a:r>
            <a:r>
              <a:rPr lang="en-US" dirty="0"/>
              <a:t>inaugural </a:t>
            </a:r>
            <a:r>
              <a:rPr lang="en-US" dirty="0" smtClean="0"/>
              <a:t>May 2018 GFPS?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doctoral and master’s graduates who completed the “Application for Degree” process to graduate in May were invited to participate</a:t>
            </a:r>
          </a:p>
          <a:p>
            <a:pPr lvl="1"/>
            <a:r>
              <a:rPr lang="en-US" sz="2175" dirty="0"/>
              <a:t>Given that graduate students in the College of Veterinary Medicine (CVM) were already being asked to participate in a similar survey in Spring 2018, at the request of the college they were excluded from the GFPS this year. </a:t>
            </a:r>
          </a:p>
          <a:p>
            <a:pPr marL="274320" lvl="1" indent="0">
              <a:buNone/>
            </a:pPr>
            <a:endParaRPr lang="en-US" sz="2175" dirty="0" smtClean="0"/>
          </a:p>
        </p:txBody>
      </p:sp>
    </p:spTree>
    <p:extLst>
      <p:ext uri="{BB962C8B-B14F-4D97-AF65-F5344CB8AC3E}">
        <p14:creationId xmlns:p14="http://schemas.microsoft.com/office/powerpoint/2010/main" val="7191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and how was the survey administered?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When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went live on the second day of final exams (May 1, 2018)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stayed in the field for about 5 weeks (June 6, 2018)</a:t>
            </a:r>
          </a:p>
          <a:p>
            <a:r>
              <a:rPr lang="en-US" sz="2400" dirty="0" smtClean="0">
                <a:sym typeface="Wingdings" pitchFamily="2" charset="2"/>
              </a:rPr>
              <a:t>How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Online (</a:t>
            </a:r>
            <a:r>
              <a:rPr lang="en-US" sz="2000" dirty="0" err="1" smtClean="0">
                <a:sym typeface="Wingdings" pitchFamily="2" charset="2"/>
              </a:rPr>
              <a:t>Qualtrics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Accessible via handheld mobile device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Confidential (but not anonymous)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</a:t>
            </a:r>
            <a:r>
              <a:rPr lang="en-US" dirty="0" smtClean="0"/>
              <a:t>were graduate </a:t>
            </a:r>
            <a:r>
              <a:rPr lang="en-US" dirty="0"/>
              <a:t>students encouraged to participate?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Email invitations and follow-up reminders</a:t>
            </a:r>
          </a:p>
          <a:p>
            <a:r>
              <a:rPr lang="en-US" sz="2400" dirty="0" smtClean="0"/>
              <a:t>Incentives </a:t>
            </a:r>
          </a:p>
          <a:p>
            <a:pPr lvl="1"/>
            <a:r>
              <a:rPr lang="en-US" sz="2000" dirty="0" smtClean="0"/>
              <a:t>Two respondents * $50 Amazon.com e-Gift cards</a:t>
            </a:r>
            <a:endParaRPr lang="en-US" sz="2000" dirty="0"/>
          </a:p>
          <a:p>
            <a:r>
              <a:rPr lang="en-US" sz="2400" dirty="0" smtClean="0"/>
              <a:t>Departments were </a:t>
            </a:r>
            <a:r>
              <a:rPr lang="en-US" sz="2400" dirty="0"/>
              <a:t>encouraged to contact their </a:t>
            </a:r>
            <a:r>
              <a:rPr lang="en-US" sz="2400" dirty="0" smtClean="0"/>
              <a:t>graduate students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</a:t>
            </a:r>
            <a:r>
              <a:rPr lang="en-US" dirty="0" smtClean="0"/>
              <a:t>master’s students did the GFPS </a:t>
            </a:r>
            <a:br>
              <a:rPr lang="en-US" dirty="0" smtClean="0"/>
            </a:br>
            <a:r>
              <a:rPr lang="en-US" dirty="0" smtClean="0"/>
              <a:t>in May 2018?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3637968"/>
              </p:ext>
            </p:extLst>
          </p:nvPr>
        </p:nvGraphicFramePr>
        <p:xfrm>
          <a:off x="269506" y="1990024"/>
          <a:ext cx="8496542" cy="372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College/School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 2018 Graduating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Master’s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 of Population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 of Survey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Respondents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 of Survey Respondents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Response Rate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Agriculture &amp; Life Sciences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Design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Education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13.1%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13.8%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72.2%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Engineering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31.1%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32.6%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Natural Resources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75.9%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Humanities &amp; Social Sciences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12.8%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12.2%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65.5%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Sciences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 of Textiles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Poole College of Management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14.2%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11.9%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57.7%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Institute for Advanced Analytics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99.1%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1,565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1,075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68.7%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39442465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292608" y="5731799"/>
            <a:ext cx="801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200" i="1" dirty="0" smtClean="0"/>
              <a:t>Note: Graduate </a:t>
            </a:r>
            <a:r>
              <a:rPr lang="en-US" sz="1200" i="1" dirty="0"/>
              <a:t>students in the College of Veterinary Medicine (CVM) were not invited to complete the survey as the College was </a:t>
            </a:r>
            <a:r>
              <a:rPr lang="en-US" sz="1200" i="1" dirty="0" smtClean="0"/>
              <a:t>administering </a:t>
            </a:r>
            <a:r>
              <a:rPr lang="en-US" sz="1200" i="1" dirty="0"/>
              <a:t>a similar </a:t>
            </a:r>
            <a:r>
              <a:rPr lang="en-US" sz="1200" i="1" dirty="0" smtClean="0"/>
              <a:t>survey to its </a:t>
            </a:r>
            <a:r>
              <a:rPr lang="en-US" sz="1200" i="1" dirty="0"/>
              <a:t>CVM students during the same time </a:t>
            </a:r>
            <a:r>
              <a:rPr lang="en-US" sz="1200" i="1" dirty="0" smtClean="0"/>
              <a:t>period.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97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PS">
  <a:themeElements>
    <a:clrScheme name="Custom 15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D14909"/>
      </a:hlink>
      <a:folHlink>
        <a:srgbClr val="B2B2B2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S" id="{CDDC4381-1862-4174-9AE5-48B602159EF9}" vid="{9CD896FF-05EE-4965-9489-48FE0D7DAA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6071</TotalTime>
  <Words>2704</Words>
  <Application>Microsoft Office PowerPoint</Application>
  <PresentationFormat>On-screen Show (4:3)</PresentationFormat>
  <Paragraphs>426</Paragraphs>
  <Slides>44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Wingdings 2</vt:lpstr>
      <vt:lpstr>FPS</vt:lpstr>
      <vt:lpstr>INAUGURAL GRADUATE Future Plans Survey: Research design &amp;  May 2018 results (MASTER’S graduates)</vt:lpstr>
      <vt:lpstr>Survey Background</vt:lpstr>
      <vt:lpstr>What is the Graduate Future Plans Survey (GFPS)?</vt:lpstr>
      <vt:lpstr>How was the survey developed?</vt:lpstr>
      <vt:lpstr>How was the survey developed? (continued)</vt:lpstr>
      <vt:lpstr>Who was invited to participate in the inaugural May 2018 GFPS? </vt:lpstr>
      <vt:lpstr>When and how was the survey administered?</vt:lpstr>
      <vt:lpstr>How were graduate students encouraged to participate? </vt:lpstr>
      <vt:lpstr>How many master’s students did the GFPS  in May 2018?</vt:lpstr>
      <vt:lpstr>Were there differences by college in how many master’s students did the GFPS in May 2018?</vt:lpstr>
      <vt:lpstr>How are the results used?</vt:lpstr>
      <vt:lpstr>Future Plans of Master’s Degree Recipients…</vt:lpstr>
      <vt:lpstr>How do master’s graduates feel about their future?</vt:lpstr>
      <vt:lpstr>What are the future plans of NC State’s master’s degree recipients?</vt:lpstr>
      <vt:lpstr>Master’s Graduates with Full-Time Employment (97% of all those with a job for after graduation)</vt:lpstr>
      <vt:lpstr>Are master’s graduates getting new jobs or continuing with the same employer? </vt:lpstr>
      <vt:lpstr>When do master’s students start the job search process? (Among those accepting a full-time position at the time of graduation or during their graduate program)</vt:lpstr>
      <vt:lpstr>What resources did master’s students say were helpful in securing their job? (Among those accepting a full-time position at the time of graduation or during their graduate program)</vt:lpstr>
      <vt:lpstr>How many positions did they interview for?  (Among those accepting a full-time position at the time of graduation or during their graduate program)</vt:lpstr>
      <vt:lpstr>How many job offers did master’s graduates accepting a full-time job get? (Among those accepting a full-time position at the time of graduation or during their graduate program)</vt:lpstr>
      <vt:lpstr>Do master’s students staying with the same employer get a promotion or salary increase? (Among those who will be working full-time at a place of employment they had prior to graduation) </vt:lpstr>
      <vt:lpstr>How do master’s students feel about the position in which they will be working?</vt:lpstr>
      <vt:lpstr>Where will they be working?</vt:lpstr>
      <vt:lpstr>What are master’s students earning and  how are they getting paid?</vt:lpstr>
      <vt:lpstr>What about other job offer incentives?</vt:lpstr>
      <vt:lpstr>And what about a relocation package?</vt:lpstr>
      <vt:lpstr>Master’s Graduates Pursuing Employment (32% of all master’s graduates, N = 341)</vt:lpstr>
      <vt:lpstr>Did those who are pursuing employment go on any job interviews? (Among those who were actively seeking employment or negotiating with one or more organizations, N = 301)</vt:lpstr>
      <vt:lpstr>Did those who are pursuing employment receive any job offers? (Among those who were actively seeking employment or negotiating with one or more organizations)</vt:lpstr>
      <vt:lpstr>Master’s Graduates Pursuing Further Education (12.6% of all respondents; N = 134)</vt:lpstr>
      <vt:lpstr>How many master’s graduates continuing their education have already been accepted into another degree program?</vt:lpstr>
      <vt:lpstr>What is the next degree master’s graduates are seeking? (among those already enrolled or who have been accepted and know where they are going)</vt:lpstr>
      <vt:lpstr>What institutions will they be attending?  (among those already enrolled or who have been accepted and know where they are going)</vt:lpstr>
      <vt:lpstr>Professional Development Experiences at NC State (among all master’s graduates)</vt:lpstr>
      <vt:lpstr>In what work-related experiences did master’s graduates participate?</vt:lpstr>
      <vt:lpstr>How helpful was the work-related experience in securing a job? (Among those having had such an experience)</vt:lpstr>
      <vt:lpstr>How often do master’s students publish or give professional presentations?</vt:lpstr>
      <vt:lpstr>Who uses the career offices on campus?</vt:lpstr>
      <vt:lpstr>What professional development resources at NC State did master’s students use? </vt:lpstr>
      <vt:lpstr>Which career fairs did master’s students attend? (among those attending a career fair, N = 431)</vt:lpstr>
      <vt:lpstr>Are master’s graduates satisfied with the career guidance they got from their academic department?</vt:lpstr>
      <vt:lpstr>For More Information…</vt:lpstr>
      <vt:lpstr>There is LOTS more information online!</vt:lpstr>
      <vt:lpstr>Want still more information, or have a suggestion?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PLANS SURVEY</dc:title>
  <dc:creator>Suzanne Crockett</dc:creator>
  <cp:lastModifiedBy>Suzanne Alexandra Crockett</cp:lastModifiedBy>
  <cp:revision>418</cp:revision>
  <cp:lastPrinted>2015-08-25T21:17:10Z</cp:lastPrinted>
  <dcterms:created xsi:type="dcterms:W3CDTF">2015-07-30T13:13:38Z</dcterms:created>
  <dcterms:modified xsi:type="dcterms:W3CDTF">2018-11-15T16:39:02Z</dcterms:modified>
</cp:coreProperties>
</file>