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rawings/drawing1.xml" ContentType="application/vnd.openxmlformats-officedocument.drawingml.chartshapes+xml"/>
  <Override PartName="/ppt/notesSlides/notesSlide10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drawings/drawing2.xml" ContentType="application/vnd.openxmlformats-officedocument.drawingml.chartshapes+xml"/>
  <Override PartName="/ppt/notesSlides/notesSlide11.xml" ContentType="application/vnd.openxmlformats-officedocument.presentationml.notesSl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12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notesSlides/notesSlide13.xml" ContentType="application/vnd.openxmlformats-officedocument.presentationml.notesSl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notesSlides/notesSlide16.xml" ContentType="application/vnd.openxmlformats-officedocument.presentationml.notesSlid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notesSlides/notesSlide17.xml" ContentType="application/vnd.openxmlformats-officedocument.presentationml.notesSlid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2"/>
  </p:notesMasterIdLst>
  <p:handoutMasterIdLst>
    <p:handoutMasterId r:id="rId43"/>
  </p:handoutMasterIdLst>
  <p:sldIdLst>
    <p:sldId id="290" r:id="rId2"/>
    <p:sldId id="329" r:id="rId3"/>
    <p:sldId id="330" r:id="rId4"/>
    <p:sldId id="369" r:id="rId5"/>
    <p:sldId id="370" r:id="rId6"/>
    <p:sldId id="331" r:id="rId7"/>
    <p:sldId id="332" r:id="rId8"/>
    <p:sldId id="375" r:id="rId9"/>
    <p:sldId id="334" r:id="rId10"/>
    <p:sldId id="371" r:id="rId11"/>
    <p:sldId id="335" r:id="rId12"/>
    <p:sldId id="336" r:id="rId13"/>
    <p:sldId id="288" r:id="rId14"/>
    <p:sldId id="351" r:id="rId15"/>
    <p:sldId id="340" r:id="rId16"/>
    <p:sldId id="357" r:id="rId17"/>
    <p:sldId id="319" r:id="rId18"/>
    <p:sldId id="289" r:id="rId19"/>
    <p:sldId id="347" r:id="rId20"/>
    <p:sldId id="325" r:id="rId21"/>
    <p:sldId id="358" r:id="rId22"/>
    <p:sldId id="360" r:id="rId23"/>
    <p:sldId id="326" r:id="rId24"/>
    <p:sldId id="378" r:id="rId25"/>
    <p:sldId id="359" r:id="rId26"/>
    <p:sldId id="272" r:id="rId27"/>
    <p:sldId id="384" r:id="rId28"/>
    <p:sldId id="383" r:id="rId29"/>
    <p:sldId id="349" r:id="rId30"/>
    <p:sldId id="364" r:id="rId31"/>
    <p:sldId id="381" r:id="rId32"/>
    <p:sldId id="385" r:id="rId33"/>
    <p:sldId id="363" r:id="rId34"/>
    <p:sldId id="281" r:id="rId35"/>
    <p:sldId id="283" r:id="rId36"/>
    <p:sldId id="285" r:id="rId37"/>
    <p:sldId id="328" r:id="rId38"/>
    <p:sldId id="343" r:id="rId39"/>
    <p:sldId id="374" r:id="rId40"/>
    <p:sldId id="345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7E93"/>
    <a:srgbClr val="CC0000"/>
    <a:srgbClr val="990000"/>
    <a:srgbClr val="C84732"/>
    <a:srgbClr val="A63C2A"/>
    <a:srgbClr val="66FFFF"/>
    <a:srgbClr val="CCFFFF"/>
    <a:srgbClr val="006600"/>
    <a:srgbClr val="0033CC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51" autoAdjust="0"/>
    <p:restoredTop sz="91279" autoAdjust="0"/>
  </p:normalViewPr>
  <p:slideViewPr>
    <p:cSldViewPr snapToGrid="0">
      <p:cViewPr varScale="1">
        <p:scale>
          <a:sx n="105" d="100"/>
          <a:sy n="105" d="100"/>
        </p:scale>
        <p:origin x="2022" y="90"/>
      </p:cViewPr>
      <p:guideLst/>
    </p:cSldViewPr>
  </p:slideViewPr>
  <p:outlineViewPr>
    <p:cViewPr>
      <p:scale>
        <a:sx n="33" d="100"/>
        <a:sy n="33" d="100"/>
      </p:scale>
      <p:origin x="0" y="-2307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856"/>
    </p:cViewPr>
  </p:sorterViewPr>
  <p:notesViewPr>
    <p:cSldViewPr snapToGrid="0">
      <p:cViewPr varScale="1">
        <p:scale>
          <a:sx n="85" d="100"/>
          <a:sy n="85" d="100"/>
        </p:scale>
        <p:origin x="1926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wolftech.ad.ncsu.edu\oit\Shares\OIRP\UPA\Survey\GradFuturePlans\presentations\GFPS.may18.ppt.table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wolftech.ad.ncsu.edu\oit\Shares\OIRP\UPA\Survey\GradFuturePlans\presentations\GFPS.may18.ppt.tables.xlsx" TargetMode="Externa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chartUserShapes" Target="../drawings/drawing1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wolftech.ad.ncsu.edu\oit\Shares\OIRP\UPA\Survey\GradFuturePlans\presentations\GFPS.may18.ppt.tables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wolftech.ad.ncsu.edu\oit\Shares\OIRP\UPA\Survey\GradFuturePlans\presentations\GFPS.may18.ppt.tables.xlsx" TargetMode="Externa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chartUserShapes" Target="../drawings/drawing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\\wolftech.ad.ncsu.edu\oit\Shares\OIRP\UPA\Survey\GradFuturePlans\presentations\GFPS.may18.ppt.tables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\\wolftech.ad.ncsu.edu\oit\Shares\OIRP\UPA\Survey\GradFuturePlans\presentations\GFPS.may18.ppt.tables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\\wolftech.ad.ncsu.edu\oit\Shares\OIRP\UPA\Survey\GradFuturePlans\presentations\GFPS.may18.ppt.tables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\\wolftech.ad.ncsu.edu\oit\Shares\OIRP\UPA\Survey\GradFuturePlans\presentations\GFPS.may18.ppt.tables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\\wolftech.ad.ncsu.edu\oit\shares\OIRP\UPA\Survey\GradFuturePlans\presentations\GFPS.may18.ppt.tables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\\wolftech.ad.ncsu.edu\oit\Shares\OIRP\UPA\Survey\GradFuturePlans\presentations\GFPS.may18.ppt.tables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\\wolftech.ad.ncsu.edu\oit\Shares\OIRP\UPA\Survey\GradFuturePlans\presentations\GFPS.may18.ppt.tables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wolftech.ad.ncsu.edu\oit\Shares\OIRP\UPA\Survey\GradFuturePlans\presentations\GFPS.may18.ppt.table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\\wolftech.ad.ncsu.edu\oit\Shares\OIRP\UPA\Survey\GradFuturePlans\presentations\GFPS.may18.ppt.tables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wolftech.ad.ncsu.edu\oit\Shares\OIRP\UPA\Survey\GradFuturePlans\presentations\GFPS.may18.ppt.table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wolftech.ad.ncsu.edu\oit\Shares\OIRP\UPA\Survey\GradFuturePlans\presentations\GFPS.may18.ppt.table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wolftech.ad.ncsu.edu\oit\Shares\OIRP\UPA\Survey\GradFuturePlans\presentations\GFPS.may18.ppt.table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wolftech.ad.ncsu.edu\oit\Shares\OIRP\UPA\Survey\GradFuturePlans\presentations\GFPS.may18.ppt.table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wolftech.ad.ncsu.edu\oit\Shares\OIRP\UPA\Survey\GradFuturePlans\presentations\GFPS.may18.ppt.table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wolftech.ad.ncsu.edu\oit\Shares\OIRP\UPA\Survey\GradFuturePlans\presentations\GFPS.may18.ppt.tables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F0F-4B9C-9E88-CBA86AB9FC5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rr!$A$30:$A$39</c:f>
              <c:strCache>
                <c:ptCount val="10"/>
                <c:pt idx="0">
                  <c:v>Overall
(N=193)</c:v>
                </c:pt>
                <c:pt idx="1">
                  <c:v>CALS
(N=25)</c:v>
                </c:pt>
                <c:pt idx="2">
                  <c:v>Design
(N=1)</c:v>
                </c:pt>
                <c:pt idx="3">
                  <c:v>CED
(N=36)</c:v>
                </c:pt>
                <c:pt idx="4">
                  <c:v>COE
(N=63)</c:v>
                </c:pt>
                <c:pt idx="5">
                  <c:v>CNR
(N=6)</c:v>
                </c:pt>
                <c:pt idx="6">
                  <c:v>HSS
(N=12)</c:v>
                </c:pt>
                <c:pt idx="7">
                  <c:v>COS
(N=37)</c:v>
                </c:pt>
                <c:pt idx="8">
                  <c:v>COT
(N=10)</c:v>
                </c:pt>
                <c:pt idx="9">
                  <c:v>PCOM
(N=3)</c:v>
                </c:pt>
              </c:strCache>
            </c:strRef>
          </c:cat>
          <c:val>
            <c:numRef>
              <c:f>rr!$F$30:$F$39</c:f>
              <c:numCache>
                <c:formatCode>0%</c:formatCode>
                <c:ptCount val="10"/>
                <c:pt idx="0">
                  <c:v>0.74099999999999999</c:v>
                </c:pt>
                <c:pt idx="1">
                  <c:v>0.72</c:v>
                </c:pt>
                <c:pt idx="2">
                  <c:v>0</c:v>
                </c:pt>
                <c:pt idx="3">
                  <c:v>0.80600000000000005</c:v>
                </c:pt>
                <c:pt idx="4">
                  <c:v>0.69799999999999995</c:v>
                </c:pt>
                <c:pt idx="5">
                  <c:v>0.83299999999999996</c:v>
                </c:pt>
                <c:pt idx="6">
                  <c:v>0.58299999999999996</c:v>
                </c:pt>
                <c:pt idx="7">
                  <c:v>0.81100000000000005</c:v>
                </c:pt>
                <c:pt idx="8">
                  <c:v>0.8</c:v>
                </c:pt>
                <c:pt idx="9">
                  <c:v>0.66700000000000004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0F-4B9C-9E88-CBA86AB9FC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27"/>
        <c:axId val="168016271"/>
        <c:axId val="168022511"/>
      </c:barChart>
      <c:catAx>
        <c:axId val="1680162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8022511"/>
        <c:crosses val="autoZero"/>
        <c:auto val="1"/>
        <c:lblAlgn val="ctr"/>
        <c:lblOffset val="100"/>
        <c:noMultiLvlLbl val="0"/>
      </c:catAx>
      <c:valAx>
        <c:axId val="168022511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/>
                  <a:t>% of Graduates Responding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8016271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203738250531276"/>
          <c:y val="0.32784121432099783"/>
          <c:w val="0.24029806064592779"/>
          <c:h val="0.37372738091506436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>
                  <a:shade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97F-497F-A44E-77E402434EB5}"/>
              </c:ext>
            </c:extLst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97F-497F-A44E-77E402434EB5}"/>
              </c:ext>
            </c:extLst>
          </c:dPt>
          <c:dPt>
            <c:idx val="2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97F-497F-A44E-77E402434EB5}"/>
              </c:ext>
            </c:extLst>
          </c:dPt>
          <c:dLbls>
            <c:dLbl>
              <c:idx val="0"/>
              <c:layout>
                <c:manualLayout>
                  <c:x val="0.10602238947172543"/>
                  <c:y val="-4.733253959589649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562325807105688"/>
                      <c:h val="0.1247299112909240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97F-497F-A44E-77E402434EB5}"/>
                </c:ext>
              </c:extLst>
            </c:dLbl>
            <c:dLbl>
              <c:idx val="1"/>
              <c:layout>
                <c:manualLayout>
                  <c:x val="-8.3774174598681989E-3"/>
                  <c:y val="0.1407791795788615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606836657908047"/>
                      <c:h val="0.1679886916735393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97F-497F-A44E-77E402434EB5}"/>
                </c:ext>
              </c:extLst>
            </c:dLbl>
            <c:dLbl>
              <c:idx val="2"/>
              <c:layout>
                <c:manualLayout>
                  <c:x val="-0.13781438988593986"/>
                  <c:y val="4.421456203744437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247227812553372"/>
                      <c:h val="0.1644668646146230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797F-497F-A44E-77E402434EB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pay!$A$19:$A$21</c:f>
              <c:strCache>
                <c:ptCount val="3"/>
                <c:pt idx="0">
                  <c:v>Salary only</c:v>
                </c:pt>
                <c:pt idx="1">
                  <c:v>Salary + performance bonuses</c:v>
                </c:pt>
                <c:pt idx="2">
                  <c:v>Other combinations</c:v>
                </c:pt>
              </c:strCache>
            </c:strRef>
          </c:cat>
          <c:val>
            <c:numRef>
              <c:f>pay!$B$19:$B$21</c:f>
              <c:numCache>
                <c:formatCode>0%</c:formatCode>
                <c:ptCount val="3"/>
                <c:pt idx="0">
                  <c:v>0.86499999999999999</c:v>
                </c:pt>
                <c:pt idx="1">
                  <c:v>5.3999999999999999E-2</c:v>
                </c:pt>
                <c:pt idx="2">
                  <c:v>8.1000000000000003E-2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97F-497F-A44E-77E402434E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46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229736951942183"/>
          <c:y val="0.14968202120558563"/>
          <c:w val="0.51624719854666312"/>
          <c:h val="0.76217633255707928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4B4-4FB9-99A9-34F3A2E7B122}"/>
              </c:ext>
            </c:extLst>
          </c:dPt>
          <c:dPt>
            <c:idx val="1"/>
            <c:bubble3D val="0"/>
            <c:spPr>
              <a:solidFill>
                <a:schemeClr val="accent2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4B4-4FB9-99A9-34F3A2E7B122}"/>
              </c:ext>
            </c:extLst>
          </c:dPt>
          <c:cat>
            <c:strRef>
              <c:f>'other comp'!$A$39:$A$40</c:f>
              <c:strCache>
                <c:ptCount val="2"/>
                <c:pt idx="0">
                  <c:v>Received signing bonus</c:v>
                </c:pt>
                <c:pt idx="1">
                  <c:v>No signing bonus</c:v>
                </c:pt>
              </c:strCache>
            </c:strRef>
          </c:cat>
          <c:val>
            <c:numRef>
              <c:f>'other comp'!$B$39:$B$40</c:f>
              <c:numCache>
                <c:formatCode>0%</c:formatCode>
                <c:ptCount val="2"/>
                <c:pt idx="0">
                  <c:v>0.17100000000000001</c:v>
                </c:pt>
                <c:pt idx="1">
                  <c:v>0.83899999999999997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4B4-4FB9-99A9-34F3A2E7B1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277777777777779"/>
          <c:y val="0.19987699876998768"/>
          <c:w val="0.51777777777777778"/>
          <c:h val="0.76424764247642474"/>
        </c:manualLayout>
      </c:layout>
      <c:doughnutChart>
        <c:varyColors val="1"/>
        <c:ser>
          <c:idx val="0"/>
          <c:order val="0"/>
          <c:tx>
            <c:strRef>
              <c:f>'other comp'!$A$48:$A$49</c:f>
              <c:strCache>
                <c:ptCount val="2"/>
                <c:pt idx="0">
                  <c:v>Received company shares</c:v>
                </c:pt>
                <c:pt idx="1">
                  <c:v>No company shares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F9A-42E8-B5E6-6342C8ABE016}"/>
              </c:ext>
            </c:extLst>
          </c:dPt>
          <c:dPt>
            <c:idx val="1"/>
            <c:bubble3D val="0"/>
            <c:spPr>
              <a:solidFill>
                <a:schemeClr val="accent2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F9A-42E8-B5E6-6342C8ABE016}"/>
              </c:ext>
            </c:extLst>
          </c:dPt>
          <c:cat>
            <c:strRef>
              <c:f>'other comp'!$A$39:$A$40</c:f>
              <c:strCache>
                <c:ptCount val="2"/>
                <c:pt idx="0">
                  <c:v>Received signing bonus</c:v>
                </c:pt>
                <c:pt idx="1">
                  <c:v>No signing bonus</c:v>
                </c:pt>
              </c:strCache>
            </c:strRef>
          </c:cat>
          <c:val>
            <c:numRef>
              <c:f>'other comp'!$B$48:$B$49</c:f>
              <c:numCache>
                <c:formatCode>0%</c:formatCode>
                <c:ptCount val="2"/>
                <c:pt idx="0">
                  <c:v>0.108</c:v>
                </c:pt>
                <c:pt idx="1">
                  <c:v>0.89200000000000002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F9A-42E8-B5E6-6342C8ABE0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'other comp'!$B$86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chemeClr val="accent2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FC1-4F91-AE76-404AD794F52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'other comp'!$A$87:$A$90</c:f>
              <c:strCache>
                <c:ptCount val="4"/>
                <c:pt idx="0">
                  <c:v>Overall (n=109)</c:v>
                </c:pt>
                <c:pt idx="1">
                  <c:v>Outside NC (n=50)</c:v>
                </c:pt>
                <c:pt idx="2">
                  <c:v>NC: Outside Triangle (n=13)</c:v>
                </c:pt>
                <c:pt idx="3">
                  <c:v>Triangle (n=46)</c:v>
                </c:pt>
              </c:strCache>
            </c:strRef>
          </c:cat>
          <c:val>
            <c:numRef>
              <c:f>'other comp'!$B$87:$B$90</c:f>
              <c:numCache>
                <c:formatCode>0%</c:formatCode>
                <c:ptCount val="4"/>
                <c:pt idx="0">
                  <c:v>0.25700000000000001</c:v>
                </c:pt>
                <c:pt idx="1">
                  <c:v>0.48</c:v>
                </c:pt>
                <c:pt idx="2">
                  <c:v>0.308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FC1-4F91-AE76-404AD794F529}"/>
            </c:ext>
          </c:extLst>
        </c:ser>
        <c:ser>
          <c:idx val="1"/>
          <c:order val="1"/>
          <c:tx>
            <c:strRef>
              <c:f>'other comp'!$C$86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'other comp'!$A$87:$A$90</c:f>
              <c:strCache>
                <c:ptCount val="4"/>
                <c:pt idx="0">
                  <c:v>Overall (n=109)</c:v>
                </c:pt>
                <c:pt idx="1">
                  <c:v>Outside NC (n=50)</c:v>
                </c:pt>
                <c:pt idx="2">
                  <c:v>NC: Outside Triangle (n=13)</c:v>
                </c:pt>
                <c:pt idx="3">
                  <c:v>Triangle (n=46)</c:v>
                </c:pt>
              </c:strCache>
            </c:strRef>
          </c:cat>
          <c:val>
            <c:numRef>
              <c:f>'other comp'!$C$87:$C$90</c:f>
              <c:numCache>
                <c:formatCode>0%</c:formatCode>
                <c:ptCount val="4"/>
                <c:pt idx="0">
                  <c:v>0.376</c:v>
                </c:pt>
                <c:pt idx="1">
                  <c:v>0.42</c:v>
                </c:pt>
                <c:pt idx="2">
                  <c:v>0.38500000000000001</c:v>
                </c:pt>
                <c:pt idx="3">
                  <c:v>0.32600000000000001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FC1-4F91-AE76-404AD794F529}"/>
            </c:ext>
          </c:extLst>
        </c:ser>
        <c:ser>
          <c:idx val="2"/>
          <c:order val="2"/>
          <c:tx>
            <c:strRef>
              <c:f>'other comp'!$D$86</c:f>
              <c:strCache>
                <c:ptCount val="1"/>
                <c:pt idx="0">
                  <c:v>Not applicable</c:v>
                </c:pt>
              </c:strCache>
            </c:strRef>
          </c:tx>
          <c:spPr>
            <a:solidFill>
              <a:schemeClr val="accent2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'other comp'!$A$87:$A$90</c:f>
              <c:strCache>
                <c:ptCount val="4"/>
                <c:pt idx="0">
                  <c:v>Overall (n=109)</c:v>
                </c:pt>
                <c:pt idx="1">
                  <c:v>Outside NC (n=50)</c:v>
                </c:pt>
                <c:pt idx="2">
                  <c:v>NC: Outside Triangle (n=13)</c:v>
                </c:pt>
                <c:pt idx="3">
                  <c:v>Triangle (n=46)</c:v>
                </c:pt>
              </c:strCache>
            </c:strRef>
          </c:cat>
          <c:val>
            <c:numRef>
              <c:f>'other comp'!$D$87:$D$90</c:f>
              <c:numCache>
                <c:formatCode>0%</c:formatCode>
                <c:ptCount val="4"/>
                <c:pt idx="0">
                  <c:v>0.36699999999999999</c:v>
                </c:pt>
                <c:pt idx="1">
                  <c:v>0.1</c:v>
                </c:pt>
                <c:pt idx="2">
                  <c:v>0.308</c:v>
                </c:pt>
                <c:pt idx="3">
                  <c:v>0.67400000000000004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FC1-4F91-AE76-404AD794F5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overlap val="100"/>
        <c:axId val="253417808"/>
        <c:axId val="253418224"/>
      </c:barChart>
      <c:catAx>
        <c:axId val="2534178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3418224"/>
        <c:crosses val="autoZero"/>
        <c:auto val="1"/>
        <c:lblAlgn val="ctr"/>
        <c:lblOffset val="100"/>
        <c:noMultiLvlLbl val="0"/>
      </c:catAx>
      <c:valAx>
        <c:axId val="2534182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bg1">
                  <a:lumMod val="75000"/>
                  <a:alpha val="2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341780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6953037785355081"/>
          <c:y val="0.89813316292242518"/>
          <c:w val="0.39476457217734862"/>
          <c:h val="8.073189044331521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seekoffer!$B$49:$B$52</c:f>
              <c:strCache>
                <c:ptCount val="4"/>
                <c:pt idx="0">
                  <c:v>No positions</c:v>
                </c:pt>
                <c:pt idx="1">
                  <c:v>One position</c:v>
                </c:pt>
                <c:pt idx="2">
                  <c:v>Two positions</c:v>
                </c:pt>
                <c:pt idx="3">
                  <c:v>Three or more positions</c:v>
                </c:pt>
              </c:strCache>
            </c:strRef>
          </c:cat>
          <c:val>
            <c:numRef>
              <c:f>seekoffer!$C$49:$C$52</c:f>
              <c:numCache>
                <c:formatCode>0%</c:formatCode>
                <c:ptCount val="4"/>
                <c:pt idx="0">
                  <c:v>0.161</c:v>
                </c:pt>
                <c:pt idx="1">
                  <c:v>0.129</c:v>
                </c:pt>
                <c:pt idx="2">
                  <c:v>0.25800000000000001</c:v>
                </c:pt>
                <c:pt idx="3">
                  <c:v>0.45200000000000001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1A-44AE-802E-254763681F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overlap val="-27"/>
        <c:axId val="1925331408"/>
        <c:axId val="1925320592"/>
      </c:barChart>
      <c:catAx>
        <c:axId val="192533140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0" i="0" baseline="0" dirty="0" smtClean="0">
                    <a:effectLst/>
                  </a:rPr>
                  <a:t>N of Positions Interviewed For</a:t>
                </a:r>
                <a:endParaRPr lang="en-US" sz="1400" dirty="0">
                  <a:effectLst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25320592"/>
        <c:crosses val="autoZero"/>
        <c:auto val="1"/>
        <c:lblAlgn val="ctr"/>
        <c:lblOffset val="100"/>
        <c:noMultiLvlLbl val="0"/>
      </c:catAx>
      <c:valAx>
        <c:axId val="192532059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accent1">
                  <a:alpha val="2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2533140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seekoffer!$B$22</c:f>
              <c:strCache>
                <c:ptCount val="1"/>
                <c:pt idx="0">
                  <c:v>Received an offer(s)</c:v>
                </c:pt>
              </c:strCache>
            </c:strRef>
          </c:tx>
          <c:spPr>
            <a:solidFill>
              <a:schemeClr val="accent2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seekoffer!$A$23:$A$24</c:f>
              <c:strCache>
                <c:ptCount val="2"/>
                <c:pt idx="0">
                  <c:v>One or two positions (n=14)</c:v>
                </c:pt>
                <c:pt idx="1">
                  <c:v>Three or more positions (n=13)</c:v>
                </c:pt>
              </c:strCache>
            </c:strRef>
          </c:cat>
          <c:val>
            <c:numRef>
              <c:f>seekoffer!$B$23:$B$24</c:f>
              <c:numCache>
                <c:formatCode>0%</c:formatCode>
                <c:ptCount val="2"/>
                <c:pt idx="0">
                  <c:v>0.5</c:v>
                </c:pt>
                <c:pt idx="1">
                  <c:v>0.61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C1-42AE-8F7F-0DBBF3995921}"/>
            </c:ext>
          </c:extLst>
        </c:ser>
        <c:ser>
          <c:idx val="1"/>
          <c:order val="1"/>
          <c:tx>
            <c:strRef>
              <c:f>seekoffer!$C$22</c:f>
              <c:strCache>
                <c:ptCount val="1"/>
                <c:pt idx="0">
                  <c:v>No job offer(s)</c:v>
                </c:pt>
              </c:strCache>
            </c:strRef>
          </c:tx>
          <c:spPr>
            <a:solidFill>
              <a:schemeClr val="accent2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seekoffer!$A$23:$A$24</c:f>
              <c:strCache>
                <c:ptCount val="2"/>
                <c:pt idx="0">
                  <c:v>One or two positions (n=14)</c:v>
                </c:pt>
                <c:pt idx="1">
                  <c:v>Three or more positions (n=13)</c:v>
                </c:pt>
              </c:strCache>
            </c:strRef>
          </c:cat>
          <c:val>
            <c:numRef>
              <c:f>seekoffer!$C$23:$C$24</c:f>
              <c:numCache>
                <c:formatCode>0%</c:formatCode>
                <c:ptCount val="2"/>
                <c:pt idx="0">
                  <c:v>0.5</c:v>
                </c:pt>
                <c:pt idx="1">
                  <c:v>0.39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5C1-42AE-8F7F-0DBBF39959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833790624"/>
        <c:axId val="1833793952"/>
      </c:barChart>
      <c:catAx>
        <c:axId val="1833790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3793952"/>
        <c:crosses val="autoZero"/>
        <c:auto val="1"/>
        <c:lblAlgn val="ctr"/>
        <c:lblOffset val="100"/>
        <c:noMultiLvlLbl val="0"/>
      </c:catAx>
      <c:valAx>
        <c:axId val="183379395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accent1">
                  <a:alpha val="2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379062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068503937007873"/>
          <c:y val="0.87852976408472194"/>
          <c:w val="0.70307414698162729"/>
          <c:h val="9.704851108550455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8"/>
              <c:layout>
                <c:manualLayout>
                  <c:x val="0"/>
                  <c:y val="4.358669686078253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9460850871237836E-2"/>
                      <c:h val="4.723291661548037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3DAA-45E0-A6B3-6F77C17F8E3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workexp!$A$5:$A$16</c:f>
              <c:strCache>
                <c:ptCount val="12"/>
                <c:pt idx="0">
                  <c:v>Research Assistantship</c:v>
                </c:pt>
                <c:pt idx="1">
                  <c:v>Teaching Assistantship</c:v>
                </c:pt>
                <c:pt idx="2">
                  <c:v>Non-published/presented research</c:v>
                </c:pt>
                <c:pt idx="3">
                  <c:v>Internship</c:v>
                </c:pt>
                <c:pt idx="4">
                  <c:v>Volunteer work </c:v>
                </c:pt>
                <c:pt idx="5">
                  <c:v>Student teaching</c:v>
                </c:pt>
                <c:pt idx="6">
                  <c:v>Job in field of study</c:v>
                </c:pt>
                <c:pt idx="7">
                  <c:v>Class project</c:v>
                </c:pt>
                <c:pt idx="8">
                  <c:v>Practicum</c:v>
                </c:pt>
                <c:pt idx="9">
                  <c:v>Externship</c:v>
                </c:pt>
                <c:pt idx="10">
                  <c:v>Co-op</c:v>
                </c:pt>
                <c:pt idx="11">
                  <c:v>Clinical placement</c:v>
                </c:pt>
              </c:strCache>
            </c:strRef>
          </c:cat>
          <c:val>
            <c:numRef>
              <c:f>workexp!$C$5:$C$16</c:f>
              <c:numCache>
                <c:formatCode>0%</c:formatCode>
                <c:ptCount val="12"/>
                <c:pt idx="0">
                  <c:v>0.66</c:v>
                </c:pt>
                <c:pt idx="1">
                  <c:v>0.57399999999999995</c:v>
                </c:pt>
                <c:pt idx="2">
                  <c:v>0.42599999999999999</c:v>
                </c:pt>
                <c:pt idx="3">
                  <c:v>0.30499999999999999</c:v>
                </c:pt>
                <c:pt idx="4">
                  <c:v>0.26200000000000001</c:v>
                </c:pt>
                <c:pt idx="5">
                  <c:v>0.23400000000000001</c:v>
                </c:pt>
                <c:pt idx="6">
                  <c:v>0.191</c:v>
                </c:pt>
                <c:pt idx="7">
                  <c:v>9.9000000000000005E-2</c:v>
                </c:pt>
                <c:pt idx="8">
                  <c:v>4.2999999999999997E-2</c:v>
                </c:pt>
                <c:pt idx="9">
                  <c:v>2.8000000000000001E-2</c:v>
                </c:pt>
                <c:pt idx="10">
                  <c:v>2.1000000000000001E-2</c:v>
                </c:pt>
                <c:pt idx="11">
                  <c:v>1.4E-2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B4-4199-A5A3-5B1000A3F8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374426832"/>
        <c:axId val="374428912"/>
      </c:barChart>
      <c:catAx>
        <c:axId val="374426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4428912"/>
        <c:crosses val="autoZero"/>
        <c:auto val="1"/>
        <c:lblAlgn val="ctr"/>
        <c:lblOffset val="100"/>
        <c:noMultiLvlLbl val="0"/>
      </c:catAx>
      <c:valAx>
        <c:axId val="37442891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75000"/>
                  <a:alpha val="5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dirty="0" smtClean="0"/>
                  <a:t>% Having Experience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442683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6173173165968512"/>
          <c:y val="2.7577216205375048E-2"/>
          <c:w val="0.49178365529948609"/>
          <c:h val="0.6932402853975383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workexp!$D$47</c:f>
              <c:strCache>
                <c:ptCount val="1"/>
                <c:pt idx="0">
                  <c:v>Very helpful</c:v>
                </c:pt>
              </c:strCache>
            </c:strRef>
          </c:tx>
          <c:spPr>
            <a:solidFill>
              <a:schemeClr val="accent2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E01-480C-8FBB-12B13EF8B6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workexp!$A$48:$A$59</c:f>
              <c:strCache>
                <c:ptCount val="12"/>
                <c:pt idx="0">
                  <c:v>Clinical placement (N=2)</c:v>
                </c:pt>
                <c:pt idx="1">
                  <c:v>Co-op (N=3)</c:v>
                </c:pt>
                <c:pt idx="2">
                  <c:v>Externship (N=4)</c:v>
                </c:pt>
                <c:pt idx="3">
                  <c:v>Practicum (N=6)</c:v>
                </c:pt>
                <c:pt idx="4">
                  <c:v>Class project (N=14)</c:v>
                </c:pt>
                <c:pt idx="5">
                  <c:v>Job in field of study (N=27)</c:v>
                </c:pt>
                <c:pt idx="6">
                  <c:v>Student teaching (N=33)</c:v>
                </c:pt>
                <c:pt idx="7">
                  <c:v>Volunteer work  (N=37)</c:v>
                </c:pt>
                <c:pt idx="8">
                  <c:v>Internship (N=43)</c:v>
                </c:pt>
                <c:pt idx="9">
                  <c:v>Non-published/presented research (N=60)</c:v>
                </c:pt>
                <c:pt idx="10">
                  <c:v>Teaching Assistantship (N=81)</c:v>
                </c:pt>
                <c:pt idx="11">
                  <c:v>Research Assistantship (N=93)</c:v>
                </c:pt>
              </c:strCache>
            </c:strRef>
          </c:cat>
          <c:val>
            <c:numRef>
              <c:f>workexp!$D$48:$D$59</c:f>
              <c:numCache>
                <c:formatCode>0%</c:formatCode>
                <c:ptCount val="12"/>
                <c:pt idx="0">
                  <c:v>0</c:v>
                </c:pt>
                <c:pt idx="1">
                  <c:v>0.33300000000000002</c:v>
                </c:pt>
                <c:pt idx="2">
                  <c:v>0.25</c:v>
                </c:pt>
                <c:pt idx="3">
                  <c:v>0.5</c:v>
                </c:pt>
                <c:pt idx="4">
                  <c:v>0.4</c:v>
                </c:pt>
                <c:pt idx="5">
                  <c:v>0.69599999999999995</c:v>
                </c:pt>
                <c:pt idx="6">
                  <c:v>0.3</c:v>
                </c:pt>
                <c:pt idx="7">
                  <c:v>0.21199999999999999</c:v>
                </c:pt>
                <c:pt idx="8">
                  <c:v>0.61899999999999999</c:v>
                </c:pt>
                <c:pt idx="9">
                  <c:v>0.66100000000000003</c:v>
                </c:pt>
                <c:pt idx="10">
                  <c:v>0.23100000000000001</c:v>
                </c:pt>
                <c:pt idx="11">
                  <c:v>0.68899999999999995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01-480C-8FBB-12B13EF8B675}"/>
            </c:ext>
          </c:extLst>
        </c:ser>
        <c:ser>
          <c:idx val="1"/>
          <c:order val="1"/>
          <c:tx>
            <c:strRef>
              <c:f>workexp!$E$47</c:f>
              <c:strCache>
                <c:ptCount val="1"/>
                <c:pt idx="0">
                  <c:v>Somewhat helpful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workexp!$A$48:$A$59</c:f>
              <c:strCache>
                <c:ptCount val="12"/>
                <c:pt idx="0">
                  <c:v>Clinical placement (N=2)</c:v>
                </c:pt>
                <c:pt idx="1">
                  <c:v>Co-op (N=3)</c:v>
                </c:pt>
                <c:pt idx="2">
                  <c:v>Externship (N=4)</c:v>
                </c:pt>
                <c:pt idx="3">
                  <c:v>Practicum (N=6)</c:v>
                </c:pt>
                <c:pt idx="4">
                  <c:v>Class project (N=14)</c:v>
                </c:pt>
                <c:pt idx="5">
                  <c:v>Job in field of study (N=27)</c:v>
                </c:pt>
                <c:pt idx="6">
                  <c:v>Student teaching (N=33)</c:v>
                </c:pt>
                <c:pt idx="7">
                  <c:v>Volunteer work  (N=37)</c:v>
                </c:pt>
                <c:pt idx="8">
                  <c:v>Internship (N=43)</c:v>
                </c:pt>
                <c:pt idx="9">
                  <c:v>Non-published/presented research (N=60)</c:v>
                </c:pt>
                <c:pt idx="10">
                  <c:v>Teaching Assistantship (N=81)</c:v>
                </c:pt>
                <c:pt idx="11">
                  <c:v>Research Assistantship (N=93)</c:v>
                </c:pt>
              </c:strCache>
            </c:strRef>
          </c:cat>
          <c:val>
            <c:numRef>
              <c:f>workexp!$E$48:$E$59</c:f>
              <c:numCache>
                <c:formatCode>0%</c:formatCode>
                <c:ptCount val="12"/>
                <c:pt idx="0">
                  <c:v>0.5</c:v>
                </c:pt>
                <c:pt idx="1">
                  <c:v>0.33300000000000002</c:v>
                </c:pt>
                <c:pt idx="2">
                  <c:v>0.5</c:v>
                </c:pt>
                <c:pt idx="3">
                  <c:v>0.33300000000000002</c:v>
                </c:pt>
                <c:pt idx="4">
                  <c:v>0.2</c:v>
                </c:pt>
                <c:pt idx="5">
                  <c:v>0.17399999999999999</c:v>
                </c:pt>
                <c:pt idx="6">
                  <c:v>0.433</c:v>
                </c:pt>
                <c:pt idx="7">
                  <c:v>0.45500000000000002</c:v>
                </c:pt>
                <c:pt idx="8">
                  <c:v>0.23799999999999999</c:v>
                </c:pt>
                <c:pt idx="9">
                  <c:v>0.26800000000000002</c:v>
                </c:pt>
                <c:pt idx="10">
                  <c:v>0.372</c:v>
                </c:pt>
                <c:pt idx="11">
                  <c:v>0.24399999999999999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E01-480C-8FBB-12B13EF8B675}"/>
            </c:ext>
          </c:extLst>
        </c:ser>
        <c:ser>
          <c:idx val="2"/>
          <c:order val="2"/>
          <c:tx>
            <c:strRef>
              <c:f>workexp!$F$47</c:f>
              <c:strCache>
                <c:ptCount val="1"/>
                <c:pt idx="0">
                  <c:v>Not very/Not at all helpful</c:v>
                </c:pt>
              </c:strCache>
            </c:strRef>
          </c:tx>
          <c:spPr>
            <a:solidFill>
              <a:schemeClr val="accent2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workexp!$A$48:$A$59</c:f>
              <c:strCache>
                <c:ptCount val="12"/>
                <c:pt idx="0">
                  <c:v>Clinical placement (N=2)</c:v>
                </c:pt>
                <c:pt idx="1">
                  <c:v>Co-op (N=3)</c:v>
                </c:pt>
                <c:pt idx="2">
                  <c:v>Externship (N=4)</c:v>
                </c:pt>
                <c:pt idx="3">
                  <c:v>Practicum (N=6)</c:v>
                </c:pt>
                <c:pt idx="4">
                  <c:v>Class project (N=14)</c:v>
                </c:pt>
                <c:pt idx="5">
                  <c:v>Job in field of study (N=27)</c:v>
                </c:pt>
                <c:pt idx="6">
                  <c:v>Student teaching (N=33)</c:v>
                </c:pt>
                <c:pt idx="7">
                  <c:v>Volunteer work  (N=37)</c:v>
                </c:pt>
                <c:pt idx="8">
                  <c:v>Internship (N=43)</c:v>
                </c:pt>
                <c:pt idx="9">
                  <c:v>Non-published/presented research (N=60)</c:v>
                </c:pt>
                <c:pt idx="10">
                  <c:v>Teaching Assistantship (N=81)</c:v>
                </c:pt>
                <c:pt idx="11">
                  <c:v>Research Assistantship (N=93)</c:v>
                </c:pt>
              </c:strCache>
            </c:strRef>
          </c:cat>
          <c:val>
            <c:numRef>
              <c:f>workexp!$F$48:$F$59</c:f>
              <c:numCache>
                <c:formatCode>0%</c:formatCode>
                <c:ptCount val="12"/>
                <c:pt idx="0">
                  <c:v>0.5</c:v>
                </c:pt>
                <c:pt idx="1">
                  <c:v>0.33300000000000002</c:v>
                </c:pt>
                <c:pt idx="2">
                  <c:v>0.25</c:v>
                </c:pt>
                <c:pt idx="3">
                  <c:v>0.16700000000000001</c:v>
                </c:pt>
                <c:pt idx="4">
                  <c:v>0.4</c:v>
                </c:pt>
                <c:pt idx="5">
                  <c:v>0.13</c:v>
                </c:pt>
                <c:pt idx="6">
                  <c:v>0.26700000000000002</c:v>
                </c:pt>
                <c:pt idx="7">
                  <c:v>0.33299999999999996</c:v>
                </c:pt>
                <c:pt idx="8">
                  <c:v>0.14299999999999999</c:v>
                </c:pt>
                <c:pt idx="9">
                  <c:v>7.1999999999999995E-2</c:v>
                </c:pt>
                <c:pt idx="10">
                  <c:v>0.39800000000000002</c:v>
                </c:pt>
                <c:pt idx="11">
                  <c:v>6.6000000000000003E-2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E01-480C-8FBB-12B13EF8B6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overlap val="100"/>
        <c:axId val="1764843248"/>
        <c:axId val="1764853232"/>
      </c:barChart>
      <c:catAx>
        <c:axId val="17648432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4853232"/>
        <c:crosses val="autoZero"/>
        <c:auto val="1"/>
        <c:lblAlgn val="ctr"/>
        <c:lblOffset val="100"/>
        <c:noMultiLvlLbl val="0"/>
      </c:catAx>
      <c:valAx>
        <c:axId val="1764853232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bg1">
                  <a:lumMod val="75000"/>
                  <a:alpha val="2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>
                    <a:solidFill>
                      <a:sysClr val="windowText" lastClr="000000"/>
                    </a:solidFill>
                  </a:rPr>
                  <a:t>Helpfulness</a:t>
                </a:r>
                <a:r>
                  <a:rPr lang="en-US" sz="1400" b="1" baseline="0">
                    <a:solidFill>
                      <a:sysClr val="windowText" lastClr="000000"/>
                    </a:solidFill>
                  </a:rPr>
                  <a:t> of the Experience</a:t>
                </a:r>
                <a:endParaRPr lang="en-US" sz="1400" b="1">
                  <a:solidFill>
                    <a:sysClr val="windowText" lastClr="000000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484324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725097105663437"/>
          <c:y val="0.85467419009446921"/>
          <c:w val="0.35010550269424723"/>
          <c:h val="0.12526965266525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7523121053204515"/>
          <c:y val="3.8692755425502601E-2"/>
          <c:w val="0.49217514653714461"/>
          <c:h val="0.7734119559783353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experiences!$B$51</c:f>
              <c:strCache>
                <c:ptCount val="1"/>
                <c:pt idx="0">
                  <c:v>None</c:v>
                </c:pt>
              </c:strCache>
            </c:strRef>
          </c:tx>
          <c:spPr>
            <a:solidFill>
              <a:schemeClr val="accent2">
                <a:shade val="58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experiences!$A$52:$A$53</c:f>
              <c:strCache>
                <c:ptCount val="2"/>
                <c:pt idx="0">
                  <c:v>Number of conference presentations on a research paper/poster/creative work</c:v>
                </c:pt>
                <c:pt idx="1">
                  <c:v>Number of articles or creative works published in a peer-reviewed journal</c:v>
                </c:pt>
              </c:strCache>
            </c:strRef>
          </c:cat>
          <c:val>
            <c:numRef>
              <c:f>experiences!$B$52:$B$53</c:f>
              <c:numCache>
                <c:formatCode>0%</c:formatCode>
                <c:ptCount val="2"/>
                <c:pt idx="0">
                  <c:v>0.31900000000000001</c:v>
                </c:pt>
                <c:pt idx="1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16-4A37-8AFE-9678EC5BC385}"/>
            </c:ext>
          </c:extLst>
        </c:ser>
        <c:ser>
          <c:idx val="1"/>
          <c:order val="1"/>
          <c:tx>
            <c:strRef>
              <c:f>experiences!$C$51</c:f>
              <c:strCache>
                <c:ptCount val="1"/>
                <c:pt idx="0">
                  <c:v>One or two</c:v>
                </c:pt>
              </c:strCache>
            </c:strRef>
          </c:tx>
          <c:spPr>
            <a:solidFill>
              <a:schemeClr val="accent2">
                <a:shade val="8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experiences!$A$52:$A$53</c:f>
              <c:strCache>
                <c:ptCount val="2"/>
                <c:pt idx="0">
                  <c:v>Number of conference presentations on a research paper/poster/creative work</c:v>
                </c:pt>
                <c:pt idx="1">
                  <c:v>Number of articles or creative works published in a peer-reviewed journal</c:v>
                </c:pt>
              </c:strCache>
            </c:strRef>
          </c:cat>
          <c:val>
            <c:numRef>
              <c:f>experiences!$C$52:$C$53</c:f>
              <c:numCache>
                <c:formatCode>0%</c:formatCode>
                <c:ptCount val="2"/>
                <c:pt idx="0">
                  <c:v>0.13</c:v>
                </c:pt>
                <c:pt idx="1">
                  <c:v>0.19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416-4A37-8AFE-9678EC5BC385}"/>
            </c:ext>
          </c:extLst>
        </c:ser>
        <c:ser>
          <c:idx val="2"/>
          <c:order val="2"/>
          <c:tx>
            <c:strRef>
              <c:f>experiences!$D$51</c:f>
              <c:strCache>
                <c:ptCount val="1"/>
                <c:pt idx="0">
                  <c:v>Three or four</c:v>
                </c:pt>
              </c:strCache>
            </c:strRef>
          </c:tx>
          <c:spPr>
            <a:solidFill>
              <a:schemeClr val="accent2">
                <a:tint val="8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experiences!$A$52:$A$53</c:f>
              <c:strCache>
                <c:ptCount val="2"/>
                <c:pt idx="0">
                  <c:v>Number of conference presentations on a research paper/poster/creative work</c:v>
                </c:pt>
                <c:pt idx="1">
                  <c:v>Number of articles or creative works published in a peer-reviewed journal</c:v>
                </c:pt>
              </c:strCache>
            </c:strRef>
          </c:cat>
          <c:val>
            <c:numRef>
              <c:f>experiences!$D$52:$D$53</c:f>
              <c:numCache>
                <c:formatCode>0%</c:formatCode>
                <c:ptCount val="2"/>
                <c:pt idx="0">
                  <c:v>0.11</c:v>
                </c:pt>
                <c:pt idx="1">
                  <c:v>0.17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416-4A37-8AFE-9678EC5BC385}"/>
            </c:ext>
          </c:extLst>
        </c:ser>
        <c:ser>
          <c:idx val="3"/>
          <c:order val="3"/>
          <c:tx>
            <c:strRef>
              <c:f>experiences!$E$51</c:f>
              <c:strCache>
                <c:ptCount val="1"/>
                <c:pt idx="0">
                  <c:v>Five or more</c:v>
                </c:pt>
              </c:strCache>
            </c:strRef>
          </c:tx>
          <c:spPr>
            <a:solidFill>
              <a:schemeClr val="accent2">
                <a:tint val="58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experiences!$A$52:$A$53</c:f>
              <c:strCache>
                <c:ptCount val="2"/>
                <c:pt idx="0">
                  <c:v>Number of conference presentations on a research paper/poster/creative work</c:v>
                </c:pt>
                <c:pt idx="1">
                  <c:v>Number of articles or creative works published in a peer-reviewed journal</c:v>
                </c:pt>
              </c:strCache>
            </c:strRef>
          </c:cat>
          <c:val>
            <c:numRef>
              <c:f>experiences!$E$52:$E$53</c:f>
              <c:numCache>
                <c:formatCode>0%</c:formatCode>
                <c:ptCount val="2"/>
                <c:pt idx="0">
                  <c:v>0.44</c:v>
                </c:pt>
                <c:pt idx="1">
                  <c:v>0.23599999999999999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416-4A37-8AFE-9678EC5BC3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256383504"/>
        <c:axId val="256380592"/>
      </c:barChart>
      <c:catAx>
        <c:axId val="2563835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6380592"/>
        <c:crosses val="autoZero"/>
        <c:auto val="1"/>
        <c:lblAlgn val="ctr"/>
        <c:lblOffset val="100"/>
        <c:noMultiLvlLbl val="0"/>
      </c:catAx>
      <c:valAx>
        <c:axId val="2563805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accent6">
                  <a:lumMod val="20000"/>
                  <a:lumOff val="80000"/>
                  <a:alpha val="50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6383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6829915210915102"/>
          <c:y val="0.91601871765505838"/>
          <c:w val="0.50329238635305151"/>
          <c:h val="5.935861980143997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CareerOffices!$A$13</c:f>
              <c:strCache>
                <c:ptCount val="1"/>
                <c:pt idx="0">
                  <c:v>Attended any career center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0"/>
                  <c:y val="7.409028614227161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BE6-409D-A846-7C46E8BC01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CareerOffices!$B$3:$J$3</c:f>
              <c:strCache>
                <c:ptCount val="9"/>
                <c:pt idx="0">
                  <c:v>NCSU
(n=141)</c:v>
                </c:pt>
                <c:pt idx="1">
                  <c:v>CALS
(n=18)</c:v>
                </c:pt>
                <c:pt idx="2">
                  <c:v>CED
(n=29)</c:v>
                </c:pt>
                <c:pt idx="3">
                  <c:v>COE
(n=44)</c:v>
                </c:pt>
                <c:pt idx="4">
                  <c:v>CNR
(n=5)</c:v>
                </c:pt>
                <c:pt idx="5">
                  <c:v>CHASS
(n=5)</c:v>
                </c:pt>
                <c:pt idx="6">
                  <c:v>COS
(n=30)</c:v>
                </c:pt>
                <c:pt idx="7">
                  <c:v>COT
(n=8)</c:v>
                </c:pt>
                <c:pt idx="8">
                  <c:v>PCOM
(n=2)</c:v>
                </c:pt>
              </c:strCache>
            </c:strRef>
          </c:cat>
          <c:val>
            <c:numRef>
              <c:f>CareerOffices!$B$13:$J$13</c:f>
              <c:numCache>
                <c:formatCode>0%</c:formatCode>
                <c:ptCount val="9"/>
                <c:pt idx="0">
                  <c:v>0.29100000000000004</c:v>
                </c:pt>
                <c:pt idx="1">
                  <c:v>0.22199999999999998</c:v>
                </c:pt>
                <c:pt idx="2">
                  <c:v>6.899999999999995E-2</c:v>
                </c:pt>
                <c:pt idx="3">
                  <c:v>0.43200000000000005</c:v>
                </c:pt>
                <c:pt idx="4">
                  <c:v>0.19999999999999996</c:v>
                </c:pt>
                <c:pt idx="5">
                  <c:v>0</c:v>
                </c:pt>
                <c:pt idx="6">
                  <c:v>0.23299999999999998</c:v>
                </c:pt>
                <c:pt idx="7">
                  <c:v>1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E6-409D-A846-7C46E8BC01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27"/>
        <c:axId val="350436384"/>
        <c:axId val="350443664"/>
      </c:barChart>
      <c:catAx>
        <c:axId val="350436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0443664"/>
        <c:crosses val="autoZero"/>
        <c:auto val="1"/>
        <c:lblAlgn val="ctr"/>
        <c:lblOffset val="100"/>
        <c:noMultiLvlLbl val="0"/>
      </c:catAx>
      <c:valAx>
        <c:axId val="35044366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100" b="0" i="0" baseline="0" dirty="0">
                    <a:effectLst/>
                  </a:rPr>
                  <a:t>% Using an On-Campus Career Services Office</a:t>
                </a:r>
                <a:endParaRPr lang="en-US" sz="1100" dirty="0">
                  <a:effectLst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043638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70200714568306"/>
          <c:y val="9.7896624626523807E-2"/>
          <c:w val="0.59768268374620181"/>
          <c:h val="0.82029612557719045"/>
        </c:manualLayout>
      </c:layout>
      <c:pieChart>
        <c:varyColors val="1"/>
        <c:ser>
          <c:idx val="0"/>
          <c:order val="0"/>
          <c:tx>
            <c:strRef>
              <c:f>Excited!$B$1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AA5-48F4-9393-C078CBE268F9}"/>
              </c:ext>
            </c:extLst>
          </c:dPt>
          <c:dPt>
            <c:idx val="1"/>
            <c:bubble3D val="0"/>
            <c:spPr>
              <a:solidFill>
                <a:schemeClr val="accent2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AA5-48F4-9393-C078CBE268F9}"/>
              </c:ext>
            </c:extLst>
          </c:dPt>
          <c:dPt>
            <c:idx val="2"/>
            <c:bubble3D val="0"/>
            <c:spPr>
              <a:solidFill>
                <a:schemeClr val="accent2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AA5-48F4-9393-C078CBE268F9}"/>
              </c:ext>
            </c:extLst>
          </c:dPt>
          <c:dPt>
            <c:idx val="3"/>
            <c:bubble3D val="0"/>
            <c:spPr>
              <a:solidFill>
                <a:schemeClr val="accent2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AA5-48F4-9393-C078CBE268F9}"/>
              </c:ext>
            </c:extLst>
          </c:dPt>
          <c:dLbls>
            <c:dLbl>
              <c:idx val="0"/>
              <c:layout>
                <c:manualLayout>
                  <c:x val="0.24732932264810087"/>
                  <c:y val="-0.29120856289197267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AA5-48F4-9393-C078CBE268F9}"/>
                </c:ext>
              </c:extLst>
            </c:dLbl>
            <c:dLbl>
              <c:idx val="1"/>
              <c:layout>
                <c:manualLayout>
                  <c:x val="-0.19743415590718846"/>
                  <c:y val="0.15226705625757594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AA5-48F4-9393-C078CBE268F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97EBD163-4BD0-424E-AC6D-0E473A5B9618}" type="CATEGORYNAME">
                      <a:rPr lang="en-US" sz="1400"/>
                      <a:pPr/>
                      <a:t>[CATEGORY NAME]</a:t>
                    </a:fld>
                    <a:r>
                      <a:rPr lang="en-US" sz="1400" baseline="0" dirty="0"/>
                      <a:t>, </a:t>
                    </a:r>
                    <a:fld id="{88E03FC9-63DC-4895-A785-ACA335D10862}" type="VALUE">
                      <a:rPr lang="en-US" sz="1400" baseline="0"/>
                      <a:pPr/>
                      <a:t>[VALUE]</a:t>
                    </a:fld>
                    <a:endParaRPr lang="en-US" sz="1400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FAA5-48F4-9393-C078CBE268F9}"/>
                </c:ext>
              </c:extLst>
            </c:dLbl>
            <c:dLbl>
              <c:idx val="3"/>
              <c:layout>
                <c:manualLayout>
                  <c:x val="-3.5988721540082452E-2"/>
                  <c:y val="3.8100906477911693E-2"/>
                </c:manualLayout>
              </c:layout>
              <c:tx>
                <c:rich>
                  <a:bodyPr/>
                  <a:lstStyle/>
                  <a:p>
                    <a:fld id="{93256B10-AA74-45E5-AC3C-A0D2A10F41A7}" type="CATEGORYNAME">
                      <a:rPr lang="en-US" sz="1400"/>
                      <a:pPr/>
                      <a:t>[CATEGORY NAME]</a:t>
                    </a:fld>
                    <a:r>
                      <a:rPr lang="en-US" sz="1400" baseline="0" dirty="0"/>
                      <a:t>, </a:t>
                    </a:r>
                    <a:fld id="{63D37290-4DDC-47D5-B103-41B9C60F6154}" type="VALUE">
                      <a:rPr lang="en-US" sz="1400" baseline="0"/>
                      <a:pPr/>
                      <a:t>[VALUE]</a:t>
                    </a:fld>
                    <a:endParaRPr lang="en-US" sz="1400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FAA5-48F4-9393-C078CBE268F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Excited!$A$2:$A$5</c:f>
              <c:strCache>
                <c:ptCount val="4"/>
                <c:pt idx="0">
                  <c:v>Very excited about what I will be doing</c:v>
                </c:pt>
                <c:pt idx="1">
                  <c:v>Fairly excited</c:v>
                </c:pt>
                <c:pt idx="2">
                  <c:v>Not very excited</c:v>
                </c:pt>
                <c:pt idx="3">
                  <c:v>Not at all excited</c:v>
                </c:pt>
              </c:strCache>
            </c:strRef>
          </c:cat>
          <c:val>
            <c:numRef>
              <c:f>Excited!$B$2:$B$5</c:f>
              <c:numCache>
                <c:formatCode>0%</c:formatCode>
                <c:ptCount val="4"/>
                <c:pt idx="0">
                  <c:v>0.64300000000000002</c:v>
                </c:pt>
                <c:pt idx="1">
                  <c:v>0.314</c:v>
                </c:pt>
                <c:pt idx="2">
                  <c:v>3.5999999999999997E-2</c:v>
                </c:pt>
                <c:pt idx="3">
                  <c:v>7.0000000000000001E-3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AA5-48F4-9393-C078CBE268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29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643064241514527"/>
          <c:y val="0.17115327642124592"/>
          <c:w val="0.52298776985987383"/>
          <c:h val="0.80670390624465294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>
                  <a:shade val="53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539-471A-BAF9-44642DDF8552}"/>
              </c:ext>
            </c:extLst>
          </c:dPt>
          <c:dPt>
            <c:idx val="1"/>
            <c:bubble3D val="0"/>
            <c:spPr>
              <a:solidFill>
                <a:schemeClr val="accent2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539-471A-BAF9-44642DDF8552}"/>
              </c:ext>
            </c:extLst>
          </c:dPt>
          <c:dPt>
            <c:idx val="2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539-471A-BAF9-44642DDF8552}"/>
              </c:ext>
            </c:extLst>
          </c:dPt>
          <c:dPt>
            <c:idx val="3"/>
            <c:bubble3D val="0"/>
            <c:spPr>
              <a:solidFill>
                <a:schemeClr val="accent2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539-471A-BAF9-44642DDF8552}"/>
              </c:ext>
            </c:extLst>
          </c:dPt>
          <c:dPt>
            <c:idx val="4"/>
            <c:bubble3D val="0"/>
            <c:spPr>
              <a:solidFill>
                <a:schemeClr val="accent2">
                  <a:tint val="54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2539-471A-BAF9-44642DDF8552}"/>
              </c:ext>
            </c:extLst>
          </c:dPt>
          <c:dLbls>
            <c:dLbl>
              <c:idx val="1"/>
              <c:layout>
                <c:manualLayout>
                  <c:x val="-0.15295598696229284"/>
                  <c:y val="-0.2191644170063564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509435349630889"/>
                      <c:h val="9.701201763485983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2539-471A-BAF9-44642DDF8552}"/>
                </c:ext>
              </c:extLst>
            </c:dLbl>
            <c:dLbl>
              <c:idx val="2"/>
              <c:layout>
                <c:manualLayout>
                  <c:x val="0.20138441649160929"/>
                  <c:y val="-1.8748038371170974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539-471A-BAF9-44642DDF8552}"/>
                </c:ext>
              </c:extLst>
            </c:dLbl>
            <c:dLbl>
              <c:idx val="3"/>
              <c:layout>
                <c:manualLayout>
                  <c:x val="-1.171669483220481E-2"/>
                  <c:y val="-3.5524425884407387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539-471A-BAF9-44642DDF8552}"/>
                </c:ext>
              </c:extLst>
            </c:dLbl>
            <c:dLbl>
              <c:idx val="4"/>
              <c:layout>
                <c:manualLayout>
                  <c:x val="8.291792862222977E-2"/>
                  <c:y val="-1.1288960026282163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539-471A-BAF9-44642DDF855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Satisfaction!$A$3:$A$7</c:f>
              <c:strCache>
                <c:ptCount val="5"/>
                <c:pt idx="0">
                  <c:v>Very Satisfied</c:v>
                </c:pt>
                <c:pt idx="1">
                  <c:v>Satisfied</c:v>
                </c:pt>
                <c:pt idx="2">
                  <c:v>Neutral</c:v>
                </c:pt>
                <c:pt idx="3">
                  <c:v>Dissatisfied</c:v>
                </c:pt>
                <c:pt idx="4">
                  <c:v>Very Dissatisfied</c:v>
                </c:pt>
              </c:strCache>
            </c:strRef>
          </c:cat>
          <c:val>
            <c:numRef>
              <c:f>Satisfaction!$B$3:$B$7</c:f>
              <c:numCache>
                <c:formatCode>0%</c:formatCode>
                <c:ptCount val="5"/>
                <c:pt idx="0">
                  <c:v>0.20699999999999999</c:v>
                </c:pt>
                <c:pt idx="1">
                  <c:v>0.36399999999999999</c:v>
                </c:pt>
                <c:pt idx="2">
                  <c:v>0.35699999999999998</c:v>
                </c:pt>
                <c:pt idx="3">
                  <c:v>5.7000000000000002E-2</c:v>
                </c:pt>
                <c:pt idx="4">
                  <c:v>1.4E-2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2539-471A-BAF9-44642DDF85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Prepared!$B$2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FCF-4855-8536-D597EA471D65}"/>
              </c:ext>
            </c:extLst>
          </c:dPt>
          <c:dPt>
            <c:idx val="1"/>
            <c:bubble3D val="0"/>
            <c:spPr>
              <a:solidFill>
                <a:schemeClr val="accent2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FCF-4855-8536-D597EA471D65}"/>
              </c:ext>
            </c:extLst>
          </c:dPt>
          <c:dPt>
            <c:idx val="2"/>
            <c:bubble3D val="0"/>
            <c:spPr>
              <a:solidFill>
                <a:schemeClr val="accent2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FCF-4855-8536-D597EA471D65}"/>
              </c:ext>
            </c:extLst>
          </c:dPt>
          <c:dPt>
            <c:idx val="3"/>
            <c:bubble3D val="0"/>
            <c:spPr>
              <a:solidFill>
                <a:schemeClr val="accent2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FCF-4855-8536-D597EA471D65}"/>
              </c:ext>
            </c:extLst>
          </c:dPt>
          <c:dLbls>
            <c:dLbl>
              <c:idx val="0"/>
              <c:layout>
                <c:manualLayout>
                  <c:x val="0.23467715158086414"/>
                  <c:y val="-0.20275165193587658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131482201439459"/>
                      <c:h val="0.1960078393813895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FCF-4855-8536-D597EA471D65}"/>
                </c:ext>
              </c:extLst>
            </c:dLbl>
            <c:dLbl>
              <c:idx val="2"/>
              <c:layout>
                <c:manualLayout>
                  <c:x val="1.1329673700044838E-3"/>
                  <c:y val="-8.998198525993823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782D31C-B618-48E2-9AD7-B6A9C77FF15C}" type="CATEGORYNAME">
                      <a:rPr lang="en-US" sz="1400"/>
                      <a:pPr>
                        <a:defRPr sz="1600" b="1">
                          <a:solidFill>
                            <a:sysClr val="windowText" lastClr="000000"/>
                          </a:solidFill>
                        </a:defRPr>
                      </a:pPr>
                      <a:t>[CATEGORY NAME]</a:t>
                    </a:fld>
                    <a:r>
                      <a:rPr lang="en-US" sz="1400" baseline="0" dirty="0"/>
                      <a:t>, </a:t>
                    </a:r>
                    <a:fld id="{1AAE425A-F4A4-4894-80A1-52C6F038C733}" type="VALUE">
                      <a:rPr lang="en-US" sz="1400" baseline="0"/>
                      <a:pPr>
                        <a:defRPr sz="1600" b="1">
                          <a:solidFill>
                            <a:sysClr val="windowText" lastClr="000000"/>
                          </a:solidFill>
                        </a:defRPr>
                      </a:pPr>
                      <a:t>[VALUE]</a:t>
                    </a:fld>
                    <a:endParaRPr lang="en-US" sz="1400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822887939178742"/>
                      <c:h val="0.2068600350672238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9FCF-4855-8536-D597EA471D65}"/>
                </c:ext>
              </c:extLst>
            </c:dLbl>
            <c:dLbl>
              <c:idx val="3"/>
              <c:layout>
                <c:manualLayout>
                  <c:x val="-4.4632491256078988E-2"/>
                  <c:y val="5.3844251308255014E-2"/>
                </c:manualLayout>
              </c:layout>
              <c:tx>
                <c:rich>
                  <a:bodyPr/>
                  <a:lstStyle/>
                  <a:p>
                    <a:fld id="{03862667-7A31-476B-9F07-1CC1A1096A1F}" type="CATEGORYNAME">
                      <a:rPr lang="en-US" sz="1400"/>
                      <a:pPr/>
                      <a:t>[CATEGORY NAME]</a:t>
                    </a:fld>
                    <a:r>
                      <a:rPr lang="en-US" sz="1400" baseline="0" dirty="0"/>
                      <a:t>, </a:t>
                    </a:r>
                    <a:fld id="{8CF37FBF-61C2-4234-9C2C-69ADF01B0BEE}" type="VALUE">
                      <a:rPr lang="en-US" sz="1400" baseline="0"/>
                      <a:pPr/>
                      <a:t>[VALUE]</a:t>
                    </a:fld>
                    <a:endParaRPr lang="en-US" sz="1400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208104873882891"/>
                      <c:h val="0.1727122169707421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9FCF-4855-8536-D597EA471D6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Prepared!$A$3:$A$6</c:f>
              <c:strCache>
                <c:ptCount val="4"/>
                <c:pt idx="0">
                  <c:v>Very prepared</c:v>
                </c:pt>
                <c:pt idx="1">
                  <c:v>Somewhat prepared</c:v>
                </c:pt>
                <c:pt idx="2">
                  <c:v>Somewhat unprepared</c:v>
                </c:pt>
                <c:pt idx="3">
                  <c:v>Very unprepared</c:v>
                </c:pt>
              </c:strCache>
            </c:strRef>
          </c:cat>
          <c:val>
            <c:numRef>
              <c:f>Prepared!$B$3:$B$6</c:f>
              <c:numCache>
                <c:formatCode>0%</c:formatCode>
                <c:ptCount val="4"/>
                <c:pt idx="0">
                  <c:v>0.65</c:v>
                </c:pt>
                <c:pt idx="1">
                  <c:v>0.32100000000000001</c:v>
                </c:pt>
                <c:pt idx="2">
                  <c:v>7.0000000000000001E-3</c:v>
                </c:pt>
                <c:pt idx="3">
                  <c:v>2.1000000000000001E-2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FCF-4855-8536-D597EA471D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25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520970267537946"/>
          <c:y val="3.8216424756870794E-2"/>
          <c:w val="0.63376721743317921"/>
          <c:h val="0.7073654855643044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plans!$K$31</c:f>
              <c:strCache>
                <c:ptCount val="1"/>
                <c:pt idx="0">
                  <c:v>Full-time</c:v>
                </c:pt>
              </c:strCache>
            </c:strRef>
          </c:tx>
          <c:spPr>
            <a:solidFill>
              <a:srgbClr val="C8473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8785733713656048E-2"/>
                  <c:y val="-8.487556272013328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EB1-48F6-94B6-C3125E7D7EDA}"/>
                </c:ext>
              </c:extLst>
            </c:dLbl>
            <c:dLbl>
              <c:idx val="1"/>
              <c:layout>
                <c:manualLayout>
                  <c:x val="2.4357159296170463E-2"/>
                  <c:y val="-8.487556272013328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EB1-48F6-94B6-C3125E7D7EDA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EB1-48F6-94B6-C3125E7D7ED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plans!$J$32:$J$35</c:f>
              <c:strCache>
                <c:ptCount val="4"/>
                <c:pt idx="0">
                  <c:v>Other plans</c:v>
                </c:pt>
                <c:pt idx="1">
                  <c:v>Further education</c:v>
                </c:pt>
                <c:pt idx="2">
                  <c:v>Pursuing employment</c:v>
                </c:pt>
                <c:pt idx="3">
                  <c:v>Employment (81%)</c:v>
                </c:pt>
              </c:strCache>
            </c:strRef>
          </c:cat>
          <c:val>
            <c:numRef>
              <c:f>plans!$K$32:$K$35</c:f>
              <c:numCache>
                <c:formatCode>0%</c:formatCode>
                <c:ptCount val="4"/>
                <c:pt idx="0">
                  <c:v>2.1000000000000001E-2</c:v>
                </c:pt>
                <c:pt idx="1">
                  <c:v>7.0000000000000001E-3</c:v>
                </c:pt>
                <c:pt idx="2">
                  <c:v>0.252</c:v>
                </c:pt>
                <c:pt idx="3">
                  <c:v>0.78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EB1-48F6-94B6-C3125E7D7EDA}"/>
            </c:ext>
          </c:extLst>
        </c:ser>
        <c:ser>
          <c:idx val="1"/>
          <c:order val="1"/>
          <c:tx>
            <c:strRef>
              <c:f>plans!$L$31</c:f>
              <c:strCache>
                <c:ptCount val="1"/>
                <c:pt idx="0">
                  <c:v>Part-time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6EB1-48F6-94B6-C3125E7D7EDA}"/>
              </c:ext>
            </c:extLst>
          </c:dPt>
          <c:dLbls>
            <c:dLbl>
              <c:idx val="2"/>
              <c:layout>
                <c:manualLayout>
                  <c:x val="7.9728794532518185E-8"/>
                  <c:y val="-4.6296296296296294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732474813673803"/>
                      <c:h val="7.965296004666083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6EB1-48F6-94B6-C3125E7D7EDA}"/>
                </c:ext>
              </c:extLst>
            </c:dLbl>
            <c:dLbl>
              <c:idx val="3"/>
              <c:layout>
                <c:manualLayout>
                  <c:x val="7.7641813606834989E-2"/>
                  <c:y val="-2.08329687955672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39B855C-D929-4B5C-B1D3-05DA93784DB5}" type="SERIESNAME">
                      <a:rPr lang="en-US" sz="1000">
                        <a:solidFill>
                          <a:schemeClr val="tx1"/>
                        </a:solidFill>
                      </a:rPr>
                      <a:pPr>
                        <a:defRPr sz="1000" b="1">
                          <a:solidFill>
                            <a:sysClr val="windowText" lastClr="000000"/>
                          </a:solidFill>
                        </a:defRPr>
                      </a:pPr>
                      <a:t>[SERIES NAME]</a:t>
                    </a:fld>
                    <a:r>
                      <a:rPr lang="en-US" sz="1000" baseline="0" dirty="0">
                        <a:solidFill>
                          <a:schemeClr val="tx1"/>
                        </a:solidFill>
                      </a:rPr>
                      <a:t>, </a:t>
                    </a:r>
                    <a:fld id="{55AEFC4C-66D5-4B91-9E1C-F9F4F88F2582}" type="VALUE">
                      <a:rPr lang="en-US" sz="1000" baseline="0">
                        <a:solidFill>
                          <a:schemeClr val="tx1"/>
                        </a:solidFill>
                      </a:rPr>
                      <a:pPr>
                        <a:defRPr sz="1000" b="1">
                          <a:solidFill>
                            <a:sysClr val="windowText" lastClr="000000"/>
                          </a:solidFill>
                        </a:defRPr>
                      </a:pPr>
                      <a:t>[VALUE]</a:t>
                    </a:fld>
                    <a:endParaRPr lang="en-US" sz="1000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905035131652523"/>
                      <c:h val="0.1455092592592592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6EB1-48F6-94B6-C3125E7D7ED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plans!$J$32:$J$35</c:f>
              <c:strCache>
                <c:ptCount val="4"/>
                <c:pt idx="0">
                  <c:v>Other plans</c:v>
                </c:pt>
                <c:pt idx="1">
                  <c:v>Further education</c:v>
                </c:pt>
                <c:pt idx="2">
                  <c:v>Pursuing employment</c:v>
                </c:pt>
                <c:pt idx="3">
                  <c:v>Employment (81%)</c:v>
                </c:pt>
              </c:strCache>
            </c:strRef>
          </c:cat>
          <c:val>
            <c:numRef>
              <c:f>plans!$L$32:$L$35</c:f>
              <c:numCache>
                <c:formatCode>General</c:formatCode>
                <c:ptCount val="4"/>
                <c:pt idx="3" formatCode="0%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EB1-48F6-94B6-C3125E7D7E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92636799"/>
        <c:axId val="292646367"/>
      </c:barChart>
      <c:catAx>
        <c:axId val="29263679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2646367"/>
        <c:crosses val="autoZero"/>
        <c:auto val="1"/>
        <c:lblAlgn val="ctr"/>
        <c:lblOffset val="100"/>
        <c:noMultiLvlLbl val="0"/>
      </c:catAx>
      <c:valAx>
        <c:axId val="292646367"/>
        <c:scaling>
          <c:orientation val="minMax"/>
          <c:max val="1"/>
          <c:min val="0"/>
        </c:scaling>
        <c:delete val="0"/>
        <c:axPos val="b"/>
        <c:numFmt formatCode="0%" sourceLinked="1"/>
        <c:majorTickMark val="in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2636799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C8473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Noffers!$A$36:$A$41</c:f>
              <c:strCache>
                <c:ptCount val="6"/>
                <c:pt idx="0">
                  <c:v>None</c:v>
                </c:pt>
                <c:pt idx="1">
                  <c:v>One</c:v>
                </c:pt>
                <c:pt idx="2">
                  <c:v>Two</c:v>
                </c:pt>
                <c:pt idx="3">
                  <c:v>Three</c:v>
                </c:pt>
                <c:pt idx="4">
                  <c:v>Four</c:v>
                </c:pt>
                <c:pt idx="5">
                  <c:v>Five or more</c:v>
                </c:pt>
              </c:strCache>
            </c:strRef>
          </c:cat>
          <c:val>
            <c:numRef>
              <c:f>Noffers!$E$36:$E$41</c:f>
              <c:numCache>
                <c:formatCode>0%</c:formatCode>
                <c:ptCount val="6"/>
                <c:pt idx="0">
                  <c:v>9.7000000000000003E-2</c:v>
                </c:pt>
                <c:pt idx="1">
                  <c:v>0.22600000000000001</c:v>
                </c:pt>
                <c:pt idx="2">
                  <c:v>0.161</c:v>
                </c:pt>
                <c:pt idx="3">
                  <c:v>0.151</c:v>
                </c:pt>
                <c:pt idx="4">
                  <c:v>8.5999999999999993E-2</c:v>
                </c:pt>
                <c:pt idx="5">
                  <c:v>0.28000000000000003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25B-4473-A7B7-77F340B33D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7"/>
        <c:axId val="333218815"/>
        <c:axId val="333215487"/>
      </c:barChart>
      <c:catAx>
        <c:axId val="333218815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dirty="0" smtClean="0"/>
                  <a:t>N of Positions Interviewed</a:t>
                </a:r>
                <a:r>
                  <a:rPr lang="en-US" sz="1400" baseline="0" dirty="0" smtClean="0"/>
                  <a:t> For</a:t>
                </a:r>
                <a:endParaRPr lang="en-US" sz="1400" dirty="0"/>
              </a:p>
            </c:rich>
          </c:tx>
          <c:layout>
            <c:manualLayout>
              <c:xMode val="edge"/>
              <c:yMode val="edge"/>
              <c:x val="0.34492233696918539"/>
              <c:y val="0.8867225081243393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3215487"/>
        <c:crosses val="autoZero"/>
        <c:auto val="1"/>
        <c:lblAlgn val="ctr"/>
        <c:lblOffset val="100"/>
        <c:noMultiLvlLbl val="0"/>
      </c:catAx>
      <c:valAx>
        <c:axId val="333215487"/>
        <c:scaling>
          <c:orientation val="minMax"/>
          <c:max val="0.5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3218815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E14-4A28-876E-16F046A8BD57}"/>
              </c:ext>
            </c:extLst>
          </c:dPt>
          <c:dPt>
            <c:idx val="1"/>
            <c:bubble3D val="0"/>
            <c:spPr>
              <a:solidFill>
                <a:schemeClr val="accent2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E14-4A28-876E-16F046A8BD57}"/>
              </c:ext>
            </c:extLst>
          </c:dPt>
          <c:dPt>
            <c:idx val="2"/>
            <c:bubble3D val="0"/>
            <c:spPr>
              <a:solidFill>
                <a:schemeClr val="accent2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E14-4A28-876E-16F046A8BD57}"/>
              </c:ext>
            </c:extLst>
          </c:dPt>
          <c:dPt>
            <c:idx val="3"/>
            <c:bubble3D val="0"/>
            <c:spPr>
              <a:solidFill>
                <a:schemeClr val="accent2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E14-4A28-876E-16F046A8BD57}"/>
              </c:ext>
            </c:extLst>
          </c:dPt>
          <c:dLbls>
            <c:dLbl>
              <c:idx val="0"/>
              <c:layout>
                <c:manualLayout>
                  <c:x val="0.19044750709320507"/>
                  <c:y val="-0.1292467368914837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215539354664504"/>
                      <c:h val="0.1238779300823982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E14-4A28-876E-16F046A8BD57}"/>
                </c:ext>
              </c:extLst>
            </c:dLbl>
            <c:dLbl>
              <c:idx val="1"/>
              <c:layout>
                <c:manualLayout>
                  <c:x val="-0.13164446485501596"/>
                  <c:y val="0.1980735944533846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E14-4A28-876E-16F046A8BD57}"/>
                </c:ext>
              </c:extLst>
            </c:dLbl>
            <c:dLbl>
              <c:idx val="3"/>
              <c:layout>
                <c:manualLayout>
                  <c:x val="8.4327152757181362E-3"/>
                  <c:y val="-1.678220493338504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69133262959384"/>
                      <c:h val="0.1831440487898165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3E14-4A28-876E-16F046A8BD5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Noffers!$A$2:$A$5</c:f>
              <c:strCache>
                <c:ptCount val="4"/>
                <c:pt idx="0">
                  <c:v>Only job offer</c:v>
                </c:pt>
                <c:pt idx="1">
                  <c:v>One other job offer</c:v>
                </c:pt>
                <c:pt idx="2">
                  <c:v>Two other job offers</c:v>
                </c:pt>
                <c:pt idx="3">
                  <c:v>Three or more other job offers</c:v>
                </c:pt>
              </c:strCache>
            </c:strRef>
          </c:cat>
          <c:val>
            <c:numRef>
              <c:f>Noffers!$C$2:$C$5</c:f>
              <c:numCache>
                <c:formatCode>0%</c:formatCode>
                <c:ptCount val="4"/>
                <c:pt idx="0">
                  <c:v>0.60199999999999998</c:v>
                </c:pt>
                <c:pt idx="1">
                  <c:v>0.23699999999999999</c:v>
                </c:pt>
                <c:pt idx="2">
                  <c:v>9.7000000000000003E-2</c:v>
                </c:pt>
                <c:pt idx="3">
                  <c:v>6.5000000000000002E-2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E14-4A28-876E-16F046A8BD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43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E52-4B4D-A166-21C60758E39F}"/>
              </c:ext>
            </c:extLst>
          </c:dPt>
          <c:dPt>
            <c:idx val="1"/>
            <c:bubble3D val="0"/>
            <c:spPr>
              <a:solidFill>
                <a:schemeClr val="accent2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E52-4B4D-A166-21C60758E39F}"/>
              </c:ext>
            </c:extLst>
          </c:dPt>
          <c:dPt>
            <c:idx val="2"/>
            <c:bubble3D val="0"/>
            <c:spPr>
              <a:solidFill>
                <a:schemeClr val="accent2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E52-4B4D-A166-21C60758E39F}"/>
              </c:ext>
            </c:extLst>
          </c:dPt>
          <c:dPt>
            <c:idx val="3"/>
            <c:bubble3D val="0"/>
            <c:spPr>
              <a:solidFill>
                <a:schemeClr val="accent2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E52-4B4D-A166-21C60758E39F}"/>
              </c:ext>
            </c:extLst>
          </c:dPt>
          <c:dLbls>
            <c:dLbl>
              <c:idx val="0"/>
              <c:layout>
                <c:manualLayout>
                  <c:x val="-0.15660992713387928"/>
                  <c:y val="0.22577286727385176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E52-4B4D-A166-21C60758E39F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E52-4B4D-A166-21C60758E39F}"/>
                </c:ext>
              </c:extLst>
            </c:dLbl>
            <c:dLbl>
              <c:idx val="2"/>
              <c:layout>
                <c:manualLayout>
                  <c:x val="-0.15049834975148102"/>
                  <c:y val="-0.2040388335419758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E52-4B4D-A166-21C60758E39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Promotion!$A$3:$A$6</c:f>
              <c:strCache>
                <c:ptCount val="4"/>
                <c:pt idx="0">
                  <c:v>Salary increase only</c:v>
                </c:pt>
                <c:pt idx="1">
                  <c:v>Promotion/title change</c:v>
                </c:pt>
                <c:pt idx="2">
                  <c:v>Both a salary increase and promotion/title change</c:v>
                </c:pt>
                <c:pt idx="3">
                  <c:v>None</c:v>
                </c:pt>
              </c:strCache>
            </c:strRef>
          </c:cat>
          <c:val>
            <c:numRef>
              <c:f>Promotion!$E$3:$E$6</c:f>
              <c:numCache>
                <c:formatCode>0%</c:formatCode>
                <c:ptCount val="4"/>
                <c:pt idx="0">
                  <c:v>0.23300000000000001</c:v>
                </c:pt>
                <c:pt idx="1">
                  <c:v>0</c:v>
                </c:pt>
                <c:pt idx="2">
                  <c:v>0.32600000000000001</c:v>
                </c:pt>
                <c:pt idx="3">
                  <c:v>0.442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E52-4B4D-A166-21C60758E3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466479790296327"/>
          <c:y val="7.9357658606205514E-2"/>
          <c:w val="0.51715125897605352"/>
          <c:h val="0.77385311918767796"/>
        </c:manualLayout>
      </c:layout>
      <c:pieChart>
        <c:varyColors val="1"/>
        <c:ser>
          <c:idx val="0"/>
          <c:order val="0"/>
          <c:tx>
            <c:strRef>
              <c:f>location!$K$6:$K$12</c:f>
              <c:strCache>
                <c:ptCount val="7"/>
                <c:pt idx="0">
                  <c:v>NC: Triangle</c:v>
                </c:pt>
                <c:pt idx="1">
                  <c:v>NC: Other</c:v>
                </c:pt>
                <c:pt idx="2">
                  <c:v>US: Other</c:v>
                </c:pt>
                <c:pt idx="3">
                  <c:v>Outside US</c:v>
                </c:pt>
                <c:pt idx="4">
                  <c:v>CA</c:v>
                </c:pt>
                <c:pt idx="5">
                  <c:v>SC</c:v>
                </c:pt>
                <c:pt idx="6">
                  <c:v>VA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shade val="4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4D9-4E7A-AA19-56FCA5CDB3A1}"/>
              </c:ext>
            </c:extLst>
          </c:dPt>
          <c:dPt>
            <c:idx val="1"/>
            <c:bubble3D val="0"/>
            <c:spPr>
              <a:solidFill>
                <a:schemeClr val="accent2">
                  <a:shade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4D9-4E7A-AA19-56FCA5CDB3A1}"/>
              </c:ext>
            </c:extLst>
          </c:dPt>
          <c:dPt>
            <c:idx val="2"/>
            <c:bubble3D val="0"/>
            <c:spPr>
              <a:solidFill>
                <a:schemeClr val="accent2">
                  <a:shade val="82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4D9-4E7A-AA19-56FCA5CDB3A1}"/>
              </c:ext>
            </c:extLst>
          </c:dPt>
          <c:dPt>
            <c:idx val="3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4D9-4E7A-AA19-56FCA5CDB3A1}"/>
              </c:ext>
            </c:extLst>
          </c:dPt>
          <c:dPt>
            <c:idx val="4"/>
            <c:bubble3D val="0"/>
            <c:spPr>
              <a:solidFill>
                <a:schemeClr val="accent2">
                  <a:tint val="83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4D9-4E7A-AA19-56FCA5CDB3A1}"/>
              </c:ext>
            </c:extLst>
          </c:dPt>
          <c:dPt>
            <c:idx val="5"/>
            <c:bubble3D val="0"/>
            <c:spPr>
              <a:solidFill>
                <a:schemeClr val="accent2">
                  <a:tint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C4D9-4E7A-AA19-56FCA5CDB3A1}"/>
              </c:ext>
            </c:extLst>
          </c:dPt>
          <c:dPt>
            <c:idx val="6"/>
            <c:bubble3D val="0"/>
            <c:spPr>
              <a:solidFill>
                <a:schemeClr val="accent2">
                  <a:tint val="4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C4D9-4E7A-AA19-56FCA5CDB3A1}"/>
              </c:ext>
            </c:extLst>
          </c:dPt>
          <c:dLbls>
            <c:dLbl>
              <c:idx val="0"/>
              <c:layout>
                <c:manualLayout>
                  <c:x val="0.2176062378859315"/>
                  <c:y val="7.407463452888964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4D9-4E7A-AA19-56FCA5CDB3A1}"/>
                </c:ext>
              </c:extLst>
            </c:dLbl>
            <c:dLbl>
              <c:idx val="2"/>
              <c:layout>
                <c:manualLayout>
                  <c:x val="-0.20068127081845641"/>
                  <c:y val="-1.401036747016418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4D9-4E7A-AA19-56FCA5CDB3A1}"/>
                </c:ext>
              </c:extLst>
            </c:dLbl>
            <c:dLbl>
              <c:idx val="3"/>
              <c:layout>
                <c:manualLayout>
                  <c:x val="1.2392387153432296E-2"/>
                  <c:y val="-6.7432890992895258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>
                    <c:manualLayout>
                      <c:w val="0.12505045218463504"/>
                      <c:h val="0.1301328295611479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C4D9-4E7A-AA19-56FCA5CDB3A1}"/>
                </c:ext>
              </c:extLst>
            </c:dLbl>
            <c:dLbl>
              <c:idx val="4"/>
              <c:layout>
                <c:manualLayout>
                  <c:x val="4.506331471961883E-2"/>
                  <c:y val="-1.3273929842502168E-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>
                    <c:manualLayout>
                      <c:w val="8.505683909855806E-2"/>
                      <c:h val="0.1323344435648253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C4D9-4E7A-AA19-56FCA5CDB3A1}"/>
                </c:ext>
              </c:extLst>
            </c:dLbl>
            <c:dLbl>
              <c:idx val="5"/>
              <c:layout>
                <c:manualLayout>
                  <c:x val="6.7594839018721639E-3"/>
                  <c:y val="1.044419347867755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>
                    <c:manualLayout>
                      <c:w val="7.266445194512576E-2"/>
                      <c:h val="0.1255912872048342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C4D9-4E7A-AA19-56FCA5CDB3A1}"/>
                </c:ext>
              </c:extLst>
            </c:dLbl>
            <c:dLbl>
              <c:idx val="6"/>
              <c:layout>
                <c:manualLayout>
                  <c:x val="4.4850328881713471E-3"/>
                  <c:y val="-2.760804846152498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>
                    <c:manualLayout>
                      <c:w val="8.1710983274269178E-2"/>
                      <c:h val="0.1385381474160171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C4D9-4E7A-AA19-56FCA5CDB3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eparator>,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location!$K$6:$K$12</c:f>
              <c:strCache>
                <c:ptCount val="7"/>
                <c:pt idx="0">
                  <c:v>NC: Triangle</c:v>
                </c:pt>
                <c:pt idx="1">
                  <c:v>NC: Other</c:v>
                </c:pt>
                <c:pt idx="2">
                  <c:v>US: Other</c:v>
                </c:pt>
                <c:pt idx="3">
                  <c:v>Outside US</c:v>
                </c:pt>
                <c:pt idx="4">
                  <c:v>CA</c:v>
                </c:pt>
                <c:pt idx="5">
                  <c:v>SC</c:v>
                </c:pt>
                <c:pt idx="6">
                  <c:v>VA</c:v>
                </c:pt>
              </c:strCache>
            </c:strRef>
          </c:cat>
          <c:val>
            <c:numRef>
              <c:f>location!$L$6:$L$12</c:f>
              <c:numCache>
                <c:formatCode>General</c:formatCode>
                <c:ptCount val="7"/>
                <c:pt idx="0">
                  <c:v>46</c:v>
                </c:pt>
                <c:pt idx="1">
                  <c:v>13</c:v>
                </c:pt>
                <c:pt idx="2">
                  <c:v>31</c:v>
                </c:pt>
                <c:pt idx="3">
                  <c:v>7</c:v>
                </c:pt>
                <c:pt idx="4">
                  <c:v>6</c:v>
                </c:pt>
                <c:pt idx="5">
                  <c:v>3</c:v>
                </c:pt>
                <c:pt idx="6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C4D9-4E7A-AA19-56FCA5CDB3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08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5500149350518437E-17"/>
                  <c:y val="7.452560230130582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16B-4BEF-A62E-752C172A7F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pay!$A$46:$A$52</c:f>
              <c:strCache>
                <c:ptCount val="7"/>
                <c:pt idx="0">
                  <c:v>Less than $40,000</c:v>
                </c:pt>
                <c:pt idx="1">
                  <c:v>$40,000 - $59,999</c:v>
                </c:pt>
                <c:pt idx="2">
                  <c:v>$60,000 - $79,999</c:v>
                </c:pt>
                <c:pt idx="3">
                  <c:v>$80,000 - $99,999</c:v>
                </c:pt>
                <c:pt idx="4">
                  <c:v>$100,000 - $119,999</c:v>
                </c:pt>
                <c:pt idx="5">
                  <c:v>$120,000 or more</c:v>
                </c:pt>
                <c:pt idx="6">
                  <c:v>Would prefer not answer</c:v>
                </c:pt>
              </c:strCache>
            </c:strRef>
          </c:cat>
          <c:val>
            <c:numRef>
              <c:f>pay!$B$46:$B$52</c:f>
              <c:numCache>
                <c:formatCode>0%</c:formatCode>
                <c:ptCount val="7"/>
                <c:pt idx="0">
                  <c:v>3.5999999999999997E-2</c:v>
                </c:pt>
                <c:pt idx="1">
                  <c:v>0.29099999999999998</c:v>
                </c:pt>
                <c:pt idx="2">
                  <c:v>0.218</c:v>
                </c:pt>
                <c:pt idx="3">
                  <c:v>0.2</c:v>
                </c:pt>
                <c:pt idx="4">
                  <c:v>0.14499999999999999</c:v>
                </c:pt>
                <c:pt idx="5">
                  <c:v>9.0999999999999998E-2</c:v>
                </c:pt>
                <c:pt idx="6">
                  <c:v>1.7999999999999999E-2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16B-4BEF-A62E-752C172A7F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-27"/>
        <c:axId val="369565856"/>
        <c:axId val="369561936"/>
      </c:barChart>
      <c:catAx>
        <c:axId val="369565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9561936"/>
        <c:crosses val="autoZero"/>
        <c:auto val="1"/>
        <c:lblAlgn val="ctr"/>
        <c:lblOffset val="100"/>
        <c:noMultiLvlLbl val="0"/>
      </c:catAx>
      <c:valAx>
        <c:axId val="369561936"/>
        <c:scaling>
          <c:orientation val="minMax"/>
          <c:max val="0.4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9565856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0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3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4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5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6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7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8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9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0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4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7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8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9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0.33848</cdr:x>
      <cdr:y>0.4118</cdr:y>
    </cdr:from>
    <cdr:to>
      <cdr:x>0.51715</cdr:x>
      <cdr:y>0.66483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79881" y="1284597"/>
          <a:ext cx="728384" cy="7893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600" b="1" dirty="0" smtClean="0"/>
            <a:t>How are </a:t>
          </a:r>
        </a:p>
        <a:p xmlns:a="http://schemas.openxmlformats.org/drawingml/2006/main">
          <a:pPr algn="ctr"/>
          <a:r>
            <a:rPr lang="en-US" sz="1600" b="1" dirty="0" smtClean="0"/>
            <a:t>they getting </a:t>
          </a:r>
        </a:p>
        <a:p xmlns:a="http://schemas.openxmlformats.org/drawingml/2006/main">
          <a:pPr algn="ctr"/>
          <a:r>
            <a:rPr lang="en-US" sz="1600" b="1" dirty="0" smtClean="0"/>
            <a:t>paid?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0.29729</cdr:x>
      <cdr:y>0.33763</cdr:y>
    </cdr:from>
    <cdr:to>
      <cdr:x>0.78796</cdr:x>
      <cdr:y>0.83444</cdr:y>
    </cdr:to>
    <cdr:sp macro="" textlink="">
      <cdr:nvSpPr>
        <cdr:cNvPr id="2" name="TextBox 11"/>
        <cdr:cNvSpPr txBox="1"/>
      </cdr:nvSpPr>
      <cdr:spPr>
        <a:xfrm xmlns:a="http://schemas.openxmlformats.org/drawingml/2006/main">
          <a:off x="1087362" y="836663"/>
          <a:ext cx="1794681" cy="123110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2000" b="1" dirty="0" smtClean="0"/>
            <a:t>11% </a:t>
          </a:r>
        </a:p>
        <a:p xmlns:a="http://schemas.openxmlformats.org/drawingml/2006/main">
          <a:pPr algn="ctr"/>
          <a:r>
            <a:rPr lang="en-US" b="1" dirty="0" smtClean="0"/>
            <a:t>received company </a:t>
          </a:r>
        </a:p>
        <a:p xmlns:a="http://schemas.openxmlformats.org/drawingml/2006/main">
          <a:pPr algn="ctr"/>
          <a:r>
            <a:rPr lang="en-US" b="1" dirty="0" smtClean="0"/>
            <a:t>shares</a:t>
          </a:r>
          <a:endParaRPr lang="en-US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r">
              <a:defRPr sz="1200"/>
            </a:lvl1pPr>
          </a:lstStyle>
          <a:p>
            <a:fld id="{DE1672A7-9966-4047-97C9-66797C09E1A9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4"/>
            <a:ext cx="2971800" cy="458787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4"/>
            <a:ext cx="2971800" cy="458787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r">
              <a:defRPr sz="1200"/>
            </a:lvl1pPr>
          </a:lstStyle>
          <a:p>
            <a:fld id="{BE9E34EA-FA04-4EBA-94FF-D03FA2D68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7784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r">
              <a:defRPr sz="1200"/>
            </a:lvl1pPr>
          </a:lstStyle>
          <a:p>
            <a:fld id="{72F92574-94F4-4CC4-BB81-71FACED1FE4B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5" tIns="45718" rIns="91435" bIns="4571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35" tIns="45718" rIns="91435" bIns="4571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4"/>
            <a:ext cx="2971800" cy="458787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4"/>
            <a:ext cx="2971800" cy="458787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r">
              <a:defRPr sz="1200"/>
            </a:lvl1pPr>
          </a:lstStyle>
          <a:p>
            <a:fld id="{3F0B5B9D-8989-4224-88DA-AA27127A4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152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B5B9D-8989-4224-88DA-AA27127A493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7984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B5B9D-8989-4224-88DA-AA27127A4931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2694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B5B9D-8989-4224-88DA-AA27127A4931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2545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B5B9D-8989-4224-88DA-AA27127A4931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8997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B5B9D-8989-4224-88DA-AA27127A4931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9503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B5B9D-8989-4224-88DA-AA27127A4931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0664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B5B9D-8989-4224-88DA-AA27127A4931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832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B5B9D-8989-4224-88DA-AA27127A4931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5731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B5B9D-8989-4224-88DA-AA27127A4931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8663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B5B9D-8989-4224-88DA-AA27127A4931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02556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B5B9D-8989-4224-88DA-AA27127A4931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731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B5B9D-8989-4224-88DA-AA27127A493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65298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NEED TO DO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B5B9D-8989-4224-88DA-AA27127A4931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89505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Grad/profession</a:t>
            </a:r>
            <a:r>
              <a:rPr lang="en-US" baseline="0" dirty="0" smtClean="0"/>
              <a:t>al school attendance?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B5B9D-8989-4224-88DA-AA27127A4931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4196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B5B9D-8989-4224-88DA-AA27127A493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3181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B5B9D-8989-4224-88DA-AA27127A493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3892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50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B5B9D-8989-4224-88DA-AA27127A493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3728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B5B9D-8989-4224-88DA-AA27127A493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4323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B5B9D-8989-4224-88DA-AA27127A493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703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B5B9D-8989-4224-88DA-AA27127A493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5423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B5B9D-8989-4224-88DA-AA27127A493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693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50">
                <a:solidFill>
                  <a:srgbClr val="FFFFFF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1500">
                <a:solidFill>
                  <a:srgbClr val="FFFFFF"/>
                </a:solidFill>
              </a:defRPr>
            </a:lvl1pPr>
          </a:lstStyle>
          <a:p>
            <a:fld id="{34C39BD9-1959-4EC5-9FF6-61AF94FF2515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40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FE0BB7C-AE3E-4608-994F-4B93DC098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463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39BD9-1959-4EC5-9FF6-61AF94FF2515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BB7C-AE3E-4608-994F-4B93DC098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765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2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4"/>
            <a:ext cx="2209800" cy="365125"/>
          </a:xfrm>
        </p:spPr>
        <p:txBody>
          <a:bodyPr/>
          <a:lstStyle/>
          <a:p>
            <a:fld id="{34C39BD9-1959-4EC5-9FF6-61AF94FF2515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2" y="6248209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FE0BB7C-AE3E-4608-994F-4B93DC098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1433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39BD9-1959-4EC5-9FF6-61AF94FF2515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FE0BB7C-AE3E-4608-994F-4B93DC098E4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411972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1" y="2743200"/>
            <a:ext cx="7123113" cy="1673225"/>
          </a:xfrm>
        </p:spPr>
        <p:txBody>
          <a:bodyPr anchor="t"/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33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39BD9-1959-4EC5-9FF6-61AF94FF2515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1800">
                <a:solidFill>
                  <a:srgbClr val="FFFFFF"/>
                </a:solidFill>
              </a:defRPr>
            </a:lvl1pPr>
          </a:lstStyle>
          <a:p>
            <a:fld id="{5FE0BB7C-AE3E-4608-994F-4B93DC098E4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228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4C39BD9-1959-4EC5-9FF6-61AF94FF2515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FE0BB7C-AE3E-4608-994F-4B93DC098E4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474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4C39BD9-1959-4EC5-9FF6-61AF94FF2515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FE0BB7C-AE3E-4608-994F-4B93DC098E4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15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15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1470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39BD9-1959-4EC5-9FF6-61AF94FF2515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FE0BB7C-AE3E-4608-994F-4B93DC098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899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39BD9-1959-4EC5-9FF6-61AF94FF2515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FE0BB7C-AE3E-4608-994F-4B93DC098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2888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33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39BD9-1959-4EC5-9FF6-61AF94FF2515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FE0BB7C-AE3E-4608-994F-4B93DC098E4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750"/>
              </a:spcAft>
              <a:buNone/>
              <a:defRPr sz="1350"/>
            </a:lvl1pPr>
            <a:lvl2pPr>
              <a:buNone/>
              <a:defRPr sz="900"/>
            </a:lvl2pPr>
            <a:lvl3pPr>
              <a:buNone/>
              <a:defRPr sz="750"/>
            </a:lvl3pPr>
            <a:lvl4pPr>
              <a:buNone/>
              <a:defRPr sz="675"/>
            </a:lvl4pPr>
            <a:lvl5pPr>
              <a:buNone/>
              <a:defRPr sz="675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8309595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275"/>
            </a:lvl1pPr>
            <a:lvl2pPr>
              <a:buFontTx/>
              <a:buNone/>
              <a:defRPr sz="900"/>
            </a:lvl2pPr>
            <a:lvl3pPr>
              <a:buFontTx/>
              <a:buNone/>
              <a:defRPr sz="750"/>
            </a:lvl3pPr>
            <a:lvl4pPr>
              <a:buFontTx/>
              <a:buNone/>
              <a:defRPr sz="675"/>
            </a:lvl4pPr>
            <a:lvl5pPr>
              <a:buFontTx/>
              <a:buNone/>
              <a:defRPr sz="675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1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2"/>
            <a:ext cx="2667000" cy="365125"/>
          </a:xfrm>
        </p:spPr>
        <p:txBody>
          <a:bodyPr rtlCol="0"/>
          <a:lstStyle/>
          <a:p>
            <a:fld id="{34C39BD9-1959-4EC5-9FF6-61AF94FF2515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100"/>
            </a:lvl1pPr>
          </a:lstStyle>
          <a:p>
            <a:fld id="{5FE0BB7C-AE3E-4608-994F-4B93DC098E4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8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24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501374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2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050">
                <a:solidFill>
                  <a:schemeClr val="tx2"/>
                </a:solidFill>
              </a:defRPr>
            </a:lvl1pPr>
          </a:lstStyle>
          <a:p>
            <a:fld id="{34C39BD9-1959-4EC5-9FF6-61AF94FF2515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1" y="6248208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05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050" b="1">
                <a:solidFill>
                  <a:srgbClr val="FFFFFF"/>
                </a:solidFill>
              </a:defRPr>
            </a:lvl1pPr>
          </a:lstStyle>
          <a:p>
            <a:fld id="{5FE0BB7C-AE3E-4608-994F-4B93DC098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224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3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40030" indent="-240030" algn="l" rtl="0" eaLnBrk="1" latinLnBrk="0" hangingPunct="1">
        <a:spcBef>
          <a:spcPts val="525"/>
        </a:spcBef>
        <a:buClr>
          <a:schemeClr val="accent2"/>
        </a:buClr>
        <a:buSzPct val="60000"/>
        <a:buFont typeface="Wingdings"/>
        <a:buChar char=""/>
        <a:defRPr kumimoji="0" sz="2175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indent="-205740" algn="l" rtl="0" eaLnBrk="1" latinLnBrk="0" hangingPunct="1">
        <a:spcBef>
          <a:spcPts val="413"/>
        </a:spcBef>
        <a:buClr>
          <a:schemeClr val="accent1"/>
        </a:buClr>
        <a:buSzPct val="70000"/>
        <a:buFont typeface="Wingdings 2"/>
        <a:buChar char=""/>
        <a:defRPr kumimoji="0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71450" algn="l" rtl="0" eaLnBrk="1" latinLnBrk="0" hangingPunct="1">
        <a:spcBef>
          <a:spcPts val="375"/>
        </a:spcBef>
        <a:buClr>
          <a:schemeClr val="accent2"/>
        </a:buClr>
        <a:buSzPct val="75000"/>
        <a:buFont typeface="Wingdings"/>
        <a:buChar char=""/>
        <a:defRPr kumimoji="0" sz="1725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indent="-171450" algn="l" rtl="0" eaLnBrk="1" latinLnBrk="0" hangingPunct="1">
        <a:spcBef>
          <a:spcPts val="300"/>
        </a:spcBef>
        <a:buClr>
          <a:schemeClr val="accent3"/>
        </a:buClr>
        <a:buSzPct val="75000"/>
        <a:buFont typeface="Wingdings"/>
        <a:buChar char="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171450" algn="l" rtl="0" eaLnBrk="1" latinLnBrk="0" hangingPunct="1">
        <a:spcBef>
          <a:spcPts val="300"/>
        </a:spcBef>
        <a:buClr>
          <a:schemeClr val="accent4"/>
        </a:buClr>
        <a:buSzPct val="65000"/>
        <a:buFont typeface="Wingdings"/>
        <a:buChar char="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577340" indent="-17145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35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17145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35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988820" indent="-17145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35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7145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35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oirp.ncsu.edu/wordpress/wp-content/uploads/2018/08/gfps.may18.questionnaire.pdf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s://oirp.ncsu.edu/surveys/survey-reports/studentalumni-surveys/future-plans-survey-and-survey-of-recent-graduates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apps.oirp.ncsu.edu/pgem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mailto:Nancy_whelchel@ncsu.edu" TargetMode="External"/><Relationship Id="rId2" Type="http://schemas.openxmlformats.org/officeDocument/2006/relationships/hyperlink" Target="mailto:sacrocke@ncsu.edu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INAUGURAL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GRADUATE Future Plans Survey:</a:t>
            </a:r>
            <a:br>
              <a:rPr lang="en-US" dirty="0" smtClean="0"/>
            </a:br>
            <a:r>
              <a:rPr lang="en-US" dirty="0" smtClean="0"/>
              <a:t>Research design &amp; </a:t>
            </a:r>
            <a:br>
              <a:rPr lang="en-US" dirty="0" smtClean="0"/>
            </a:br>
            <a:r>
              <a:rPr lang="en-US" dirty="0" smtClean="0"/>
              <a:t>May 2018 results</a:t>
            </a:r>
            <a:br>
              <a:rPr lang="en-US" dirty="0" smtClean="0"/>
            </a:br>
            <a:r>
              <a:rPr lang="en-US" dirty="0" smtClean="0"/>
              <a:t>(Doctoral graduates)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Office of Institutional Research and Planning</a:t>
            </a:r>
          </a:p>
          <a:p>
            <a:r>
              <a:rPr lang="en-US" dirty="0" smtClean="0"/>
              <a:t>October,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02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Were there difference by college in how </a:t>
            </a:r>
            <a:r>
              <a:rPr lang="en-US" sz="3200" dirty="0"/>
              <a:t>many </a:t>
            </a:r>
            <a:r>
              <a:rPr lang="en-US" sz="3200" dirty="0" smtClean="0"/>
              <a:t>doctoral students did the GFPS in May 2018?</a:t>
            </a:r>
            <a:endParaRPr lang="en-US" sz="3200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8049498"/>
              </p:ext>
            </p:extLst>
          </p:nvPr>
        </p:nvGraphicFramePr>
        <p:xfrm>
          <a:off x="950976" y="1837944"/>
          <a:ext cx="7095744" cy="3968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ctangle 8"/>
          <p:cNvSpPr/>
          <p:nvPr/>
        </p:nvSpPr>
        <p:spPr>
          <a:xfrm>
            <a:off x="771144" y="5320633"/>
            <a:ext cx="116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2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Number Graduating: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178834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How are the results used?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Employers </a:t>
            </a:r>
            <a:r>
              <a:rPr lang="en-US" sz="2400" dirty="0"/>
              <a:t>when making salary offers</a:t>
            </a:r>
          </a:p>
          <a:p>
            <a:r>
              <a:rPr lang="en-US" sz="2400" dirty="0" smtClean="0"/>
              <a:t>Graduate students </a:t>
            </a:r>
            <a:r>
              <a:rPr lang="en-US" sz="2400" dirty="0"/>
              <a:t>engaged in salary negotiations</a:t>
            </a:r>
          </a:p>
          <a:p>
            <a:r>
              <a:rPr lang="en-US" sz="2400" dirty="0"/>
              <a:t>Employers assessing the new graduate employment pool</a:t>
            </a:r>
          </a:p>
          <a:p>
            <a:r>
              <a:rPr lang="en-US" sz="2400" dirty="0"/>
              <a:t>Career Centers matching job seekers with employers</a:t>
            </a:r>
          </a:p>
          <a:p>
            <a:pPr lvl="1"/>
            <a:r>
              <a:rPr lang="en-US" sz="2175" dirty="0"/>
              <a:t>Identifying employers for career fairs</a:t>
            </a:r>
          </a:p>
          <a:p>
            <a:r>
              <a:rPr lang="en-US" sz="2400" dirty="0"/>
              <a:t>Institutional rankings reported by organizations/magazines</a:t>
            </a:r>
          </a:p>
          <a:p>
            <a:r>
              <a:rPr lang="en-US" sz="2400" dirty="0"/>
              <a:t>Assessment activities</a:t>
            </a:r>
          </a:p>
          <a:p>
            <a:pPr lvl="1"/>
            <a:r>
              <a:rPr lang="en-US" sz="2175" dirty="0"/>
              <a:t>Career Centers programs and services</a:t>
            </a:r>
          </a:p>
          <a:p>
            <a:pPr lvl="1"/>
            <a:r>
              <a:rPr lang="en-US" sz="2175" dirty="0"/>
              <a:t>Academic programs’ evaluation of career-readiness of graduates</a:t>
            </a:r>
          </a:p>
          <a:p>
            <a:pPr lvl="1"/>
            <a:r>
              <a:rPr lang="en-US" sz="2175" dirty="0"/>
              <a:t>Outcomes (job placement, post-graduate enrollment, etc.)</a:t>
            </a:r>
          </a:p>
          <a:p>
            <a:pPr lvl="1"/>
            <a:r>
              <a:rPr lang="en-US" sz="2175" dirty="0"/>
              <a:t>NC State Strategic Planning metrics </a:t>
            </a:r>
          </a:p>
        </p:txBody>
      </p:sp>
    </p:spTree>
    <p:extLst>
      <p:ext uri="{BB962C8B-B14F-4D97-AF65-F5344CB8AC3E}">
        <p14:creationId xmlns:p14="http://schemas.microsoft.com/office/powerpoint/2010/main" val="106512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Future Plans of Doctoral Degree Recipients…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08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doctoral graduates feel about their future?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22434" y="1589567"/>
            <a:ext cx="3886200" cy="4572000"/>
          </a:xfrm>
        </p:spPr>
        <p:txBody>
          <a:bodyPr/>
          <a:lstStyle/>
          <a:p>
            <a:r>
              <a:rPr lang="en-US" dirty="0" smtClean="0"/>
              <a:t>The majority of doctoral graduates feel both excited…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… and prepared for the future</a:t>
            </a:r>
            <a:endParaRPr lang="en-US" dirty="0"/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2854661"/>
              </p:ext>
            </p:extLst>
          </p:nvPr>
        </p:nvGraphicFramePr>
        <p:xfrm>
          <a:off x="-571796" y="2087475"/>
          <a:ext cx="5416697" cy="394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Chart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1532678"/>
              </p:ext>
            </p:extLst>
          </p:nvPr>
        </p:nvGraphicFramePr>
        <p:xfrm>
          <a:off x="3687241" y="2087475"/>
          <a:ext cx="5604751" cy="39906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09972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are the future plans of NC State’s </a:t>
            </a:r>
            <a:r>
              <a:rPr lang="en-US" dirty="0" smtClean="0"/>
              <a:t>doctoral </a:t>
            </a:r>
            <a:r>
              <a:rPr lang="en-US" dirty="0"/>
              <a:t>degree recipients?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362700" y="1798320"/>
            <a:ext cx="2476500" cy="4495800"/>
          </a:xfrm>
        </p:spPr>
        <p:txBody>
          <a:bodyPr>
            <a:normAutofit/>
          </a:bodyPr>
          <a:lstStyle/>
          <a:p>
            <a:r>
              <a:rPr lang="en-US" sz="1600" b="1" dirty="0" smtClean="0"/>
              <a:t>81% </a:t>
            </a:r>
            <a:r>
              <a:rPr lang="en-US" sz="1600" dirty="0" smtClean="0"/>
              <a:t>have a signed contract or confirmed employment plans by graduation, with most working full-time</a:t>
            </a:r>
            <a:endParaRPr lang="en-US" sz="1375" i="1" dirty="0" smtClean="0"/>
          </a:p>
          <a:p>
            <a:pPr lvl="1"/>
            <a:endParaRPr lang="en-US" sz="1150" dirty="0" smtClean="0"/>
          </a:p>
          <a:p>
            <a:r>
              <a:rPr lang="en-US" sz="1600" b="1" dirty="0" smtClean="0"/>
              <a:t>25% </a:t>
            </a:r>
            <a:r>
              <a:rPr lang="en-US" sz="1600" dirty="0" smtClean="0"/>
              <a:t>were seeking a position at the time of the survey, or were planning to do so</a:t>
            </a:r>
          </a:p>
          <a:p>
            <a:endParaRPr lang="en-US" sz="1600" dirty="0"/>
          </a:p>
          <a:p>
            <a:r>
              <a:rPr lang="en-US" sz="1600" dirty="0" smtClean="0"/>
              <a:t>One doctoral graduate said they plan to pursue further education in the coming year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326586"/>
              </p:ext>
            </p:extLst>
          </p:nvPr>
        </p:nvGraphicFramePr>
        <p:xfrm>
          <a:off x="100965" y="2317623"/>
          <a:ext cx="6385560" cy="34051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05678" y="6011263"/>
            <a:ext cx="73474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/>
              <a:t>Note: Respondents could select more than one type of activity. For example, some graduates currently holding a job</a:t>
            </a:r>
          </a:p>
          <a:p>
            <a:r>
              <a:rPr lang="en-US" sz="1200" i="1" dirty="0" smtClean="0"/>
              <a:t> also said they were now looking for a new position.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3630431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>
                <a:solidFill>
                  <a:schemeClr val="bg1"/>
                </a:solidFill>
              </a:rPr>
              <a:t>When did they start looking, what was helpful in getting a job, where will they be working, and what will they be earning?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Doctoral Graduates with Full-Time Employment </a:t>
            </a:r>
            <a:r>
              <a:rPr lang="en-US" sz="1300" i="1" dirty="0" smtClean="0"/>
              <a:t>(97% </a:t>
            </a:r>
            <a:r>
              <a:rPr lang="en-US" sz="1300" i="1" dirty="0"/>
              <a:t>of all those with a job for after graduation</a:t>
            </a:r>
            <a:r>
              <a:rPr lang="en-US" sz="1300" i="1" dirty="0" smtClean="0"/>
              <a:t>)</a:t>
            </a: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141330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81891" y="283464"/>
            <a:ext cx="8204661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Are doctoral graduates getting new jobs or continuing with the same employer?</a:t>
            </a:r>
            <a:br>
              <a:rPr lang="en-US" dirty="0" smtClean="0"/>
            </a:br>
            <a:endParaRPr lang="en-US" sz="18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581891" y="1600200"/>
            <a:ext cx="8200783" cy="4495800"/>
          </a:xfrm>
        </p:spPr>
        <p:txBody>
          <a:bodyPr>
            <a:normAutofit/>
          </a:bodyPr>
          <a:lstStyle/>
          <a:p>
            <a:r>
              <a:rPr lang="en-US" sz="1800" b="1" dirty="0"/>
              <a:t>44%</a:t>
            </a:r>
            <a:r>
              <a:rPr lang="en-US" sz="1800" dirty="0"/>
              <a:t> </a:t>
            </a:r>
            <a:r>
              <a:rPr lang="en-US" sz="1800" dirty="0" smtClean="0"/>
              <a:t>of doctoral students </a:t>
            </a:r>
            <a:r>
              <a:rPr lang="en-US" sz="1800" dirty="0"/>
              <a:t>with full-time employment</a:t>
            </a:r>
            <a:r>
              <a:rPr lang="en-US" sz="1800" b="1" dirty="0"/>
              <a:t> </a:t>
            </a:r>
            <a:r>
              <a:rPr lang="en-US" sz="1800" dirty="0" smtClean="0"/>
              <a:t>have </a:t>
            </a:r>
            <a:r>
              <a:rPr lang="en-US" sz="1800" dirty="0"/>
              <a:t>secured </a:t>
            </a:r>
            <a:r>
              <a:rPr lang="en-US" sz="1800" dirty="0" smtClean="0"/>
              <a:t>a new, non-postdoc position to begin after graduation</a:t>
            </a:r>
          </a:p>
          <a:p>
            <a:r>
              <a:rPr lang="en-US" sz="1800" b="1" dirty="0" smtClean="0"/>
              <a:t>27% </a:t>
            </a:r>
            <a:r>
              <a:rPr lang="en-US" sz="1800" dirty="0" smtClean="0"/>
              <a:t>have committed to either a postdoc position or further training</a:t>
            </a:r>
            <a:endParaRPr lang="en-US" sz="1800" b="1" dirty="0" smtClean="0"/>
          </a:p>
          <a:p>
            <a:r>
              <a:rPr lang="en-US" sz="1800" b="1" dirty="0" smtClean="0"/>
              <a:t>One-fourth</a:t>
            </a:r>
            <a:r>
              <a:rPr lang="en-US" sz="1800" dirty="0" smtClean="0"/>
              <a:t> will be working at a place of employment they obtained </a:t>
            </a:r>
            <a:r>
              <a:rPr lang="en-US" sz="1800" i="1" dirty="0" smtClean="0"/>
              <a:t>during</a:t>
            </a:r>
            <a:r>
              <a:rPr lang="en-US" sz="1800" dirty="0" smtClean="0"/>
              <a:t> their graduate program</a:t>
            </a:r>
          </a:p>
          <a:p>
            <a:r>
              <a:rPr lang="en-US" sz="1800" b="1" dirty="0" smtClean="0"/>
              <a:t>14% </a:t>
            </a:r>
            <a:r>
              <a:rPr lang="en-US" sz="1800" dirty="0" smtClean="0"/>
              <a:t>will be working for an employer they had </a:t>
            </a:r>
            <a:r>
              <a:rPr lang="en-US" sz="1800" i="1" dirty="0" smtClean="0"/>
              <a:t>prior</a:t>
            </a:r>
            <a:r>
              <a:rPr lang="en-US" sz="1800" dirty="0" smtClean="0"/>
              <a:t> to pursuing their degree</a:t>
            </a:r>
            <a:endParaRPr lang="en-US" sz="1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05678" y="6011263"/>
            <a:ext cx="77698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/>
              <a:t>Note: Respondents could select more than one type of activity. For example, some graduates working in a postdoc position</a:t>
            </a:r>
          </a:p>
          <a:p>
            <a:r>
              <a:rPr lang="en-US" sz="1200" i="1" dirty="0" smtClean="0"/>
              <a:t> also said they were continuing in a position they had obtained prior to graduation. 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472992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698" y="221108"/>
            <a:ext cx="8371332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When do doctoral students start the job search process?</a:t>
            </a:r>
            <a:br>
              <a:rPr lang="en-US" dirty="0" smtClean="0"/>
            </a:br>
            <a:r>
              <a:rPr lang="en-US" sz="1600" dirty="0" smtClean="0"/>
              <a:t>(Among those accepting a full-time position </a:t>
            </a:r>
            <a:r>
              <a:rPr lang="en-US" sz="1600" i="1" dirty="0" smtClean="0"/>
              <a:t>at the time of graduation </a:t>
            </a:r>
            <a:r>
              <a:rPr lang="en-US" sz="1600" dirty="0" smtClean="0"/>
              <a:t>or </a:t>
            </a:r>
            <a:r>
              <a:rPr lang="en-US" sz="1600" i="1" dirty="0"/>
              <a:t>during</a:t>
            </a:r>
            <a:r>
              <a:rPr lang="en-US" sz="1600" dirty="0"/>
              <a:t> </a:t>
            </a:r>
            <a:r>
              <a:rPr lang="en-US" sz="1600" i="1" dirty="0"/>
              <a:t>their graduate </a:t>
            </a:r>
            <a:r>
              <a:rPr lang="en-US" sz="1600" i="1" dirty="0" smtClean="0"/>
              <a:t>program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86% </a:t>
            </a:r>
            <a:r>
              <a:rPr lang="en-US" sz="2800" dirty="0" smtClean="0"/>
              <a:t>of doctoral graduates obtaining a full-time position indicated beginning their job search six or more months before graduation</a:t>
            </a:r>
          </a:p>
          <a:p>
            <a:r>
              <a:rPr lang="en-US" sz="2800" b="1" dirty="0" smtClean="0"/>
              <a:t>One-third</a:t>
            </a:r>
            <a:r>
              <a:rPr lang="en-US" sz="2800" dirty="0" smtClean="0"/>
              <a:t> started their search a year or more prior to graduation</a:t>
            </a:r>
            <a:endParaRPr lang="en-US" sz="28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57889"/>
              </p:ext>
            </p:extLst>
          </p:nvPr>
        </p:nvGraphicFramePr>
        <p:xfrm>
          <a:off x="1747239" y="4039558"/>
          <a:ext cx="5708938" cy="17205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703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81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72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26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59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5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87721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CC0000"/>
                          </a:solidFill>
                          <a:effectLst/>
                          <a:latin typeface="+mj-lt"/>
                        </a:rPr>
                        <a:t>How many months prior to graduation started </a:t>
                      </a:r>
                      <a:r>
                        <a:rPr lang="en-US" sz="1400" b="0" i="0" u="none" strike="noStrike" dirty="0">
                          <a:solidFill>
                            <a:srgbClr val="CC0000"/>
                          </a:solidFill>
                          <a:effectLst/>
                          <a:latin typeface="+mj-lt"/>
                        </a:rPr>
                        <a:t>looking </a:t>
                      </a:r>
                      <a:r>
                        <a:rPr lang="en-US" sz="1400" b="0" i="0" u="none" strike="noStrike" dirty="0" smtClean="0">
                          <a:solidFill>
                            <a:srgbClr val="CC0000"/>
                          </a:solidFill>
                          <a:effectLst/>
                          <a:latin typeface="+mj-lt"/>
                        </a:rPr>
                        <a:t>for work</a:t>
                      </a:r>
                      <a:endParaRPr lang="en-US" sz="1400" b="0" i="0" u="none" strike="noStrike" dirty="0">
                        <a:solidFill>
                          <a:srgbClr val="CC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02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CC0000"/>
                          </a:solidFill>
                          <a:effectLst/>
                          <a:latin typeface="+mj-lt"/>
                        </a:rPr>
                        <a:t>12 or </a:t>
                      </a:r>
                      <a:r>
                        <a:rPr lang="en-US" sz="1400" b="0" i="0" u="none" strike="noStrike" dirty="0" smtClean="0">
                          <a:solidFill>
                            <a:srgbClr val="CC0000"/>
                          </a:solidFill>
                          <a:effectLst/>
                          <a:latin typeface="+mj-lt"/>
                        </a:rPr>
                        <a:t>more</a:t>
                      </a:r>
                    </a:p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CC0000"/>
                          </a:solidFill>
                          <a:effectLst/>
                          <a:latin typeface="+mj-lt"/>
                        </a:rPr>
                        <a:t>months</a:t>
                      </a:r>
                      <a:endParaRPr lang="en-US" sz="1400" b="0" i="0" u="none" strike="noStrike" dirty="0">
                        <a:solidFill>
                          <a:srgbClr val="CC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CC0000"/>
                          </a:solidFill>
                          <a:effectLst/>
                          <a:latin typeface="+mj-lt"/>
                        </a:rPr>
                        <a:t>9-11 </a:t>
                      </a:r>
                      <a:r>
                        <a:rPr lang="en-US" sz="1400" b="0" i="0" u="none" strike="noStrike" dirty="0" smtClean="0">
                          <a:solidFill>
                            <a:srgbClr val="CC0000"/>
                          </a:solidFill>
                          <a:effectLst/>
                          <a:latin typeface="+mj-lt"/>
                        </a:rPr>
                        <a:t>months</a:t>
                      </a:r>
                      <a:endParaRPr lang="en-US" sz="1400" b="0" i="0" u="none" strike="noStrike" dirty="0">
                        <a:solidFill>
                          <a:srgbClr val="CC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CC0000"/>
                          </a:solidFill>
                          <a:effectLst/>
                          <a:latin typeface="+mj-lt"/>
                        </a:rPr>
                        <a:t>6-8 </a:t>
                      </a:r>
                      <a:r>
                        <a:rPr lang="en-US" sz="1400" b="0" i="0" u="none" strike="noStrike" dirty="0" smtClean="0">
                          <a:solidFill>
                            <a:srgbClr val="CC0000"/>
                          </a:solidFill>
                          <a:effectLst/>
                          <a:latin typeface="+mj-lt"/>
                        </a:rPr>
                        <a:t>months</a:t>
                      </a:r>
                      <a:endParaRPr lang="en-US" sz="1400" b="0" i="0" u="none" strike="noStrike" dirty="0">
                        <a:solidFill>
                          <a:srgbClr val="CC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CC0000"/>
                          </a:solidFill>
                          <a:effectLst/>
                          <a:latin typeface="+mj-lt"/>
                        </a:rPr>
                        <a:t>3-5 </a:t>
                      </a:r>
                      <a:r>
                        <a:rPr lang="en-US" sz="1400" b="0" i="0" u="none" strike="noStrike" dirty="0" smtClean="0">
                          <a:solidFill>
                            <a:srgbClr val="CC0000"/>
                          </a:solidFill>
                          <a:effectLst/>
                          <a:latin typeface="+mj-lt"/>
                        </a:rPr>
                        <a:t>months</a:t>
                      </a:r>
                      <a:endParaRPr lang="en-US" sz="1400" b="0" i="0" u="none" strike="noStrike" dirty="0">
                        <a:solidFill>
                          <a:srgbClr val="CC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CC0000"/>
                          </a:solidFill>
                          <a:effectLst/>
                          <a:latin typeface="+mj-lt"/>
                        </a:rPr>
                        <a:t>1-2 </a:t>
                      </a:r>
                      <a:r>
                        <a:rPr lang="en-US" sz="1400" b="0" i="0" u="none" strike="noStrike" dirty="0" smtClean="0">
                          <a:solidFill>
                            <a:srgbClr val="CC0000"/>
                          </a:solidFill>
                          <a:effectLst/>
                          <a:latin typeface="+mj-lt"/>
                        </a:rPr>
                        <a:t>months</a:t>
                      </a:r>
                      <a:endParaRPr lang="en-US" sz="1400" b="0" i="0" u="none" strike="noStrike" dirty="0">
                        <a:solidFill>
                          <a:srgbClr val="CC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CC0000"/>
                          </a:solidFill>
                          <a:effectLst/>
                          <a:latin typeface="+mj-lt"/>
                        </a:rPr>
                        <a:t>Less than </a:t>
                      </a:r>
                      <a:r>
                        <a:rPr lang="en-US" sz="1400" b="0" i="0" u="none" strike="noStrike" dirty="0" smtClean="0">
                          <a:solidFill>
                            <a:srgbClr val="CC0000"/>
                          </a:solidFill>
                          <a:effectLst/>
                          <a:latin typeface="+mj-lt"/>
                        </a:rPr>
                        <a:t>1 month</a:t>
                      </a:r>
                      <a:endParaRPr lang="en-US" sz="1400" b="0" i="0" u="none" strike="noStrike" dirty="0">
                        <a:solidFill>
                          <a:srgbClr val="CC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26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292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resources did </a:t>
            </a:r>
            <a:r>
              <a:rPr lang="en-US" dirty="0" smtClean="0"/>
              <a:t>doctoral students </a:t>
            </a:r>
            <a:r>
              <a:rPr lang="en-US" dirty="0"/>
              <a:t>say were helpful in securing their job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sz="1600" dirty="0"/>
              <a:t>(Among those accepting a full-time position </a:t>
            </a:r>
            <a:r>
              <a:rPr lang="en-US" sz="1600" i="1" dirty="0"/>
              <a:t>at the time of graduation </a:t>
            </a:r>
            <a:r>
              <a:rPr lang="en-US" sz="1600" dirty="0"/>
              <a:t>or </a:t>
            </a:r>
            <a:r>
              <a:rPr lang="en-US" sz="1600" i="1" dirty="0"/>
              <a:t>during</a:t>
            </a:r>
            <a:r>
              <a:rPr lang="en-US" sz="1600" dirty="0"/>
              <a:t> </a:t>
            </a:r>
            <a:r>
              <a:rPr lang="en-US" sz="1600" i="1" dirty="0"/>
              <a:t>their graduate program</a:t>
            </a:r>
            <a:r>
              <a:rPr lang="en-US" sz="1600" dirty="0"/>
              <a:t>)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42% </a:t>
            </a:r>
            <a:r>
              <a:rPr lang="en-US" dirty="0" smtClean="0"/>
              <a:t>of doctoral students with full-time employment said an </a:t>
            </a:r>
            <a:r>
              <a:rPr lang="en-US" i="1" dirty="0" smtClean="0"/>
              <a:t>NC State faculty member</a:t>
            </a:r>
            <a:r>
              <a:rPr lang="en-US" dirty="0" smtClean="0"/>
              <a:t> had been helpful in their job search</a:t>
            </a:r>
          </a:p>
          <a:p>
            <a:r>
              <a:rPr lang="en-US" b="1" dirty="0" smtClean="0"/>
              <a:t>One-fourth</a:t>
            </a:r>
            <a:r>
              <a:rPr lang="en-US" dirty="0" smtClean="0"/>
              <a:t> said </a:t>
            </a:r>
            <a:r>
              <a:rPr lang="en-US" i="1" dirty="0" smtClean="0"/>
              <a:t>personal/professional connection(s) </a:t>
            </a:r>
            <a:r>
              <a:rPr lang="en-US" dirty="0" smtClean="0"/>
              <a:t>in the company were helpful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942424943"/>
              </p:ext>
            </p:extLst>
          </p:nvPr>
        </p:nvGraphicFramePr>
        <p:xfrm>
          <a:off x="4800407" y="1659140"/>
          <a:ext cx="4051139" cy="46390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333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77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6652">
                <a:tc>
                  <a:txBody>
                    <a:bodyPr/>
                    <a:lstStyle/>
                    <a:p>
                      <a:pPr marL="45720" algn="l" fontAlgn="ctr"/>
                      <a:r>
                        <a:rPr lang="en-US" sz="1200" b="1" i="0" u="none" strike="noStrike" dirty="0" smtClean="0">
                          <a:solidFill>
                            <a:srgbClr val="A63C2A"/>
                          </a:solidFill>
                          <a:effectLst/>
                          <a:latin typeface="+mj-lt"/>
                        </a:rPr>
                        <a:t>Helpful</a:t>
                      </a:r>
                      <a:r>
                        <a:rPr lang="en-US" sz="1200" b="1" i="0" u="none" strike="noStrike" baseline="0" dirty="0" smtClean="0">
                          <a:solidFill>
                            <a:srgbClr val="A63C2A"/>
                          </a:solidFill>
                          <a:effectLst/>
                          <a:latin typeface="+mj-lt"/>
                        </a:rPr>
                        <a:t> Resources Used in Job Search</a:t>
                      </a:r>
                      <a:endParaRPr lang="en-US" sz="1200" b="1" i="0" u="none" strike="noStrike" dirty="0">
                        <a:solidFill>
                          <a:srgbClr val="A63C2A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9232193"/>
                  </a:ext>
                </a:extLst>
              </a:tr>
              <a:tr h="186652">
                <a:tc>
                  <a:txBody>
                    <a:bodyPr/>
                    <a:lstStyle/>
                    <a:p>
                      <a:pPr marL="45720" algn="l" fontAlgn="ctr"/>
                      <a:r>
                        <a:rPr lang="en-US" sz="1200" b="0" i="0" u="none" strike="noStrike" dirty="0">
                          <a:solidFill>
                            <a:srgbClr val="A63C2A"/>
                          </a:solidFill>
                          <a:effectLst/>
                          <a:latin typeface="+mj-lt"/>
                        </a:rPr>
                        <a:t>NC State faculty member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3540929"/>
                  </a:ext>
                </a:extLst>
              </a:tr>
              <a:tr h="186652">
                <a:tc>
                  <a:txBody>
                    <a:bodyPr/>
                    <a:lstStyle/>
                    <a:p>
                      <a:pPr marL="45720" algn="l" fontAlgn="ctr"/>
                      <a:r>
                        <a:rPr lang="en-US" sz="1200" b="0" i="0" u="none" strike="noStrike" dirty="0">
                          <a:solidFill>
                            <a:srgbClr val="A63C2A"/>
                          </a:solidFill>
                          <a:effectLst/>
                          <a:latin typeface="+mj-lt"/>
                        </a:rPr>
                        <a:t>Personal/professional connection(s) within the company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3643068"/>
                  </a:ext>
                </a:extLst>
              </a:tr>
              <a:tr h="186652">
                <a:tc>
                  <a:txBody>
                    <a:bodyPr/>
                    <a:lstStyle/>
                    <a:p>
                      <a:pPr marL="45720" algn="l" fontAlgn="ctr"/>
                      <a:r>
                        <a:rPr lang="en-US" sz="1200" b="0" i="0" u="none" strike="noStrike" dirty="0">
                          <a:solidFill>
                            <a:srgbClr val="A63C2A"/>
                          </a:solidFill>
                          <a:effectLst/>
                          <a:latin typeface="+mj-lt"/>
                        </a:rPr>
                        <a:t>Internship/externship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1666750"/>
                  </a:ext>
                </a:extLst>
              </a:tr>
              <a:tr h="186652">
                <a:tc>
                  <a:txBody>
                    <a:bodyPr/>
                    <a:lstStyle/>
                    <a:p>
                      <a:pPr marL="45720" algn="l" fontAlgn="ctr"/>
                      <a:r>
                        <a:rPr lang="fr-FR" sz="1200" b="0" i="0" u="none" strike="noStrike" dirty="0">
                          <a:solidFill>
                            <a:srgbClr val="A63C2A"/>
                          </a:solidFill>
                          <a:effectLst/>
                          <a:latin typeface="+mj-lt"/>
                        </a:rPr>
                        <a:t>Professional association (members, conferences, publications, etc.)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6652">
                <a:tc>
                  <a:txBody>
                    <a:bodyPr/>
                    <a:lstStyle/>
                    <a:p>
                      <a:pPr marL="45720" algn="l" fontAlgn="ctr"/>
                      <a:r>
                        <a:rPr lang="en-US" sz="1200" b="0" i="0" u="none" strike="noStrike" dirty="0">
                          <a:solidFill>
                            <a:srgbClr val="A63C2A"/>
                          </a:solidFill>
                          <a:effectLst/>
                          <a:latin typeface="+mj-lt"/>
                        </a:rPr>
                        <a:t>Internet: LinkedIn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6652">
                <a:tc>
                  <a:txBody>
                    <a:bodyPr/>
                    <a:lstStyle/>
                    <a:p>
                      <a:pPr marL="45720" algn="l" fontAlgn="ctr"/>
                      <a:r>
                        <a:rPr lang="en-US" sz="1200" b="0" i="0" u="none" strike="noStrike" dirty="0">
                          <a:solidFill>
                            <a:srgbClr val="A63C2A"/>
                          </a:solidFill>
                          <a:effectLst/>
                          <a:latin typeface="+mj-lt"/>
                        </a:rPr>
                        <a:t>Internet (</a:t>
                      </a:r>
                      <a:r>
                        <a:rPr lang="en-US" sz="1200" b="0" i="0" u="none" strike="noStrike" dirty="0" smtClean="0">
                          <a:solidFill>
                            <a:srgbClr val="A63C2A"/>
                          </a:solidFill>
                          <a:effectLst/>
                          <a:latin typeface="+mj-lt"/>
                        </a:rPr>
                        <a:t>Other than LinkedIn)</a:t>
                      </a:r>
                      <a:endParaRPr lang="en-US" sz="1200" b="0" i="0" u="none" strike="noStrike" dirty="0">
                        <a:solidFill>
                          <a:srgbClr val="A63C2A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6652">
                <a:tc>
                  <a:txBody>
                    <a:bodyPr/>
                    <a:lstStyle/>
                    <a:p>
                      <a:pPr marL="45720" algn="l" fontAlgn="ctr"/>
                      <a:r>
                        <a:rPr lang="en-US" sz="1200" b="0" i="0" u="none" strike="noStrike" dirty="0">
                          <a:solidFill>
                            <a:srgbClr val="A63C2A"/>
                          </a:solidFill>
                          <a:effectLst/>
                          <a:latin typeface="+mj-lt"/>
                        </a:rPr>
                        <a:t>Optional Practical Training (OPT)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6652">
                <a:tc>
                  <a:txBody>
                    <a:bodyPr/>
                    <a:lstStyle/>
                    <a:p>
                      <a:pPr marL="45720" algn="l" fontAlgn="ctr"/>
                      <a:r>
                        <a:rPr lang="en-US" sz="1200" b="0" i="0" u="none" strike="noStrike" dirty="0">
                          <a:solidFill>
                            <a:srgbClr val="A63C2A"/>
                          </a:solidFill>
                          <a:effectLst/>
                          <a:latin typeface="+mj-lt"/>
                        </a:rPr>
                        <a:t>Family/friends/classmates/co-workers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069">
                <a:tc>
                  <a:txBody>
                    <a:bodyPr/>
                    <a:lstStyle/>
                    <a:p>
                      <a:pPr marL="45720" algn="l" fontAlgn="ctr"/>
                      <a:r>
                        <a:rPr lang="en-US" sz="1200" b="0" i="0" u="none" strike="noStrike" dirty="0">
                          <a:solidFill>
                            <a:srgbClr val="A63C2A"/>
                          </a:solidFill>
                          <a:effectLst/>
                          <a:latin typeface="+mj-lt"/>
                        </a:rPr>
                        <a:t>Student teaching experience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6652">
                <a:tc>
                  <a:txBody>
                    <a:bodyPr/>
                    <a:lstStyle/>
                    <a:p>
                      <a:pPr marL="45720" algn="l" fontAlgn="ctr"/>
                      <a:r>
                        <a:rPr lang="en-US" sz="1200" b="0" i="0" u="none" strike="noStrike" dirty="0">
                          <a:solidFill>
                            <a:srgbClr val="A63C2A"/>
                          </a:solidFill>
                          <a:effectLst/>
                          <a:latin typeface="+mj-lt"/>
                        </a:rPr>
                        <a:t>Campus or college career center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6652">
                <a:tc>
                  <a:txBody>
                    <a:bodyPr/>
                    <a:lstStyle/>
                    <a:p>
                      <a:pPr marL="45720" algn="l" fontAlgn="ctr"/>
                      <a:r>
                        <a:rPr lang="en-US" sz="1200" b="0" i="0" u="none" strike="noStrike" dirty="0">
                          <a:solidFill>
                            <a:srgbClr val="A63C2A"/>
                          </a:solidFill>
                          <a:effectLst/>
                          <a:latin typeface="+mj-lt"/>
                        </a:rPr>
                        <a:t>Consultation w/ NCSU Career Counselor/Coach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6652">
                <a:tc>
                  <a:txBody>
                    <a:bodyPr/>
                    <a:lstStyle/>
                    <a:p>
                      <a:pPr marL="45720" algn="l" fontAlgn="ctr"/>
                      <a:r>
                        <a:rPr lang="en-US" sz="1200" b="0" i="0" u="none" strike="noStrike" dirty="0">
                          <a:solidFill>
                            <a:srgbClr val="A63C2A"/>
                          </a:solidFill>
                          <a:effectLst/>
                          <a:latin typeface="+mj-lt"/>
                        </a:rPr>
                        <a:t>Volunteer work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6652">
                <a:tc>
                  <a:txBody>
                    <a:bodyPr/>
                    <a:lstStyle/>
                    <a:p>
                      <a:pPr marL="45720" algn="l" fontAlgn="b"/>
                      <a:r>
                        <a:rPr lang="en-US" sz="1200" b="0" i="0" u="none" strike="noStrike" dirty="0">
                          <a:solidFill>
                            <a:srgbClr val="A63C2A"/>
                          </a:solidFill>
                          <a:effectLst/>
                          <a:latin typeface="+mj-lt"/>
                        </a:rPr>
                        <a:t>Career fair off campus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6652">
                <a:tc>
                  <a:txBody>
                    <a:bodyPr/>
                    <a:lstStyle/>
                    <a:p>
                      <a:pPr marL="45720" algn="l" fontAlgn="ctr"/>
                      <a:r>
                        <a:rPr lang="en-US" sz="1200" b="0" i="0" u="none" strike="noStrike" dirty="0">
                          <a:solidFill>
                            <a:srgbClr val="A63C2A"/>
                          </a:solidFill>
                          <a:effectLst/>
                          <a:latin typeface="+mj-lt"/>
                        </a:rPr>
                        <a:t>On-campus interviewing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6652">
                <a:tc>
                  <a:txBody>
                    <a:bodyPr/>
                    <a:lstStyle/>
                    <a:p>
                      <a:pPr marL="45720" algn="l" fontAlgn="ctr"/>
                      <a:r>
                        <a:rPr lang="en-US" sz="1200" b="0" i="0" u="none" strike="noStrike" dirty="0">
                          <a:solidFill>
                            <a:srgbClr val="A63C2A"/>
                          </a:solidFill>
                          <a:effectLst/>
                          <a:latin typeface="+mj-lt"/>
                        </a:rPr>
                        <a:t>Career fair at NC State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6652">
                <a:tc>
                  <a:txBody>
                    <a:bodyPr/>
                    <a:lstStyle/>
                    <a:p>
                      <a:pPr marL="45720" algn="l" fontAlgn="ctr"/>
                      <a:r>
                        <a:rPr lang="en-US" sz="1200" b="0" i="0" u="none" strike="noStrike" dirty="0">
                          <a:solidFill>
                            <a:srgbClr val="A63C2A"/>
                          </a:solidFill>
                          <a:effectLst/>
                          <a:latin typeface="+mj-lt"/>
                        </a:rPr>
                        <a:t>Employer info session on campus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0894">
                <a:tc>
                  <a:txBody>
                    <a:bodyPr/>
                    <a:lstStyle/>
                    <a:p>
                      <a:pPr marL="45720" algn="l" fontAlgn="ctr"/>
                      <a:r>
                        <a:rPr lang="en-US" sz="1200" b="0" i="0" u="none" strike="noStrike" dirty="0">
                          <a:solidFill>
                            <a:srgbClr val="A63C2A"/>
                          </a:solidFill>
                          <a:effectLst/>
                          <a:latin typeface="+mj-lt"/>
                        </a:rPr>
                        <a:t>Applied for job via ePACK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6652">
                <a:tc>
                  <a:txBody>
                    <a:bodyPr/>
                    <a:lstStyle/>
                    <a:p>
                      <a:pPr marL="45720" algn="l" fontAlgn="ctr"/>
                      <a:r>
                        <a:rPr lang="en-US" sz="1200" b="0" i="0" u="none" strike="noStrike" dirty="0">
                          <a:solidFill>
                            <a:srgbClr val="A63C2A"/>
                          </a:solidFill>
                          <a:effectLst/>
                          <a:latin typeface="+mj-lt"/>
                        </a:rPr>
                        <a:t>Co-op experience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6652">
                <a:tc>
                  <a:txBody>
                    <a:bodyPr/>
                    <a:lstStyle/>
                    <a:p>
                      <a:pPr marL="45720" algn="l" fontAlgn="b"/>
                      <a:r>
                        <a:rPr lang="en-US" sz="1200" b="0" i="0" u="none" strike="noStrike" dirty="0">
                          <a:solidFill>
                            <a:srgbClr val="A63C2A"/>
                          </a:solidFill>
                          <a:effectLst/>
                          <a:latin typeface="+mj-lt"/>
                        </a:rPr>
                        <a:t>Staffing agency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6652">
                <a:tc>
                  <a:txBody>
                    <a:bodyPr/>
                    <a:lstStyle/>
                    <a:p>
                      <a:pPr marL="45720" algn="l" fontAlgn="b"/>
                      <a:r>
                        <a:rPr lang="en-US" sz="1200" b="0" i="0" u="none" strike="noStrike" dirty="0">
                          <a:solidFill>
                            <a:srgbClr val="A63C2A"/>
                          </a:solidFill>
                          <a:effectLst/>
                          <a:latin typeface="+mj-lt"/>
                        </a:rPr>
                        <a:t>Employer found resume on ePACK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6652">
                <a:tc>
                  <a:txBody>
                    <a:bodyPr/>
                    <a:lstStyle/>
                    <a:p>
                      <a:pPr marL="45720" algn="l" fontAlgn="b"/>
                      <a:r>
                        <a:rPr lang="en-US" sz="1200" b="0" i="0" u="none" strike="noStrike" dirty="0">
                          <a:solidFill>
                            <a:srgbClr val="A63C2A"/>
                          </a:solidFill>
                          <a:effectLst/>
                          <a:latin typeface="+mj-lt"/>
                        </a:rPr>
                        <a:t>Clinical placement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4349">
                <a:tc>
                  <a:txBody>
                    <a:bodyPr/>
                    <a:lstStyle/>
                    <a:p>
                      <a:pPr marL="45720" algn="l" fontAlgn="b"/>
                      <a:r>
                        <a:rPr lang="en-US" sz="1200" b="0" i="0" u="none" strike="noStrike" dirty="0">
                          <a:solidFill>
                            <a:srgbClr val="A63C2A"/>
                          </a:solidFill>
                          <a:effectLst/>
                          <a:latin typeface="+mj-lt"/>
                        </a:rPr>
                        <a:t>Other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6252338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749429" y="6262020"/>
            <a:ext cx="41530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/>
              <a:t>Note that some resources may have in fact been helpful for those who used them, but have a smaller frequency overall because </a:t>
            </a:r>
            <a:r>
              <a:rPr lang="en-US" sz="1000" i="1" dirty="0" smtClean="0"/>
              <a:t>few </a:t>
            </a:r>
            <a:r>
              <a:rPr lang="en-US" sz="1000" i="1" dirty="0"/>
              <a:t>respondents used that particular resource (e.g., </a:t>
            </a:r>
            <a:r>
              <a:rPr lang="en-US" sz="1000" i="1" dirty="0" smtClean="0"/>
              <a:t>co-op experience).</a:t>
            </a:r>
            <a:endParaRPr lang="en-US" sz="1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966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123" y="36195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many positions did they interview for? </a:t>
            </a:r>
            <a:br>
              <a:rPr lang="en-US" dirty="0" smtClean="0"/>
            </a:br>
            <a:r>
              <a:rPr lang="en-US" sz="1600" dirty="0"/>
              <a:t>(Among those accepting a full-time position </a:t>
            </a:r>
            <a:r>
              <a:rPr lang="en-US" sz="1600" i="1" dirty="0"/>
              <a:t>at the time of graduation </a:t>
            </a:r>
            <a:r>
              <a:rPr lang="en-US" sz="1600" dirty="0"/>
              <a:t>or </a:t>
            </a:r>
            <a:r>
              <a:rPr lang="en-US" sz="1600" i="1" dirty="0"/>
              <a:t>during</a:t>
            </a:r>
            <a:r>
              <a:rPr lang="en-US" sz="1600" dirty="0"/>
              <a:t> </a:t>
            </a:r>
            <a:r>
              <a:rPr lang="en-US" sz="1600" i="1" dirty="0"/>
              <a:t>their graduate program</a:t>
            </a:r>
            <a:r>
              <a:rPr lang="en-US" sz="1600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85216" y="1581912"/>
            <a:ext cx="8153400" cy="4495800"/>
          </a:xfrm>
        </p:spPr>
        <p:txBody>
          <a:bodyPr>
            <a:normAutofit/>
          </a:bodyPr>
          <a:lstStyle/>
          <a:p>
            <a:r>
              <a:rPr lang="en-US" sz="2400" b="1" dirty="0"/>
              <a:t>28% </a:t>
            </a:r>
            <a:r>
              <a:rPr lang="en-US" sz="2400" dirty="0"/>
              <a:t>of those with full-time employment had </a:t>
            </a:r>
            <a:r>
              <a:rPr lang="en-US" sz="2400" dirty="0" smtClean="0"/>
              <a:t>interviewed </a:t>
            </a:r>
            <a:r>
              <a:rPr lang="en-US" sz="2400" dirty="0"/>
              <a:t>for five or more </a:t>
            </a:r>
            <a:r>
              <a:rPr lang="en-US" sz="2400" dirty="0" smtClean="0"/>
              <a:t>positions </a:t>
            </a:r>
            <a:r>
              <a:rPr lang="en-US" sz="2400" dirty="0"/>
              <a:t>during their job search</a:t>
            </a:r>
          </a:p>
          <a:p>
            <a:r>
              <a:rPr lang="en-US" sz="2400" b="1" dirty="0" smtClean="0"/>
              <a:t>Half</a:t>
            </a:r>
            <a:r>
              <a:rPr lang="en-US" sz="2400" dirty="0" smtClean="0"/>
              <a:t> interviewed for three or more different positions </a:t>
            </a:r>
          </a:p>
          <a:p>
            <a:r>
              <a:rPr lang="en-US" sz="2400" b="1" dirty="0" smtClean="0"/>
              <a:t>23% </a:t>
            </a:r>
            <a:r>
              <a:rPr lang="en-US" sz="2400" dirty="0" smtClean="0"/>
              <a:t>went on interviews for just one position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4209290"/>
              </p:ext>
            </p:extLst>
          </p:nvPr>
        </p:nvGraphicFramePr>
        <p:xfrm>
          <a:off x="1251358" y="3343656"/>
          <a:ext cx="6368796" cy="31047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8732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is the Graduate Future Plans Survey, how was it developed, how was it administered, and how are the results used?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Background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09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many </a:t>
            </a:r>
            <a:r>
              <a:rPr lang="en-US" dirty="0" smtClean="0"/>
              <a:t>job </a:t>
            </a:r>
            <a:r>
              <a:rPr lang="en-US" dirty="0"/>
              <a:t>offers did </a:t>
            </a:r>
            <a:r>
              <a:rPr lang="en-US" dirty="0" smtClean="0"/>
              <a:t>doctoral graduates </a:t>
            </a:r>
            <a:r>
              <a:rPr lang="en-US" dirty="0"/>
              <a:t>accepting a full-time job get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sz="1600" dirty="0"/>
              <a:t>(Among those accepting a full-time position </a:t>
            </a:r>
            <a:r>
              <a:rPr lang="en-US" sz="1600" i="1" dirty="0"/>
              <a:t>at the time of graduation </a:t>
            </a:r>
            <a:r>
              <a:rPr lang="en-US" sz="1600" dirty="0"/>
              <a:t>or </a:t>
            </a:r>
            <a:r>
              <a:rPr lang="en-US" sz="1600" i="1" dirty="0"/>
              <a:t>during</a:t>
            </a:r>
            <a:r>
              <a:rPr lang="en-US" sz="1600" dirty="0"/>
              <a:t> </a:t>
            </a:r>
            <a:r>
              <a:rPr lang="en-US" sz="1600" i="1" dirty="0"/>
              <a:t>their graduate program</a:t>
            </a:r>
            <a:r>
              <a:rPr lang="en-US" sz="1600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/>
          <a:lstStyle/>
          <a:p>
            <a:r>
              <a:rPr lang="en-US" sz="2400" b="1" dirty="0" smtClean="0"/>
              <a:t>40% </a:t>
            </a:r>
            <a:r>
              <a:rPr lang="en-US" sz="2400" dirty="0" smtClean="0"/>
              <a:t>of </a:t>
            </a:r>
            <a:r>
              <a:rPr lang="en-US" sz="2400" dirty="0"/>
              <a:t>those finding full-time employment had more than one offer from which to choose, with </a:t>
            </a:r>
            <a:r>
              <a:rPr lang="en-US" sz="2400" b="1" dirty="0" smtClean="0"/>
              <a:t>17% </a:t>
            </a:r>
            <a:r>
              <a:rPr lang="en-US" sz="2400" dirty="0" smtClean="0"/>
              <a:t>receiving two or more job offers in addition to the one they accepted</a:t>
            </a:r>
            <a:endParaRPr lang="en-US" sz="24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1457323"/>
              </p:ext>
            </p:extLst>
          </p:nvPr>
        </p:nvGraphicFramePr>
        <p:xfrm>
          <a:off x="749808" y="2482786"/>
          <a:ext cx="7525512" cy="4110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0150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 doctoral students staying with the same employer get a promotion or salary increase?</a:t>
            </a:r>
            <a:br>
              <a:rPr lang="en-US" dirty="0" smtClean="0"/>
            </a:br>
            <a:r>
              <a:rPr lang="en-US" sz="1600" dirty="0" smtClean="0"/>
              <a:t>(Among those who will be working full-time at a place of employment they had </a:t>
            </a:r>
            <a:r>
              <a:rPr lang="en-US" sz="1600" i="1" dirty="0" smtClean="0"/>
              <a:t>prior to graduation</a:t>
            </a:r>
            <a:r>
              <a:rPr lang="en-US" sz="1600" dirty="0" smtClean="0"/>
              <a:t>) 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One-fourth </a:t>
            </a:r>
            <a:r>
              <a:rPr lang="en-US" dirty="0" smtClean="0"/>
              <a:t>of doctoral students continuing to work in a position they had </a:t>
            </a:r>
            <a:r>
              <a:rPr lang="en-US" i="1" dirty="0"/>
              <a:t>prior to </a:t>
            </a:r>
            <a:r>
              <a:rPr lang="en-US" dirty="0"/>
              <a:t>graduation</a:t>
            </a:r>
            <a:r>
              <a:rPr lang="en-US" dirty="0" smtClean="0"/>
              <a:t> said they will get a salary increase contingent upon receiving their degree</a:t>
            </a:r>
          </a:p>
          <a:p>
            <a:r>
              <a:rPr lang="en-US" b="1" dirty="0" smtClean="0"/>
              <a:t>One-third</a:t>
            </a:r>
            <a:r>
              <a:rPr lang="en-US" dirty="0" smtClean="0"/>
              <a:t> said they will receive both a salary increase </a:t>
            </a:r>
            <a:r>
              <a:rPr lang="en-US" i="1" dirty="0" smtClean="0"/>
              <a:t>and</a:t>
            </a:r>
            <a:r>
              <a:rPr lang="en-US" dirty="0" smtClean="0"/>
              <a:t> a promotion/title change</a:t>
            </a:r>
          </a:p>
          <a:p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0223005"/>
              </p:ext>
            </p:extLst>
          </p:nvPr>
        </p:nvGraphicFramePr>
        <p:xfrm>
          <a:off x="1163781" y="3300152"/>
          <a:ext cx="6442363" cy="3416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6284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doctoral students feel about the position in which they will be working?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All</a:t>
            </a:r>
            <a:r>
              <a:rPr lang="en-US" dirty="0" smtClean="0"/>
              <a:t> doctoral students with full-time employment said the position is either “directly related” (87%) or “somewhat related” (13%) to their field of study</a:t>
            </a:r>
          </a:p>
          <a:p>
            <a:r>
              <a:rPr lang="en-US" b="1" dirty="0" smtClean="0"/>
              <a:t>89% </a:t>
            </a:r>
            <a:r>
              <a:rPr lang="en-US" dirty="0" smtClean="0"/>
              <a:t>said they are “very satisfied” (51%) or “satisfied” (38%) with the job they accepted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9320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Where will </a:t>
            </a:r>
            <a:r>
              <a:rPr lang="en-US" dirty="0" smtClean="0"/>
              <a:t>they be working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9825"/>
            <a:ext cx="8153400" cy="4495800"/>
          </a:xfrm>
        </p:spPr>
        <p:txBody>
          <a:bodyPr/>
          <a:lstStyle/>
          <a:p>
            <a:r>
              <a:rPr lang="en-US" sz="2400" b="1" dirty="0" smtClean="0"/>
              <a:t>Just over half </a:t>
            </a:r>
            <a:r>
              <a:rPr lang="en-US" sz="2400" dirty="0" smtClean="0"/>
              <a:t>of </a:t>
            </a:r>
            <a:r>
              <a:rPr lang="en-US" sz="2400" dirty="0"/>
              <a:t>May </a:t>
            </a:r>
            <a:r>
              <a:rPr lang="en-US" sz="2400" dirty="0" smtClean="0"/>
              <a:t>2018 doctoral graduates </a:t>
            </a:r>
            <a:r>
              <a:rPr lang="en-US" sz="2400" dirty="0"/>
              <a:t>with full-time employment will be working in NC, with </a:t>
            </a:r>
            <a:r>
              <a:rPr lang="en-US" sz="2400" b="1" dirty="0" smtClean="0"/>
              <a:t>42% </a:t>
            </a:r>
            <a:r>
              <a:rPr lang="en-US" sz="2400" dirty="0" smtClean="0"/>
              <a:t>working </a:t>
            </a:r>
            <a:r>
              <a:rPr lang="en-US" sz="2400" dirty="0"/>
              <a:t>in the </a:t>
            </a:r>
            <a:r>
              <a:rPr lang="en-US" sz="2400" dirty="0" smtClean="0"/>
              <a:t>Triangle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5097070"/>
              </p:ext>
            </p:extLst>
          </p:nvPr>
        </p:nvGraphicFramePr>
        <p:xfrm>
          <a:off x="1733266" y="2534389"/>
          <a:ext cx="5636525" cy="37667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4834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are doctoral students earning and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how </a:t>
            </a:r>
            <a:r>
              <a:rPr lang="en-US" dirty="0"/>
              <a:t>are they getting paid?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/>
              <a:t>One-fourth</a:t>
            </a:r>
            <a:r>
              <a:rPr lang="en-US" dirty="0"/>
              <a:t> of all doctoral graduates securing full-time employment estimate their annual salary to be </a:t>
            </a:r>
            <a:r>
              <a:rPr lang="en-US" b="1" dirty="0"/>
              <a:t>$100,000 or more</a:t>
            </a:r>
            <a:r>
              <a:rPr lang="en-US" dirty="0"/>
              <a:t> in the coming year, with an average of </a:t>
            </a:r>
            <a:r>
              <a:rPr lang="en-US" b="1" dirty="0"/>
              <a:t>$78,565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The vast majority are getting paid by salary only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5511804"/>
              </p:ext>
            </p:extLst>
          </p:nvPr>
        </p:nvGraphicFramePr>
        <p:xfrm>
          <a:off x="194008" y="3722044"/>
          <a:ext cx="4565280" cy="29193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3412545"/>
              </p:ext>
            </p:extLst>
          </p:nvPr>
        </p:nvGraphicFramePr>
        <p:xfrm>
          <a:off x="4343497" y="1781167"/>
          <a:ext cx="5755473" cy="3700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30883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other job offer incentives?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60960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Among those securing full time employment . . .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77802" y="1869012"/>
            <a:ext cx="3656138" cy="2476423"/>
            <a:chOff x="-61784" y="2637355"/>
            <a:chExt cx="3656138" cy="2476423"/>
          </a:xfrm>
        </p:grpSpPr>
        <p:graphicFrame>
          <p:nvGraphicFramePr>
            <p:cNvPr id="7" name="Chart 6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530591322"/>
                </p:ext>
              </p:extLst>
            </p:nvPr>
          </p:nvGraphicFramePr>
          <p:xfrm>
            <a:off x="-61784" y="2637355"/>
            <a:ext cx="3656138" cy="247642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2" name="TextBox 11"/>
            <p:cNvSpPr txBox="1"/>
            <p:nvPr/>
          </p:nvSpPr>
          <p:spPr>
            <a:xfrm>
              <a:off x="1037167" y="3398512"/>
              <a:ext cx="1515533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/>
                <a:t>17% </a:t>
              </a:r>
            </a:p>
            <a:p>
              <a:pPr algn="ctr"/>
              <a:r>
                <a:rPr lang="en-US" b="1" dirty="0" smtClean="0"/>
                <a:t>received a signing bonus</a:t>
              </a:r>
              <a:endParaRPr lang="en-US" b="1" dirty="0"/>
            </a:p>
          </p:txBody>
        </p:sp>
      </p:grpSp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9144337"/>
              </p:ext>
            </p:extLst>
          </p:nvPr>
        </p:nvGraphicFramePr>
        <p:xfrm>
          <a:off x="4801986" y="1714792"/>
          <a:ext cx="3657600" cy="2478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3" name="Content Placeholder 2"/>
          <p:cNvSpPr>
            <a:spLocks noGrp="1"/>
          </p:cNvSpPr>
          <p:nvPr>
            <p:ph sz="quarter" idx="1"/>
          </p:nvPr>
        </p:nvSpPr>
        <p:spPr>
          <a:xfrm>
            <a:off x="903488" y="4205571"/>
            <a:ext cx="2262062" cy="2381712"/>
          </a:xfrm>
        </p:spPr>
        <p:txBody>
          <a:bodyPr>
            <a:normAutofit/>
          </a:bodyPr>
          <a:lstStyle/>
          <a:p>
            <a:r>
              <a:rPr lang="en-US" sz="1600" b="1" dirty="0" smtClean="0"/>
              <a:t>The majority </a:t>
            </a:r>
            <a:r>
              <a:rPr lang="en-US" sz="1600" dirty="0" smtClean="0"/>
              <a:t>said the signing bonus was $10,000 or less</a:t>
            </a:r>
          </a:p>
          <a:p>
            <a:endParaRPr lang="en-US" sz="1600" dirty="0"/>
          </a:p>
        </p:txBody>
      </p:sp>
      <p:sp>
        <p:nvSpPr>
          <p:cNvPr id="24" name="Content Placeholder 2"/>
          <p:cNvSpPr>
            <a:spLocks noGrp="1"/>
          </p:cNvSpPr>
          <p:nvPr>
            <p:ph sz="quarter" idx="1"/>
          </p:nvPr>
        </p:nvSpPr>
        <p:spPr>
          <a:xfrm>
            <a:off x="5655422" y="4192816"/>
            <a:ext cx="2262062" cy="2381712"/>
          </a:xfrm>
        </p:spPr>
        <p:txBody>
          <a:bodyPr>
            <a:normAutofit/>
          </a:bodyPr>
          <a:lstStyle/>
          <a:p>
            <a:r>
              <a:rPr lang="en-US" sz="1600" b="1" dirty="0" smtClean="0"/>
              <a:t>About half </a:t>
            </a:r>
            <a:r>
              <a:rPr lang="en-US" sz="1600" dirty="0" smtClean="0"/>
              <a:t>estimated the value of the company shares to be $20,000 or more at the time they accepted the offer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6736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And what about a relocation package?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One-fourth</a:t>
            </a:r>
            <a:r>
              <a:rPr lang="en-US" dirty="0" smtClean="0"/>
              <a:t> </a:t>
            </a:r>
            <a:r>
              <a:rPr lang="en-US" dirty="0"/>
              <a:t>of all those </a:t>
            </a:r>
            <a:r>
              <a:rPr lang="en-US" dirty="0" smtClean="0"/>
              <a:t>obtaining </a:t>
            </a:r>
            <a:r>
              <a:rPr lang="en-US" dirty="0"/>
              <a:t>full-time employment were offered a relocation package</a:t>
            </a:r>
            <a:r>
              <a:rPr lang="en-US" dirty="0" smtClean="0"/>
              <a:t>; close to </a:t>
            </a:r>
            <a:r>
              <a:rPr lang="en-US" b="1" dirty="0" smtClean="0"/>
              <a:t>half </a:t>
            </a:r>
            <a:r>
              <a:rPr lang="en-US" dirty="0" smtClean="0"/>
              <a:t>of those finding work outside NC were offered a relocation package 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5652071"/>
              </p:ext>
            </p:extLst>
          </p:nvPr>
        </p:nvGraphicFramePr>
        <p:xfrm>
          <a:off x="1299686" y="2969132"/>
          <a:ext cx="6453188" cy="36054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6410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Doctoral Graduates Pursuing Employment </a:t>
            </a:r>
            <a:r>
              <a:rPr lang="en-US" sz="1300" i="1" dirty="0" smtClean="0"/>
              <a:t>(25% of all doctoral graduates, N = 36)</a:t>
            </a: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9154308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Did those who are pursuing employment</a:t>
            </a:r>
            <a:br>
              <a:rPr lang="en-US" dirty="0" smtClean="0"/>
            </a:br>
            <a:r>
              <a:rPr lang="en-US" dirty="0" smtClean="0"/>
              <a:t>go on any job interviews?</a:t>
            </a:r>
            <a:br>
              <a:rPr lang="en-US" dirty="0" smtClean="0"/>
            </a:br>
            <a:r>
              <a:rPr lang="en-US" sz="1600" dirty="0" smtClean="0"/>
              <a:t>(Among those who were actively seeking employment or negotiating with one or more organizations, N = 31)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/>
          <a:lstStyle/>
          <a:p>
            <a:r>
              <a:rPr lang="en-US" sz="2400" b="1" dirty="0" smtClean="0"/>
              <a:t>85% </a:t>
            </a:r>
            <a:r>
              <a:rPr lang="en-US" sz="2400" dirty="0" smtClean="0"/>
              <a:t>of doctoral graduates pursuing employment had gone on at least one job interview during their most recent job search</a:t>
            </a:r>
          </a:p>
          <a:p>
            <a:r>
              <a:rPr lang="en-US" sz="2400" b="1" dirty="0" smtClean="0"/>
              <a:t>45%</a:t>
            </a:r>
            <a:r>
              <a:rPr lang="en-US" sz="2400" dirty="0" smtClean="0"/>
              <a:t> had interviewed for three or more positions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5531137"/>
              </p:ext>
            </p:extLst>
          </p:nvPr>
        </p:nvGraphicFramePr>
        <p:xfrm>
          <a:off x="1444466" y="3035808"/>
          <a:ext cx="6062758" cy="3438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15789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Did those who are pursuing employment receive any job offers?</a:t>
            </a:r>
            <a:br>
              <a:rPr lang="en-US" dirty="0" smtClean="0"/>
            </a:br>
            <a:r>
              <a:rPr lang="en-US" sz="1600" dirty="0" smtClean="0"/>
              <a:t>(Among those who were actively seeking employment or negotiating with one or more organizations, N = 31)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/>
          <a:lstStyle/>
          <a:p>
            <a:r>
              <a:rPr lang="en-US" sz="2400" b="1" dirty="0" smtClean="0"/>
              <a:t>Half</a:t>
            </a:r>
            <a:r>
              <a:rPr lang="en-US" sz="2400" dirty="0" smtClean="0"/>
              <a:t> of doctoral graduates who had gone on an interview for one or two positions had received one or more job offers</a:t>
            </a:r>
          </a:p>
          <a:p>
            <a:r>
              <a:rPr lang="en-US" sz="2400" b="1" dirty="0" smtClean="0"/>
              <a:t>61% </a:t>
            </a:r>
            <a:r>
              <a:rPr lang="en-US" sz="2400" dirty="0" smtClean="0"/>
              <a:t>who went on interviews for three or more positions said they received at least one offer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62191" y="5689012"/>
            <a:ext cx="1397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Interviewed for</a:t>
            </a:r>
            <a:r>
              <a:rPr lang="en-US" b="1" dirty="0" smtClean="0"/>
              <a:t>:</a:t>
            </a:r>
            <a:endParaRPr lang="en-US" b="1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8449816"/>
              </p:ext>
            </p:extLst>
          </p:nvPr>
        </p:nvGraphicFramePr>
        <p:xfrm>
          <a:off x="2323684" y="3310128"/>
          <a:ext cx="4572000" cy="334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78206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Graduate Future Plans </a:t>
            </a:r>
            <a:r>
              <a:rPr lang="en-US" smtClean="0"/>
              <a:t>Survey (GFPS</a:t>
            </a:r>
            <a:r>
              <a:rPr lang="en-US" dirty="0" smtClean="0"/>
              <a:t>)?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5 minute survey to collect detailed information from doctoral and master’s students on:</a:t>
            </a:r>
          </a:p>
          <a:p>
            <a:pPr lvl="1"/>
            <a:r>
              <a:rPr lang="en-US" dirty="0" smtClean="0"/>
              <a:t>Future employment</a:t>
            </a:r>
          </a:p>
          <a:p>
            <a:pPr lvl="2"/>
            <a:r>
              <a:rPr lang="en-US" dirty="0" smtClean="0"/>
              <a:t>Company, location, job title, salary, helpful resources, when began job search</a:t>
            </a:r>
          </a:p>
          <a:p>
            <a:pPr lvl="1"/>
            <a:r>
              <a:rPr lang="en-US" dirty="0"/>
              <a:t>Additional </a:t>
            </a:r>
            <a:r>
              <a:rPr lang="en-US" dirty="0" smtClean="0"/>
              <a:t>graduate/professional school</a:t>
            </a:r>
          </a:p>
          <a:p>
            <a:pPr lvl="2"/>
            <a:r>
              <a:rPr lang="en-US" dirty="0" smtClean="0"/>
              <a:t>Institution, program, degree, awards/scholarships</a:t>
            </a:r>
          </a:p>
          <a:p>
            <a:pPr lvl="1"/>
            <a:r>
              <a:rPr lang="en-US" dirty="0" smtClean="0"/>
              <a:t>Professional development at NC State</a:t>
            </a:r>
          </a:p>
          <a:p>
            <a:pPr lvl="2"/>
            <a:r>
              <a:rPr lang="en-US" dirty="0" smtClean="0"/>
              <a:t>Participation in and helpfulness of, use of career services and fairs</a:t>
            </a:r>
          </a:p>
          <a:p>
            <a:pPr marL="514350" lvl="2" indent="0">
              <a:buNone/>
            </a:pPr>
            <a:endParaRPr lang="en-US" dirty="0" smtClean="0"/>
          </a:p>
          <a:p>
            <a:pPr marL="274320" lvl="1" indent="0">
              <a:buNone/>
            </a:pPr>
            <a:r>
              <a:rPr lang="en-US" sz="1600" dirty="0" smtClean="0">
                <a:solidFill>
                  <a:srgbClr val="FFFF00"/>
                </a:solidFill>
                <a:hlinkClick r:id="rId2"/>
              </a:rPr>
              <a:t>Link to </a:t>
            </a:r>
            <a:r>
              <a:rPr lang="en-US" sz="1600" dirty="0" smtClean="0">
                <a:solidFill>
                  <a:srgbClr val="FFFF00"/>
                </a:solidFill>
                <a:hlinkClick r:id="rId2"/>
              </a:rPr>
              <a:t>instrument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71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did doctoral students do to prepare for the future?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Professional Development Experiences</a:t>
            </a:r>
            <a:br>
              <a:rPr lang="en-US" dirty="0" smtClean="0"/>
            </a:br>
            <a:r>
              <a:rPr lang="en-US" dirty="0" smtClean="0"/>
              <a:t>at NC State </a:t>
            </a:r>
            <a:r>
              <a:rPr lang="en-US" sz="1300" dirty="0" smtClean="0"/>
              <a:t>(among all doctoral graduates)</a:t>
            </a: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418338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 what work-related experiences did doctoral graduates participate?</a:t>
            </a:r>
            <a:endParaRPr lang="en-US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9729179"/>
              </p:ext>
            </p:extLst>
          </p:nvPr>
        </p:nvGraphicFramePr>
        <p:xfrm>
          <a:off x="0" y="2112264"/>
          <a:ext cx="8979408" cy="47457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0414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helpful was the work-related experience in securing a job? </a:t>
            </a:r>
            <a:r>
              <a:rPr lang="en-US" sz="1600" dirty="0" smtClean="0"/>
              <a:t>(Among those having had such an experience)</a:t>
            </a:r>
            <a:endParaRPr lang="en-US" sz="1600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5892531"/>
              </p:ext>
            </p:extLst>
          </p:nvPr>
        </p:nvGraphicFramePr>
        <p:xfrm>
          <a:off x="582168" y="1700784"/>
          <a:ext cx="6833616" cy="5065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9913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often do doctoral students publish or give professional presentations?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215487316"/>
              </p:ext>
            </p:extLst>
          </p:nvPr>
        </p:nvGraphicFramePr>
        <p:xfrm>
          <a:off x="331677" y="3696397"/>
          <a:ext cx="8292223" cy="31616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Content Placeholder 6"/>
          <p:cNvSpPr txBox="1">
            <a:spLocks/>
          </p:cNvSpPr>
          <p:nvPr/>
        </p:nvSpPr>
        <p:spPr>
          <a:xfrm>
            <a:off x="716046" y="1645920"/>
            <a:ext cx="7975187" cy="258525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40030" indent="-240030" algn="l" rtl="0" eaLnBrk="1" latinLnBrk="0" hangingPunct="1">
              <a:spcBef>
                <a:spcPts val="525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1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0060" indent="-205740" algn="l" rtl="0" eaLnBrk="1" latinLnBrk="0" hangingPunct="1">
              <a:spcBef>
                <a:spcPts val="413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1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71450" algn="l" rtl="0" eaLnBrk="1" latinLnBrk="0" hangingPunct="1">
              <a:spcBef>
                <a:spcPts val="375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17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-171450" algn="l" rtl="0" eaLnBrk="1" latinLnBrk="0" hangingPunct="1">
              <a:spcBef>
                <a:spcPts val="3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171450" algn="l" rtl="0" eaLnBrk="1" latinLnBrk="0" hangingPunct="1">
              <a:spcBef>
                <a:spcPts val="3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77340" indent="-17145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3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83080" indent="-17145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3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88820" indent="-17145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3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7145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3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73% </a:t>
            </a:r>
            <a:r>
              <a:rPr lang="en-US" dirty="0" smtClean="0"/>
              <a:t>of all doctoral students published in a peer-reviewed journal or presented at a conference at least once during their program</a:t>
            </a:r>
          </a:p>
          <a:p>
            <a:r>
              <a:rPr lang="en-US" b="1" dirty="0" smtClean="0"/>
              <a:t>One-fourth</a:t>
            </a:r>
            <a:r>
              <a:rPr lang="en-US" dirty="0" smtClean="0"/>
              <a:t> published five or more articles or creative works while pursuing their degree and </a:t>
            </a:r>
            <a:r>
              <a:rPr lang="en-US" b="1" dirty="0" smtClean="0"/>
              <a:t>44% </a:t>
            </a:r>
            <a:r>
              <a:rPr lang="en-US" dirty="0" smtClean="0"/>
              <a:t>gave five or more professional conference presentations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4860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uses the career offices on campus?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57695" y="1589567"/>
            <a:ext cx="8296101" cy="4572000"/>
          </a:xfrm>
        </p:spPr>
        <p:txBody>
          <a:bodyPr/>
          <a:lstStyle/>
          <a:p>
            <a:r>
              <a:rPr lang="en-US" b="1" dirty="0" smtClean="0"/>
              <a:t>29% </a:t>
            </a:r>
            <a:r>
              <a:rPr lang="en-US" dirty="0" smtClean="0"/>
              <a:t>of doctoral students went to an NC State college or campus career services office at least once</a:t>
            </a:r>
          </a:p>
          <a:p>
            <a:pPr lvl="1"/>
            <a:r>
              <a:rPr lang="en-US" dirty="0" smtClean="0"/>
              <a:t>Attendance varied widely by college</a:t>
            </a:r>
          </a:p>
          <a:p>
            <a:r>
              <a:rPr lang="en-US" dirty="0" smtClean="0"/>
              <a:t>Overall, evaluations of the campus and college career services offices were very positive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8054998"/>
              </p:ext>
            </p:extLst>
          </p:nvPr>
        </p:nvGraphicFramePr>
        <p:xfrm>
          <a:off x="1096147" y="3410373"/>
          <a:ext cx="6529949" cy="30361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9993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professional development resources at NC State did doctoral students use?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 Career Services Resources: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Graduate School Resources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8942929"/>
              </p:ext>
            </p:extLst>
          </p:nvPr>
        </p:nvGraphicFramePr>
        <p:xfrm>
          <a:off x="485050" y="2360814"/>
          <a:ext cx="4026700" cy="23901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12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54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1461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Using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3845167"/>
                  </a:ext>
                </a:extLst>
              </a:tr>
              <a:tr h="18146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Attended </a:t>
                      </a:r>
                      <a:r>
                        <a:rPr lang="en-US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career </a:t>
                      </a:r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fair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146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Presentations on resume writing, interviewing skills, </a:t>
                      </a:r>
                      <a:r>
                        <a:rPr lang="en-US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etc.</a:t>
                      </a:r>
                      <a:endParaRPr lang="en-US" sz="12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81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ePACK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548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Joined professional society at NC State related to career field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603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Attended employer info sessions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438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Visited NC State Career Development Center website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146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Spoke w/ Career Counselor/Coach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215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On-campus interviewing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699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Mock interviews w/ Career Counselor/Coach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3893241"/>
              </p:ext>
            </p:extLst>
          </p:nvPr>
        </p:nvGraphicFramePr>
        <p:xfrm>
          <a:off x="4844901" y="2360814"/>
          <a:ext cx="4026700" cy="10192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12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54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1461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Using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159387"/>
                  </a:ext>
                </a:extLst>
              </a:tr>
              <a:tr h="18146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Accelerate to Industry (A2i)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146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Preparing the Professoriate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81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Obtained Teaching and Communication Certificate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530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2168" y="420624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Which career fairs did doctoral students attend?</a:t>
            </a:r>
            <a:br>
              <a:rPr lang="en-US" dirty="0" smtClean="0"/>
            </a:br>
            <a:r>
              <a:rPr lang="en-US" sz="1600" dirty="0" smtClean="0"/>
              <a:t>(among those attending a career fair, N = 49)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40822" y="1589567"/>
            <a:ext cx="8501426" cy="4572000"/>
          </a:xfrm>
        </p:spPr>
        <p:txBody>
          <a:bodyPr/>
          <a:lstStyle/>
          <a:p>
            <a:r>
              <a:rPr lang="en-US" b="1" dirty="0" smtClean="0"/>
              <a:t>35% </a:t>
            </a:r>
            <a:r>
              <a:rPr lang="en-US" dirty="0" smtClean="0"/>
              <a:t>doctoral graduates attended one or more career fairs while pursuing their degree</a:t>
            </a:r>
          </a:p>
          <a:p>
            <a:r>
              <a:rPr lang="en-US" b="1" dirty="0" smtClean="0"/>
              <a:t>Over half</a:t>
            </a:r>
            <a:r>
              <a:rPr lang="en-US" dirty="0" smtClean="0"/>
              <a:t> of those going to any career fair said they had gone to NC State’s Engineering Career Fair </a:t>
            </a:r>
          </a:p>
          <a:p>
            <a:r>
              <a:rPr lang="en-US" b="1" dirty="0" smtClean="0"/>
              <a:t>One-third </a:t>
            </a:r>
            <a:r>
              <a:rPr lang="en-US" dirty="0" smtClean="0"/>
              <a:t>reported going to NC State’s Graduate School Career Fair</a:t>
            </a:r>
            <a:endParaRPr lang="en-US" b="1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152026"/>
              </p:ext>
            </p:extLst>
          </p:nvPr>
        </p:nvGraphicFramePr>
        <p:xfrm>
          <a:off x="2557272" y="3648456"/>
          <a:ext cx="3797808" cy="26555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98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5522"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CC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 Attending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880632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CC0000"/>
                          </a:solidFill>
                          <a:effectLst/>
                          <a:latin typeface="+mn-lt"/>
                        </a:rPr>
                        <a:t>Engineering Career Fair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CC0000"/>
                          </a:solidFill>
                          <a:effectLst/>
                          <a:latin typeface="+mn-lt"/>
                        </a:rPr>
                        <a:t>Graduate School Career Fair at NC State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CC0000"/>
                          </a:solidFill>
                          <a:effectLst/>
                          <a:latin typeface="+mn-lt"/>
                        </a:rPr>
                        <a:t>STEAM² Career Expo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CC0000"/>
                          </a:solidFill>
                          <a:effectLst/>
                          <a:latin typeface="+mn-lt"/>
                        </a:rPr>
                        <a:t>Textiles Job Forum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CC0000"/>
                          </a:solidFill>
                          <a:effectLst/>
                          <a:latin typeface="+mn-lt"/>
                        </a:rPr>
                        <a:t>Career fair at another college/university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CC0000"/>
                          </a:solidFill>
                          <a:effectLst/>
                          <a:latin typeface="+mn-lt"/>
                        </a:rPr>
                        <a:t>College of Education Career Fair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CC0000"/>
                          </a:solidFill>
                          <a:effectLst/>
                          <a:latin typeface="+mn-lt"/>
                        </a:rPr>
                        <a:t>Poole College of Management Career &amp; Internship Fair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CC0000"/>
                          </a:solidFill>
                          <a:effectLst/>
                          <a:latin typeface="+mn-lt"/>
                        </a:rPr>
                        <a:t>Other </a:t>
                      </a:r>
                      <a:r>
                        <a:rPr lang="en-US" sz="1400" b="0" i="0" u="none" strike="noStrike" dirty="0" smtClean="0">
                          <a:solidFill>
                            <a:srgbClr val="CC0000"/>
                          </a:solidFill>
                          <a:effectLst/>
                          <a:latin typeface="+mn-lt"/>
                        </a:rPr>
                        <a:t>fair </a:t>
                      </a:r>
                      <a:r>
                        <a:rPr lang="en-US" sz="1400" b="0" i="0" u="none" strike="noStrike" dirty="0">
                          <a:solidFill>
                            <a:srgbClr val="CC0000"/>
                          </a:solidFill>
                          <a:effectLst/>
                          <a:latin typeface="+mn-lt"/>
                        </a:rPr>
                        <a:t>at NC State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CC0000"/>
                          </a:solidFill>
                          <a:effectLst/>
                          <a:latin typeface="+mn-lt"/>
                        </a:rPr>
                        <a:t>Other career </a:t>
                      </a:r>
                      <a:r>
                        <a:rPr lang="en-US" sz="1400" b="0" i="0" u="none" strike="noStrike" dirty="0" smtClean="0">
                          <a:solidFill>
                            <a:srgbClr val="CC0000"/>
                          </a:solidFill>
                          <a:effectLst/>
                          <a:latin typeface="+mn-lt"/>
                        </a:rPr>
                        <a:t>fair</a:t>
                      </a:r>
                      <a:endParaRPr lang="en-US" sz="1400" b="0" i="0" u="none" strike="noStrike" dirty="0">
                        <a:solidFill>
                          <a:srgbClr val="CC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066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41248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Are doctoral graduates satisfied with the career </a:t>
            </a:r>
            <a:r>
              <a:rPr lang="en-US" dirty="0"/>
              <a:t>g</a:t>
            </a:r>
            <a:r>
              <a:rPr lang="en-US" dirty="0" smtClean="0"/>
              <a:t>uidance they got from their academic department?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5257799"/>
          </a:xfrm>
        </p:spPr>
        <p:txBody>
          <a:bodyPr/>
          <a:lstStyle/>
          <a:p>
            <a:r>
              <a:rPr lang="en-US" dirty="0" smtClean="0"/>
              <a:t>While </a:t>
            </a:r>
            <a:r>
              <a:rPr lang="en-US" b="1" dirty="0" smtClean="0"/>
              <a:t>over half </a:t>
            </a:r>
            <a:r>
              <a:rPr lang="en-US" dirty="0" smtClean="0"/>
              <a:t>of doctoral graduates are satisfied with the career guidance they received in their academic department, they are more likely to be “satisfied” (21%) than “very satisfied” (36%)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9191602"/>
              </p:ext>
            </p:extLst>
          </p:nvPr>
        </p:nvGraphicFramePr>
        <p:xfrm>
          <a:off x="1871663" y="2700337"/>
          <a:ext cx="6310312" cy="4090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5225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More Information…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584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is LOTS more information online!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525780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3200" b="1" dirty="0" smtClean="0"/>
              <a:t>Reports available at: </a:t>
            </a:r>
            <a:r>
              <a:rPr lang="en-US" sz="2900" dirty="0">
                <a:solidFill>
                  <a:srgbClr val="996633"/>
                </a:solidFill>
                <a:hlinkClick r:id="rId3"/>
              </a:rPr>
              <a:t>https://oirp.ncsu.edu/surveys/survey-reports/studentalumni-surveys/future-plans-survey-and-survey-of-recent-graduates</a:t>
            </a:r>
            <a:r>
              <a:rPr lang="en-US" sz="2900" dirty="0" smtClean="0">
                <a:solidFill>
                  <a:srgbClr val="996633"/>
                </a:solidFill>
                <a:hlinkClick r:id="rId3"/>
              </a:rPr>
              <a:t>/</a:t>
            </a:r>
            <a:endParaRPr lang="en-US" sz="2900" dirty="0" smtClean="0">
              <a:solidFill>
                <a:srgbClr val="996633"/>
              </a:solidFill>
            </a:endParaRPr>
          </a:p>
          <a:p>
            <a:r>
              <a:rPr lang="en-US" sz="2900" b="1" dirty="0" smtClean="0"/>
              <a:t>Methods</a:t>
            </a:r>
            <a:r>
              <a:rPr lang="en-US" sz="2900" dirty="0" smtClean="0"/>
              <a:t> and response rate information</a:t>
            </a:r>
          </a:p>
          <a:p>
            <a:r>
              <a:rPr lang="en-US" sz="2900" b="1" dirty="0" smtClean="0"/>
              <a:t>Overview</a:t>
            </a:r>
            <a:r>
              <a:rPr lang="en-US" sz="2900" dirty="0" smtClean="0"/>
              <a:t> report with tables and text summaries of each question for doctoral and master’s respondents overall</a:t>
            </a:r>
            <a:endParaRPr lang="en-US" sz="2900" dirty="0"/>
          </a:p>
          <a:p>
            <a:r>
              <a:rPr lang="en-US" sz="2900" b="1" dirty="0" smtClean="0"/>
              <a:t>College Comparisons </a:t>
            </a:r>
            <a:r>
              <a:rPr lang="en-US" sz="2900" dirty="0" smtClean="0"/>
              <a:t>reports with tables for each question by college</a:t>
            </a:r>
          </a:p>
          <a:p>
            <a:r>
              <a:rPr lang="en-US" sz="2900" b="1" dirty="0" smtClean="0"/>
              <a:t>Department Summary</a:t>
            </a:r>
            <a:r>
              <a:rPr lang="en-US" sz="2900" dirty="0" smtClean="0"/>
              <a:t> reports for each college</a:t>
            </a:r>
            <a:endParaRPr lang="en-US" sz="2900" b="1" dirty="0" smtClean="0"/>
          </a:p>
          <a:p>
            <a:pPr lvl="1"/>
            <a:r>
              <a:rPr lang="en-US" sz="2900" dirty="0" smtClean="0"/>
              <a:t>Table with results by department</a:t>
            </a:r>
          </a:p>
          <a:p>
            <a:pPr lvl="2"/>
            <a:r>
              <a:rPr lang="en-US" sz="2200" dirty="0" smtClean="0"/>
              <a:t>Response rate  </a:t>
            </a:r>
          </a:p>
          <a:p>
            <a:pPr lvl="2"/>
            <a:r>
              <a:rPr lang="en-US" sz="2200" dirty="0" smtClean="0"/>
              <a:t>N with full-time employment</a:t>
            </a:r>
            <a:endParaRPr lang="en-US" sz="2200" dirty="0"/>
          </a:p>
          <a:p>
            <a:pPr lvl="2"/>
            <a:r>
              <a:rPr lang="en-US" sz="2200" dirty="0" smtClean="0"/>
              <a:t>N </a:t>
            </a:r>
            <a:r>
              <a:rPr lang="en-US" sz="2200" dirty="0"/>
              <a:t>going to grad/prof </a:t>
            </a:r>
            <a:r>
              <a:rPr lang="en-US" sz="2200" dirty="0" smtClean="0"/>
              <a:t>school</a:t>
            </a:r>
          </a:p>
          <a:p>
            <a:pPr lvl="2"/>
            <a:r>
              <a:rPr lang="en-US" sz="2200" dirty="0" smtClean="0"/>
              <a:t>Salary </a:t>
            </a:r>
            <a:r>
              <a:rPr lang="en-US" sz="2200" dirty="0"/>
              <a:t>(25</a:t>
            </a:r>
            <a:r>
              <a:rPr lang="en-US" sz="2200" baseline="30000" dirty="0"/>
              <a:t>th</a:t>
            </a:r>
            <a:r>
              <a:rPr lang="en-US" sz="2200" dirty="0"/>
              <a:t> percentile, median, 75</a:t>
            </a:r>
            <a:r>
              <a:rPr lang="en-US" sz="2200" baseline="30000" dirty="0"/>
              <a:t>th</a:t>
            </a:r>
            <a:r>
              <a:rPr lang="en-US" sz="2200" dirty="0"/>
              <a:t> percentile, </a:t>
            </a:r>
            <a:r>
              <a:rPr lang="en-US" sz="2200" dirty="0" smtClean="0"/>
              <a:t>average)</a:t>
            </a:r>
          </a:p>
          <a:p>
            <a:pPr lvl="1"/>
            <a:r>
              <a:rPr lang="en-US" sz="2900" dirty="0"/>
              <a:t>Tables with employment </a:t>
            </a:r>
            <a:r>
              <a:rPr lang="en-US" sz="2900" dirty="0" smtClean="0"/>
              <a:t>information across the college</a:t>
            </a:r>
            <a:endParaRPr lang="en-US" sz="2900" dirty="0"/>
          </a:p>
          <a:p>
            <a:pPr lvl="2"/>
            <a:r>
              <a:rPr lang="en-US" sz="2200" dirty="0" smtClean="0"/>
              <a:t>Company</a:t>
            </a:r>
            <a:r>
              <a:rPr lang="en-US" sz="2200" dirty="0"/>
              <a:t>, location, job title, helpful resources</a:t>
            </a:r>
          </a:p>
          <a:p>
            <a:pPr lvl="1"/>
            <a:r>
              <a:rPr lang="en-US" sz="2900" dirty="0"/>
              <a:t>Tables with grad/prof school information across the </a:t>
            </a:r>
            <a:r>
              <a:rPr lang="en-US" sz="2900" dirty="0" smtClean="0"/>
              <a:t>college</a:t>
            </a:r>
          </a:p>
          <a:p>
            <a:pPr lvl="2"/>
            <a:r>
              <a:rPr lang="en-US" sz="2200" dirty="0" smtClean="0"/>
              <a:t>Institution, location, degree, program</a:t>
            </a:r>
          </a:p>
          <a:p>
            <a:r>
              <a:rPr lang="en-US" sz="2900" b="1" dirty="0" smtClean="0"/>
              <a:t>Academic program</a:t>
            </a:r>
            <a:r>
              <a:rPr lang="en-US" sz="2900" dirty="0" smtClean="0"/>
              <a:t> reports</a:t>
            </a:r>
          </a:p>
          <a:p>
            <a:pPr lvl="1"/>
            <a:r>
              <a:rPr lang="en-US" sz="2900" b="1" i="1" dirty="0">
                <a:solidFill>
                  <a:srgbClr val="FF0000"/>
                </a:solidFill>
              </a:rPr>
              <a:t>Point-and-click interface </a:t>
            </a:r>
            <a:r>
              <a:rPr lang="en-US" sz="2900" i="1" dirty="0"/>
              <a:t>[</a:t>
            </a:r>
            <a:r>
              <a:rPr lang="en-US" sz="2900" i="1" dirty="0">
                <a:hlinkClick r:id="rId4"/>
              </a:rPr>
              <a:t>http://apps.oirp.ncsu.edu/pgem</a:t>
            </a:r>
            <a:r>
              <a:rPr lang="en-US" sz="2900" i="1" dirty="0"/>
              <a:t>]) </a:t>
            </a:r>
            <a:endParaRPr lang="en-US" sz="2900" b="1" dirty="0" smtClean="0">
              <a:solidFill>
                <a:srgbClr val="FF0000"/>
              </a:solidFill>
            </a:endParaRPr>
          </a:p>
          <a:p>
            <a:pPr lvl="2"/>
            <a:r>
              <a:rPr lang="en-US" sz="2200" dirty="0" smtClean="0"/>
              <a:t>Response rate, employment and graduate school information, salary statistics</a:t>
            </a:r>
            <a:endParaRPr lang="en-US" sz="2200" b="1" dirty="0" smtClean="0">
              <a:solidFill>
                <a:srgbClr val="FF0000"/>
              </a:solidFill>
            </a:endParaRPr>
          </a:p>
          <a:p>
            <a:endParaRPr lang="en-US" sz="2800" b="1" dirty="0"/>
          </a:p>
          <a:p>
            <a:pPr marL="68580" indent="0">
              <a:buNone/>
            </a:pPr>
            <a:endParaRPr lang="en-US" sz="2600" b="1" dirty="0" smtClean="0">
              <a:solidFill>
                <a:srgbClr val="FF0000"/>
              </a:solidFill>
            </a:endParaRPr>
          </a:p>
          <a:p>
            <a:pPr marL="68580" indent="0">
              <a:buNone/>
            </a:pPr>
            <a:endParaRPr lang="en-US" sz="2600" dirty="0" smtClean="0"/>
          </a:p>
          <a:p>
            <a:pPr marL="308610" lvl="1" indent="0">
              <a:buNone/>
            </a:pPr>
            <a:endParaRPr lang="en-US" sz="2375" dirty="0" smtClean="0"/>
          </a:p>
        </p:txBody>
      </p:sp>
    </p:spTree>
    <p:extLst>
      <p:ext uri="{BB962C8B-B14F-4D97-AF65-F5344CB8AC3E}">
        <p14:creationId xmlns:p14="http://schemas.microsoft.com/office/powerpoint/2010/main" val="275947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was the survey developed?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Fall 2010 </a:t>
            </a:r>
            <a:r>
              <a:rPr lang="en-US" dirty="0" smtClean="0"/>
              <a:t>– Pilot administration of the Future Plans Survey of graduating seniors </a:t>
            </a:r>
            <a:r>
              <a:rPr lang="en-US" i="1" dirty="0" smtClean="0"/>
              <a:t>(UFPS)</a:t>
            </a:r>
          </a:p>
          <a:p>
            <a:pPr lvl="1"/>
            <a:r>
              <a:rPr lang="en-US" dirty="0"/>
              <a:t>OIRP </a:t>
            </a:r>
            <a:r>
              <a:rPr lang="en-US" dirty="0" smtClean="0"/>
              <a:t>works </a:t>
            </a:r>
            <a:r>
              <a:rPr lang="en-US" dirty="0"/>
              <a:t>with the Career Development Center and college career offices to develop </a:t>
            </a:r>
            <a:r>
              <a:rPr lang="en-US" dirty="0" smtClean="0"/>
              <a:t>an overall </a:t>
            </a:r>
            <a:r>
              <a:rPr lang="en-US" dirty="0"/>
              <a:t>research design and questionnaire</a:t>
            </a:r>
            <a:endParaRPr lang="en-US" i="1" dirty="0" smtClean="0"/>
          </a:p>
          <a:p>
            <a:r>
              <a:rPr lang="en-US" b="1" dirty="0" smtClean="0"/>
              <a:t>Spring 2011 </a:t>
            </a:r>
            <a:r>
              <a:rPr lang="en-US" dirty="0" smtClean="0"/>
              <a:t>– UFPS questionnaire is revised following feedback from pilot</a:t>
            </a:r>
          </a:p>
          <a:p>
            <a:r>
              <a:rPr lang="en-US" b="1" dirty="0" smtClean="0"/>
              <a:t>Spring 2011 to present </a:t>
            </a:r>
            <a:r>
              <a:rPr lang="en-US" dirty="0" smtClean="0"/>
              <a:t>– UFPS is administered semiannually </a:t>
            </a:r>
          </a:p>
        </p:txBody>
      </p:sp>
    </p:spTree>
    <p:extLst>
      <p:ext uri="{BB962C8B-B14F-4D97-AF65-F5344CB8AC3E}">
        <p14:creationId xmlns:p14="http://schemas.microsoft.com/office/powerpoint/2010/main" val="52480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Want still more information, or have a suggestion?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smtClean="0"/>
              <a:t>Contact</a:t>
            </a:r>
            <a:endParaRPr lang="en-US" sz="2400" dirty="0" smtClean="0"/>
          </a:p>
          <a:p>
            <a:pPr marL="240030" lvl="1" indent="0">
              <a:buNone/>
            </a:pPr>
            <a:r>
              <a:rPr lang="en-US" sz="2400" dirty="0"/>
              <a:t>Suzanne Crockett, Assistant Director for Survey Research</a:t>
            </a:r>
          </a:p>
          <a:p>
            <a:pPr marL="240030" lvl="1" indent="0">
              <a:buNone/>
            </a:pPr>
            <a:r>
              <a:rPr lang="en-US" sz="2400" dirty="0"/>
              <a:t>Office of Institutional Research and Planning</a:t>
            </a:r>
          </a:p>
          <a:p>
            <a:pPr marL="240030" lvl="1" indent="0">
              <a:buNone/>
            </a:pPr>
            <a:r>
              <a:rPr lang="en-US" sz="2400" dirty="0">
                <a:hlinkClick r:id="rId2"/>
              </a:rPr>
              <a:t>sacrocke@ncsu.edu</a:t>
            </a:r>
            <a:endParaRPr lang="en-US" sz="2400" dirty="0"/>
          </a:p>
          <a:p>
            <a:pPr marL="240030" lvl="1" indent="0">
              <a:buNone/>
            </a:pPr>
            <a:endParaRPr lang="en-US" sz="2400" dirty="0" smtClean="0"/>
          </a:p>
          <a:p>
            <a:pPr marL="240030" lvl="1" indent="0">
              <a:buNone/>
            </a:pPr>
            <a:r>
              <a:rPr lang="en-US" sz="2400" dirty="0" smtClean="0"/>
              <a:t>Nancy Whelchel, Director for Survey Research</a:t>
            </a:r>
          </a:p>
          <a:p>
            <a:pPr marL="240030" lvl="1" indent="0">
              <a:buNone/>
            </a:pPr>
            <a:r>
              <a:rPr lang="en-US" sz="2400" dirty="0" smtClean="0"/>
              <a:t>Office of Institutional Research and Planning</a:t>
            </a:r>
          </a:p>
          <a:p>
            <a:pPr marL="240030" lvl="1" indent="0">
              <a:buNone/>
            </a:pPr>
            <a:r>
              <a:rPr lang="en-US" sz="2400" dirty="0" smtClean="0">
                <a:hlinkClick r:id="rId3"/>
              </a:rPr>
              <a:t>Nancy_whelchel@ncsu.edu</a:t>
            </a:r>
            <a:endParaRPr lang="en-US" sz="2400" dirty="0" smtClean="0"/>
          </a:p>
          <a:p>
            <a:pPr marL="365760" lvl="1" indent="0">
              <a:buNone/>
            </a:pPr>
            <a:endParaRPr lang="en-US" sz="2400" dirty="0" smtClean="0"/>
          </a:p>
          <a:p>
            <a:pPr marL="365760" lvl="1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3752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was the survey developed? </a:t>
            </a:r>
            <a:r>
              <a:rPr lang="en-US" sz="1400" i="1" dirty="0" smtClean="0"/>
              <a:t>(continued)</a:t>
            </a:r>
            <a:endParaRPr lang="en-US" sz="14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i="1" dirty="0"/>
              <a:t>Spring 2018 </a:t>
            </a:r>
            <a:r>
              <a:rPr lang="en-US" b="1" dirty="0"/>
              <a:t>- </a:t>
            </a:r>
            <a:r>
              <a:rPr lang="en-US" dirty="0"/>
              <a:t>OIRP develops </a:t>
            </a:r>
            <a:r>
              <a:rPr lang="en-US" dirty="0" smtClean="0"/>
              <a:t>and administers a </a:t>
            </a:r>
            <a:r>
              <a:rPr lang="en-US" dirty="0"/>
              <a:t>new version of the FPS questionnaire for doctoral and master’s students</a:t>
            </a:r>
          </a:p>
          <a:p>
            <a:pPr lvl="1"/>
            <a:r>
              <a:rPr lang="en-US" dirty="0" smtClean="0"/>
              <a:t>Input collected from graduate students, the CDC, college career services offices, associate deans and directors of graduate programs</a:t>
            </a:r>
            <a:endParaRPr lang="en-US" dirty="0"/>
          </a:p>
          <a:p>
            <a:r>
              <a:rPr lang="en-US" b="1" dirty="0"/>
              <a:t>Fall 2018 </a:t>
            </a:r>
            <a:r>
              <a:rPr lang="en-US" i="1" dirty="0" smtClean="0"/>
              <a:t>(coming) </a:t>
            </a:r>
            <a:r>
              <a:rPr lang="en-US" dirty="0" smtClean="0"/>
              <a:t>– Graduate FPS will undergo revisions following feedback from pilot administration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19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was invited to participate in the inaugural May 2018 GFPS?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Doctoral and master’s graduates who completed the “Application for Degree” process to graduate in May were invited to participate</a:t>
            </a:r>
          </a:p>
          <a:p>
            <a:pPr lvl="1"/>
            <a:r>
              <a:rPr lang="en-US" sz="2175" dirty="0" smtClean="0"/>
              <a:t>Given that graduate students in the College of Veterinary Medicine (CVM) were already being asked to participate in a similar survey in Spring 2018, at the request of the college they were excluded from the GFPS this year. </a:t>
            </a:r>
          </a:p>
        </p:txBody>
      </p:sp>
    </p:spTree>
    <p:extLst>
      <p:ext uri="{BB962C8B-B14F-4D97-AF65-F5344CB8AC3E}">
        <p14:creationId xmlns:p14="http://schemas.microsoft.com/office/powerpoint/2010/main" val="71917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and how was the survey administered?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 smtClean="0">
                <a:sym typeface="Wingdings" pitchFamily="2" charset="2"/>
              </a:rPr>
              <a:t>When</a:t>
            </a:r>
          </a:p>
          <a:p>
            <a:pPr lvl="1"/>
            <a:r>
              <a:rPr lang="en-US" sz="2000" dirty="0" smtClean="0">
                <a:sym typeface="Wingdings" pitchFamily="2" charset="2"/>
              </a:rPr>
              <a:t>The survey went live on the second day of final exams (May 1, 2018)</a:t>
            </a:r>
          </a:p>
          <a:p>
            <a:pPr lvl="1"/>
            <a:r>
              <a:rPr lang="en-US" sz="2000" dirty="0" smtClean="0">
                <a:sym typeface="Wingdings" pitchFamily="2" charset="2"/>
              </a:rPr>
              <a:t>The survey stayed in the field for about 5 weeks (June 6, 2018)</a:t>
            </a:r>
          </a:p>
          <a:p>
            <a:r>
              <a:rPr lang="en-US" sz="2400" dirty="0" smtClean="0">
                <a:sym typeface="Wingdings" pitchFamily="2" charset="2"/>
              </a:rPr>
              <a:t>How</a:t>
            </a:r>
          </a:p>
          <a:p>
            <a:pPr lvl="1"/>
            <a:r>
              <a:rPr lang="en-US" sz="2000" dirty="0" smtClean="0">
                <a:sym typeface="Wingdings" pitchFamily="2" charset="2"/>
              </a:rPr>
              <a:t>Online (</a:t>
            </a:r>
            <a:r>
              <a:rPr lang="en-US" sz="2000" dirty="0" err="1" smtClean="0">
                <a:sym typeface="Wingdings" pitchFamily="2" charset="2"/>
              </a:rPr>
              <a:t>Qualtrics</a:t>
            </a:r>
            <a:r>
              <a:rPr lang="en-US" sz="2000" dirty="0" smtClean="0">
                <a:sym typeface="Wingdings" pitchFamily="2" charset="2"/>
              </a:rPr>
              <a:t>)</a:t>
            </a:r>
          </a:p>
          <a:p>
            <a:pPr lvl="1"/>
            <a:r>
              <a:rPr lang="en-US" sz="2000" dirty="0" smtClean="0">
                <a:sym typeface="Wingdings" pitchFamily="2" charset="2"/>
              </a:rPr>
              <a:t>Accessible via handheld mobile device</a:t>
            </a:r>
          </a:p>
          <a:p>
            <a:pPr lvl="1"/>
            <a:r>
              <a:rPr lang="en-US" sz="2000" dirty="0" smtClean="0">
                <a:sym typeface="Wingdings" pitchFamily="2" charset="2"/>
              </a:rPr>
              <a:t>Confidential (but not anonymous)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760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graduate students </a:t>
            </a:r>
            <a:r>
              <a:rPr lang="en-US" dirty="0"/>
              <a:t>e</a:t>
            </a:r>
            <a:r>
              <a:rPr lang="en-US" dirty="0" smtClean="0"/>
              <a:t>ncouraged to participate?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Email invitations and follow-up reminders</a:t>
            </a:r>
          </a:p>
          <a:p>
            <a:r>
              <a:rPr lang="en-US" sz="2400" dirty="0" smtClean="0"/>
              <a:t>Incentives </a:t>
            </a:r>
          </a:p>
          <a:p>
            <a:pPr lvl="1"/>
            <a:r>
              <a:rPr lang="en-US" sz="2000" dirty="0" smtClean="0"/>
              <a:t>Two respondents * $50 Amazon.com e-Gift cards</a:t>
            </a:r>
            <a:endParaRPr lang="en-US" sz="2000" dirty="0"/>
          </a:p>
          <a:p>
            <a:r>
              <a:rPr lang="en-US" sz="2400" dirty="0" smtClean="0"/>
              <a:t>Departments were </a:t>
            </a:r>
            <a:r>
              <a:rPr lang="en-US" sz="2400" dirty="0"/>
              <a:t>encouraged to contact their </a:t>
            </a:r>
            <a:r>
              <a:rPr lang="en-US" sz="2400" dirty="0" smtClean="0"/>
              <a:t>graduate students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39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many </a:t>
            </a:r>
            <a:r>
              <a:rPr lang="en-US" dirty="0" smtClean="0"/>
              <a:t>doctoral students did the GFPS </a:t>
            </a:r>
            <a:br>
              <a:rPr lang="en-US" dirty="0" smtClean="0"/>
            </a:br>
            <a:r>
              <a:rPr lang="en-US" dirty="0" smtClean="0"/>
              <a:t>in May 2018?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18207278"/>
              </p:ext>
            </p:extLst>
          </p:nvPr>
        </p:nvGraphicFramePr>
        <p:xfrm>
          <a:off x="269506" y="1990024"/>
          <a:ext cx="8496542" cy="34644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56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24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81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15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64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23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48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College/School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May 2018 Graduating Doctoral Students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Percent of Population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 of Survey 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Respondents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Percent of Survey Respondents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Response Rate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2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College of Agriculture &amp; Life Sciences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25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13.0%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12.6%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72.0%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College of Design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0.5%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College of Education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36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18.7%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20.3%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80.6%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College of Engineering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32.6%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44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30.8%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69.8%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214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College of Natural Resources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3.1%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3.5%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83.3%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98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College of Humanities &amp; Social Sciences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6.2%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4.9%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58.3%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College of Sciences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37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19.2%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21.0%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81.1%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College of Textiles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5.2%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5.6%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80.0%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81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Poole College of Management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1.6%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1.4%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66.7%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193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100.0%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143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100.0%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29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74.1%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-256032" y="5457479"/>
            <a:ext cx="8019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1200" i="1" dirty="0" smtClean="0"/>
              <a:t>Note: </a:t>
            </a:r>
            <a:r>
              <a:rPr lang="en-US" sz="1200" i="1" dirty="0"/>
              <a:t>Given that graduate students in the College of Veterinary Medicine (CVM) were already being asked to participate in a similar survey in Spring 2018, they were excluded from the GFPS this year. </a:t>
            </a:r>
          </a:p>
        </p:txBody>
      </p:sp>
    </p:spTree>
    <p:extLst>
      <p:ext uri="{BB962C8B-B14F-4D97-AF65-F5344CB8AC3E}">
        <p14:creationId xmlns:p14="http://schemas.microsoft.com/office/powerpoint/2010/main" val="971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PS">
  <a:themeElements>
    <a:clrScheme name="Custom 15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D14909"/>
      </a:hlink>
      <a:folHlink>
        <a:srgbClr val="B2B2B2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PS" id="{CDDC4381-1862-4174-9AE5-48B602159EF9}" vid="{9CD896FF-05EE-4965-9489-48FE0D7DAA9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6651</TotalTime>
  <Words>2408</Words>
  <Application>Microsoft Office PowerPoint</Application>
  <PresentationFormat>On-screen Show (4:3)</PresentationFormat>
  <Paragraphs>383</Paragraphs>
  <Slides>40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6" baseType="lpstr">
      <vt:lpstr>Arial</vt:lpstr>
      <vt:lpstr>Calibri</vt:lpstr>
      <vt:lpstr>Times New Roman</vt:lpstr>
      <vt:lpstr>Wingdings</vt:lpstr>
      <vt:lpstr>Wingdings 2</vt:lpstr>
      <vt:lpstr>FPS</vt:lpstr>
      <vt:lpstr>INAUGURAL GRADUATE Future Plans Survey: Research design &amp;  May 2018 results (Doctoral graduates)</vt:lpstr>
      <vt:lpstr>Survey Background</vt:lpstr>
      <vt:lpstr>What is the Graduate Future Plans Survey (GFPS)?</vt:lpstr>
      <vt:lpstr>How was the survey developed?</vt:lpstr>
      <vt:lpstr>How was the survey developed? (continued)</vt:lpstr>
      <vt:lpstr>Who was invited to participate in the inaugural May 2018 GFPS? </vt:lpstr>
      <vt:lpstr>When and how was the survey administered?</vt:lpstr>
      <vt:lpstr>How graduate students encouraged to participate? </vt:lpstr>
      <vt:lpstr>How many doctoral students did the GFPS  in May 2018?</vt:lpstr>
      <vt:lpstr>Were there difference by college in how many doctoral students did the GFPS in May 2018?</vt:lpstr>
      <vt:lpstr>How are the results used?</vt:lpstr>
      <vt:lpstr>Future Plans of Doctoral Degree Recipients…</vt:lpstr>
      <vt:lpstr>How do doctoral graduates feel about their future?</vt:lpstr>
      <vt:lpstr>What are the future plans of NC State’s doctoral degree recipients?</vt:lpstr>
      <vt:lpstr>Doctoral Graduates with Full-Time Employment (97% of all those with a job for after graduation)</vt:lpstr>
      <vt:lpstr>Are doctoral graduates getting new jobs or continuing with the same employer? </vt:lpstr>
      <vt:lpstr>When do doctoral students start the job search process? (Among those accepting a full-time position at the time of graduation or during their graduate program)</vt:lpstr>
      <vt:lpstr>What resources did doctoral students say were helpful in securing their job? (Among those accepting a full-time position at the time of graduation or during their graduate program)</vt:lpstr>
      <vt:lpstr>How many positions did they interview for?  (Among those accepting a full-time position at the time of graduation or during their graduate program)</vt:lpstr>
      <vt:lpstr>How many job offers did doctoral graduates accepting a full-time job get? (Among those accepting a full-time position at the time of graduation or during their graduate program)</vt:lpstr>
      <vt:lpstr>Do doctoral students staying with the same employer get a promotion or salary increase? (Among those who will be working full-time at a place of employment they had prior to graduation) </vt:lpstr>
      <vt:lpstr>How do doctoral students feel about the position in which they will be working?</vt:lpstr>
      <vt:lpstr>Where will they be working?</vt:lpstr>
      <vt:lpstr>What are doctoral students earning and  how are they getting paid?</vt:lpstr>
      <vt:lpstr>What about other job offer incentives?</vt:lpstr>
      <vt:lpstr>And what about a relocation package?</vt:lpstr>
      <vt:lpstr>Doctoral Graduates Pursuing Employment (25% of all doctoral graduates, N = 36)</vt:lpstr>
      <vt:lpstr>Did those who are pursuing employment go on any job interviews? (Among those who were actively seeking employment or negotiating with one or more organizations, N = 31)</vt:lpstr>
      <vt:lpstr>Did those who are pursuing employment receive any job offers? (Among those who were actively seeking employment or negotiating with one or more organizations, N = 31)</vt:lpstr>
      <vt:lpstr>Professional Development Experiences at NC State (among all doctoral graduates)</vt:lpstr>
      <vt:lpstr>In what work-related experiences did doctoral graduates participate?</vt:lpstr>
      <vt:lpstr>How helpful was the work-related experience in securing a job? (Among those having had such an experience)</vt:lpstr>
      <vt:lpstr>How often do doctoral students publish or give professional presentations?</vt:lpstr>
      <vt:lpstr>Who uses the career offices on campus?</vt:lpstr>
      <vt:lpstr>What professional development resources at NC State did doctoral students use? </vt:lpstr>
      <vt:lpstr>Which career fairs did doctoral students attend? (among those attending a career fair, N = 49)</vt:lpstr>
      <vt:lpstr>Are doctoral graduates satisfied with the career guidance they got from their academic department?</vt:lpstr>
      <vt:lpstr>For More Information…</vt:lpstr>
      <vt:lpstr>There is LOTS more information online!</vt:lpstr>
      <vt:lpstr>Want still more information, or have a suggestion?</vt:lpstr>
    </vt:vector>
  </TitlesOfParts>
  <Company>North Carolina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FUTURE PLANS SURVEY</dc:title>
  <dc:creator>Suzanne Crockett</dc:creator>
  <cp:lastModifiedBy>Suzanne Alexandra Crockett</cp:lastModifiedBy>
  <cp:revision>433</cp:revision>
  <cp:lastPrinted>2015-08-25T21:17:10Z</cp:lastPrinted>
  <dcterms:created xsi:type="dcterms:W3CDTF">2015-07-30T13:13:38Z</dcterms:created>
  <dcterms:modified xsi:type="dcterms:W3CDTF">2018-11-14T18:18:08Z</dcterms:modified>
</cp:coreProperties>
</file>