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9.xml" ContentType="application/vnd.openxmlformats-officedocument.presentationml.notesSlide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318" r:id="rId3"/>
    <p:sldId id="260" r:id="rId4"/>
    <p:sldId id="257" r:id="rId5"/>
    <p:sldId id="258" r:id="rId6"/>
    <p:sldId id="262" r:id="rId7"/>
    <p:sldId id="277" r:id="rId8"/>
    <p:sldId id="321" r:id="rId9"/>
    <p:sldId id="319" r:id="rId10"/>
    <p:sldId id="279" r:id="rId11"/>
    <p:sldId id="308" r:id="rId12"/>
    <p:sldId id="303" r:id="rId13"/>
    <p:sldId id="289" r:id="rId14"/>
    <p:sldId id="290" r:id="rId15"/>
    <p:sldId id="292" r:id="rId16"/>
    <p:sldId id="280" r:id="rId17"/>
    <p:sldId id="281" r:id="rId18"/>
    <p:sldId id="282" r:id="rId19"/>
    <p:sldId id="285" r:id="rId20"/>
    <p:sldId id="286" r:id="rId21"/>
    <p:sldId id="287" r:id="rId22"/>
    <p:sldId id="288" r:id="rId23"/>
    <p:sldId id="304" r:id="rId24"/>
    <p:sldId id="293" r:id="rId25"/>
    <p:sldId id="295" r:id="rId26"/>
    <p:sldId id="294" r:id="rId27"/>
    <p:sldId id="297" r:id="rId28"/>
    <p:sldId id="305" r:id="rId29"/>
    <p:sldId id="299" r:id="rId30"/>
    <p:sldId id="300" r:id="rId31"/>
    <p:sldId id="301" r:id="rId32"/>
    <p:sldId id="306" r:id="rId33"/>
    <p:sldId id="307" r:id="rId34"/>
    <p:sldId id="310" r:id="rId35"/>
    <p:sldId id="317" r:id="rId36"/>
    <p:sldId id="265" r:id="rId37"/>
    <p:sldId id="32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2D6AC"/>
    <a:srgbClr val="996633"/>
    <a:srgbClr val="FF6600"/>
    <a:srgbClr val="0099FF"/>
    <a:srgbClr val="9BE2FB"/>
    <a:srgbClr val="FFCC00"/>
    <a:srgbClr val="97FFFF"/>
    <a:srgbClr val="6600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lftech.ad.ncsu.edu\oit\shares\UNIVPLAN\UPA\Survey\FuturePlans\presentations\CDC.Aug22_2013.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3999795375930694"/>
                  <c:y val="-7.63709846003763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1327629047322827"/>
                  <c:y val="0.122500174203888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796041794800518"/>
                  <c:y val="-0.2218816342647434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A bit confused</a:t>
                    </a:r>
                    <a:r>
                      <a:rPr lang="en-US" b="1" dirty="0" smtClean="0"/>
                      <a:t>/</a:t>
                    </a:r>
                  </a:p>
                  <a:p>
                    <a:r>
                      <a:rPr lang="en-US" b="1" dirty="0" smtClean="0"/>
                      <a:t>uncertain</a:t>
                    </a:r>
                    <a:r>
                      <a:rPr lang="en-US" b="1" dirty="0"/>
                      <a:t>: Not really sure what I want to do, 11%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67728042575179"/>
                  <c:y val="-1.179941002949852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Very </a:t>
                    </a:r>
                    <a:r>
                      <a:rPr lang="en-US" b="1" dirty="0"/>
                      <a:t>confused</a:t>
                    </a:r>
                    <a:r>
                      <a:rPr lang="en-US" b="1" dirty="0" smtClean="0"/>
                      <a:t>/</a:t>
                    </a:r>
                  </a:p>
                  <a:p>
                    <a:r>
                      <a:rPr lang="en-US" b="1" dirty="0" smtClean="0"/>
                      <a:t>uncertain</a:t>
                    </a:r>
                    <a:r>
                      <a:rPr lang="en-US" b="1" dirty="0"/>
                      <a:t>: Don't feel ready/prepared to move on, 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Sheet2!$A$2:$A$5</c:f>
              <c:strCache>
                <c:ptCount val="4"/>
                <c:pt idx="0">
                  <c:v>Very excited: Confident this is what I want to do and I'm prepared</c:v>
                </c:pt>
                <c:pt idx="1">
                  <c:v>Pretty excited: Fairly sure this is what I want to do</c:v>
                </c:pt>
                <c:pt idx="2">
                  <c:v>A bit confused/uncertain: Not really sure what I want to do</c:v>
                </c:pt>
                <c:pt idx="3">
                  <c:v>Very confused/uncertain: Don't feel ready/prepared to move on</c:v>
                </c:pt>
              </c:strCache>
            </c:strRef>
          </c:cat>
          <c:val>
            <c:numRef>
              <c:f>Sheet2!$B$2:$B$5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0.31</c:v>
                </c:pt>
                <c:pt idx="2">
                  <c:v>0.11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2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766776677667764"/>
          <c:y val="0.15138888888888888"/>
          <c:w val="0.64466446644664466"/>
          <c:h val="0.81388888888888888"/>
        </c:manualLayout>
      </c:layout>
      <c:pieChart>
        <c:varyColors val="1"/>
        <c:ser>
          <c:idx val="0"/>
          <c:order val="0"/>
          <c:explosion val="8"/>
          <c:dLbls>
            <c:dLbl>
              <c:idx val="0"/>
              <c:layout>
                <c:manualLayout>
                  <c:x val="-3.9603960396039688E-2"/>
                  <c:y val="-0.732507436570428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39490376202974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803080308030802E-2"/>
                  <c:y val="3.90389326334208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003300330032966E-2"/>
                  <c:y val="-2.777777777777777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Sheet2!$A$2:$A$5</c:f>
              <c:strCache>
                <c:ptCount val="4"/>
                <c:pt idx="0">
                  <c:v>Have been accepted and know where I'm going</c:v>
                </c:pt>
                <c:pt idx="1">
                  <c:v>Have not applied but plan to do so within the next year</c:v>
                </c:pt>
                <c:pt idx="2">
                  <c:v>Have applied, but not yet been accepted</c:v>
                </c:pt>
                <c:pt idx="3">
                  <c:v>Have been accepted but undecided</c:v>
                </c:pt>
              </c:strCache>
            </c:strRef>
          </c:cat>
          <c:val>
            <c:numRef>
              <c:f>Sheet2!$B$2:$B$5</c:f>
              <c:numCache>
                <c:formatCode>0%</c:formatCode>
                <c:ptCount val="4"/>
                <c:pt idx="0">
                  <c:v>0.74</c:v>
                </c:pt>
                <c:pt idx="1">
                  <c:v>0.14000000000000001</c:v>
                </c:pt>
                <c:pt idx="2">
                  <c:v>7.0000000000000007E-2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5"/>
          </c:dPt>
          <c:dLbls>
            <c:dLbl>
              <c:idx val="0"/>
              <c:layout>
                <c:manualLayout>
                  <c:x val="-0.1777438757655293"/>
                  <c:y val="1.35893861147655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Professional Degree, 20</a:t>
                    </a:r>
                    <a:r>
                      <a:rPr lang="en-US" dirty="0" smtClean="0"/>
                      <a:t>% (+2%)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728849518810148"/>
                  <c:y val="-0.222174728158980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Master’s </a:t>
                    </a:r>
                    <a:r>
                      <a:rPr lang="en-US" dirty="0"/>
                      <a:t>Degree, 60%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6853893263342025E-2"/>
                  <c:y val="0.1704761904761904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degree!$A$3:$A$5</c:f>
              <c:strCache>
                <c:ptCount val="3"/>
                <c:pt idx="0">
                  <c:v>Professional Degree</c:v>
                </c:pt>
                <c:pt idx="1">
                  <c:v>Masters Degree</c:v>
                </c:pt>
                <c:pt idx="2">
                  <c:v>Doctoral Degree</c:v>
                </c:pt>
              </c:strCache>
            </c:strRef>
          </c:cat>
          <c:val>
            <c:numRef>
              <c:f>degree!$B$3:$B$5</c:f>
              <c:numCache>
                <c:formatCode>0%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228395061728392"/>
          <c:y val="0.11342592592592593"/>
          <c:w val="0.51543209876543206"/>
          <c:h val="0.77314814814814814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8571473704675803"/>
                  <c:y val="-1.852252843394575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324244191698203E-2"/>
                  <c:y val="0.1971868620589093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9733668708078156"/>
                  <c:y val="1.70990084572761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9489404102264937E-2"/>
                  <c:y val="-0.1922728929717118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degree!$C$2:$F$2</c:f>
              <c:strCache>
                <c:ptCount val="4"/>
                <c:pt idx="0">
                  <c:v>JD</c:v>
                </c:pt>
                <c:pt idx="1">
                  <c:v>MD</c:v>
                </c:pt>
                <c:pt idx="2">
                  <c:v>DVM</c:v>
                </c:pt>
                <c:pt idx="3">
                  <c:v>Other</c:v>
                </c:pt>
              </c:strCache>
            </c:strRef>
          </c:cat>
          <c:val>
            <c:numRef>
              <c:f>degree!$C$3:$F$3</c:f>
              <c:numCache>
                <c:formatCode>0%</c:formatCode>
                <c:ptCount val="4"/>
                <c:pt idx="0">
                  <c:v>0.33</c:v>
                </c:pt>
                <c:pt idx="1">
                  <c:v>0.24</c:v>
                </c:pt>
                <c:pt idx="2">
                  <c:v>0.18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4"/>
              <c:layout>
                <c:manualLayout>
                  <c:x val="2.7777777777777779E-3"/>
                  <c:y val="6.2306191317922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185067526415994E-16"/>
                  <c:y val="6.50514604041840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Sheet4!$A$15:$A$20</c:f>
              <c:strCache>
                <c:ptCount val="6"/>
                <c:pt idx="0">
                  <c:v>Intern/extern/job in field</c:v>
                </c:pt>
                <c:pt idx="1">
                  <c:v>Class project</c:v>
                </c:pt>
                <c:pt idx="2">
                  <c:v>Research w/ faculty</c:v>
                </c:pt>
                <c:pt idx="3">
                  <c:v>Student teaching</c:v>
                </c:pt>
                <c:pt idx="4">
                  <c:v>Co-op</c:v>
                </c:pt>
                <c:pt idx="5">
                  <c:v>Practicum</c:v>
                </c:pt>
              </c:strCache>
            </c:strRef>
          </c:cat>
          <c:val>
            <c:numRef>
              <c:f>Sheet4!$B$15:$B$20</c:f>
              <c:numCache>
                <c:formatCode>0%</c:formatCode>
                <c:ptCount val="6"/>
                <c:pt idx="0">
                  <c:v>0.6</c:v>
                </c:pt>
                <c:pt idx="1">
                  <c:v>0.26100000000000001</c:v>
                </c:pt>
                <c:pt idx="2">
                  <c:v>0.23300000000000001</c:v>
                </c:pt>
                <c:pt idx="3">
                  <c:v>0.123</c:v>
                </c:pt>
                <c:pt idx="4">
                  <c:v>7.0000000000000007E-2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22944512"/>
        <c:axId val="120327552"/>
      </c:barChart>
      <c:catAx>
        <c:axId val="122944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0327552"/>
        <c:crosses val="autoZero"/>
        <c:auto val="1"/>
        <c:lblAlgn val="ctr"/>
        <c:lblOffset val="100"/>
        <c:noMultiLvlLbl val="0"/>
      </c:catAx>
      <c:valAx>
        <c:axId val="120327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29445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Sheet4!$B$26</c:f>
              <c:strCache>
                <c:ptCount val="1"/>
                <c:pt idx="0">
                  <c:v>Very Helpful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Sheet4!$A$27:$A$32</c:f>
              <c:strCache>
                <c:ptCount val="6"/>
                <c:pt idx="0">
                  <c:v>Intern/extern/job (n=875)</c:v>
                </c:pt>
                <c:pt idx="1">
                  <c:v>Class project (n=364)</c:v>
                </c:pt>
                <c:pt idx="2">
                  <c:v>Research w/ faculty (n=306)</c:v>
                </c:pt>
                <c:pt idx="3">
                  <c:v>Student teaching (n=166)</c:v>
                </c:pt>
                <c:pt idx="4">
                  <c:v>Co-op (n=102)</c:v>
                </c:pt>
                <c:pt idx="5">
                  <c:v>Practicum (n=65)</c:v>
                </c:pt>
              </c:strCache>
            </c:strRef>
          </c:cat>
          <c:val>
            <c:numRef>
              <c:f>Sheet4!$B$27:$B$32</c:f>
              <c:numCache>
                <c:formatCode>0%</c:formatCode>
                <c:ptCount val="6"/>
                <c:pt idx="0">
                  <c:v>0.6</c:v>
                </c:pt>
                <c:pt idx="1">
                  <c:v>0.26400000000000001</c:v>
                </c:pt>
                <c:pt idx="2">
                  <c:v>0.46700000000000003</c:v>
                </c:pt>
                <c:pt idx="3">
                  <c:v>0.39800000000000002</c:v>
                </c:pt>
                <c:pt idx="4">
                  <c:v>0.73499999999999999</c:v>
                </c:pt>
                <c:pt idx="5">
                  <c:v>0.44600000000000001</c:v>
                </c:pt>
              </c:numCache>
            </c:numRef>
          </c:val>
        </c:ser>
        <c:ser>
          <c:idx val="1"/>
          <c:order val="1"/>
          <c:tx>
            <c:strRef>
              <c:f>Sheet4!$C$26</c:f>
              <c:strCache>
                <c:ptCount val="1"/>
                <c:pt idx="0">
                  <c:v>Somewhat Helpful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Sheet4!$A$27:$A$32</c:f>
              <c:strCache>
                <c:ptCount val="6"/>
                <c:pt idx="0">
                  <c:v>Intern/extern/job (n=875)</c:v>
                </c:pt>
                <c:pt idx="1">
                  <c:v>Class project (n=364)</c:v>
                </c:pt>
                <c:pt idx="2">
                  <c:v>Research w/ faculty (n=306)</c:v>
                </c:pt>
                <c:pt idx="3">
                  <c:v>Student teaching (n=166)</c:v>
                </c:pt>
                <c:pt idx="4">
                  <c:v>Co-op (n=102)</c:v>
                </c:pt>
                <c:pt idx="5">
                  <c:v>Practicum (n=65)</c:v>
                </c:pt>
              </c:strCache>
            </c:strRef>
          </c:cat>
          <c:val>
            <c:numRef>
              <c:f>Sheet4!$C$27:$C$32</c:f>
              <c:numCache>
                <c:formatCode>0%</c:formatCode>
                <c:ptCount val="6"/>
                <c:pt idx="0">
                  <c:v>0.30099999999999999</c:v>
                </c:pt>
                <c:pt idx="1">
                  <c:v>0.42</c:v>
                </c:pt>
                <c:pt idx="2">
                  <c:v>0.36899999999999999</c:v>
                </c:pt>
                <c:pt idx="3">
                  <c:v>0.42799999999999999</c:v>
                </c:pt>
                <c:pt idx="4">
                  <c:v>0.20599999999999999</c:v>
                </c:pt>
                <c:pt idx="5">
                  <c:v>0.32300000000000001</c:v>
                </c:pt>
              </c:numCache>
            </c:numRef>
          </c:val>
        </c:ser>
        <c:ser>
          <c:idx val="2"/>
          <c:order val="2"/>
          <c:tx>
            <c:strRef>
              <c:f>Sheet4!$D$26</c:f>
              <c:strCache>
                <c:ptCount val="1"/>
                <c:pt idx="0">
                  <c:v>Not Very Helpful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Sheet4!$A$27:$A$32</c:f>
              <c:strCache>
                <c:ptCount val="6"/>
                <c:pt idx="0">
                  <c:v>Intern/extern/job (n=875)</c:v>
                </c:pt>
                <c:pt idx="1">
                  <c:v>Class project (n=364)</c:v>
                </c:pt>
                <c:pt idx="2">
                  <c:v>Research w/ faculty (n=306)</c:v>
                </c:pt>
                <c:pt idx="3">
                  <c:v>Student teaching (n=166)</c:v>
                </c:pt>
                <c:pt idx="4">
                  <c:v>Co-op (n=102)</c:v>
                </c:pt>
                <c:pt idx="5">
                  <c:v>Practicum (n=65)</c:v>
                </c:pt>
              </c:strCache>
            </c:strRef>
          </c:cat>
          <c:val>
            <c:numRef>
              <c:f>Sheet4!$D$27:$D$32</c:f>
              <c:numCache>
                <c:formatCode>0%</c:formatCode>
                <c:ptCount val="6"/>
                <c:pt idx="0">
                  <c:v>6.9000000000000006E-2</c:v>
                </c:pt>
                <c:pt idx="1">
                  <c:v>0.192</c:v>
                </c:pt>
                <c:pt idx="2">
                  <c:v>0.124</c:v>
                </c:pt>
                <c:pt idx="3">
                  <c:v>0.12</c:v>
                </c:pt>
                <c:pt idx="4">
                  <c:v>2.9000000000000001E-2</c:v>
                </c:pt>
                <c:pt idx="5">
                  <c:v>0.185</c:v>
                </c:pt>
              </c:numCache>
            </c:numRef>
          </c:val>
        </c:ser>
        <c:ser>
          <c:idx val="3"/>
          <c:order val="3"/>
          <c:tx>
            <c:strRef>
              <c:f>Sheet4!$E$26</c:f>
              <c:strCache>
                <c:ptCount val="1"/>
                <c:pt idx="0">
                  <c:v>Not at all Helpful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Sheet4!$A$27:$A$32</c:f>
              <c:strCache>
                <c:ptCount val="6"/>
                <c:pt idx="0">
                  <c:v>Intern/extern/job (n=875)</c:v>
                </c:pt>
                <c:pt idx="1">
                  <c:v>Class project (n=364)</c:v>
                </c:pt>
                <c:pt idx="2">
                  <c:v>Research w/ faculty (n=306)</c:v>
                </c:pt>
                <c:pt idx="3">
                  <c:v>Student teaching (n=166)</c:v>
                </c:pt>
                <c:pt idx="4">
                  <c:v>Co-op (n=102)</c:v>
                </c:pt>
                <c:pt idx="5">
                  <c:v>Practicum (n=65)</c:v>
                </c:pt>
              </c:strCache>
            </c:strRef>
          </c:cat>
          <c:val>
            <c:numRef>
              <c:f>Sheet4!$E$27:$E$32</c:f>
              <c:numCache>
                <c:formatCode>0%</c:formatCode>
                <c:ptCount val="6"/>
                <c:pt idx="0">
                  <c:v>3.1E-2</c:v>
                </c:pt>
                <c:pt idx="1">
                  <c:v>0.124</c:v>
                </c:pt>
                <c:pt idx="2">
                  <c:v>3.9E-2</c:v>
                </c:pt>
                <c:pt idx="3">
                  <c:v>5.3999999999999999E-2</c:v>
                </c:pt>
                <c:pt idx="4">
                  <c:v>2.9000000000000001E-2</c:v>
                </c:pt>
                <c:pt idx="5">
                  <c:v>4.5999999999999999E-2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2945024"/>
        <c:axId val="120329280"/>
      </c:barChart>
      <c:catAx>
        <c:axId val="1229450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20329280"/>
        <c:crosses val="autoZero"/>
        <c:auto val="1"/>
        <c:lblAlgn val="ctr"/>
        <c:lblOffset val="100"/>
        <c:noMultiLvlLbl val="0"/>
      </c:catAx>
      <c:valAx>
        <c:axId val="120329280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2945024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31338779527559057"/>
          <c:y val="0.87637859291978759"/>
          <c:w val="0.65655774278215218"/>
          <c:h val="0.10973241149734332"/>
        </c:manualLayout>
      </c:layout>
      <c:overlay val="0"/>
      <c:txPr>
        <a:bodyPr/>
        <a:lstStyle/>
        <a:p>
          <a:pPr>
            <a:defRPr sz="10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Sheet5!$A$3</c:f>
              <c:strCache>
                <c:ptCount val="1"/>
                <c:pt idx="0">
                  <c:v>CDC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Sheet5!$B$2:$L$2</c:f>
              <c:strCache>
                <c:ptCount val="11"/>
                <c:pt idx="0">
                  <c:v>NCSU </c:v>
                </c:pt>
                <c:pt idx="1">
                  <c:v>COE</c:v>
                </c:pt>
                <c:pt idx="2">
                  <c:v>CALS</c:v>
                </c:pt>
                <c:pt idx="3">
                  <c:v>CHASS</c:v>
                </c:pt>
                <c:pt idx="4">
                  <c:v>PCOM</c:v>
                </c:pt>
                <c:pt idx="5">
                  <c:v>CNR</c:v>
                </c:pt>
                <c:pt idx="6">
                  <c:v>CED</c:v>
                </c:pt>
                <c:pt idx="7">
                  <c:v>COT</c:v>
                </c:pt>
                <c:pt idx="8">
                  <c:v>PAMS</c:v>
                </c:pt>
                <c:pt idx="9">
                  <c:v>Design</c:v>
                </c:pt>
                <c:pt idx="10">
                  <c:v>DASA</c:v>
                </c:pt>
              </c:strCache>
            </c:strRef>
          </c:cat>
          <c:val>
            <c:numRef>
              <c:f>Sheet5!$B$3:$L$3</c:f>
              <c:numCache>
                <c:formatCode>0%</c:formatCode>
                <c:ptCount val="11"/>
                <c:pt idx="0">
                  <c:v>0.34799999999999998</c:v>
                </c:pt>
                <c:pt idx="1">
                  <c:v>0.52700000000000002</c:v>
                </c:pt>
                <c:pt idx="2">
                  <c:v>0.152</c:v>
                </c:pt>
                <c:pt idx="3">
                  <c:v>0.51500000000000001</c:v>
                </c:pt>
                <c:pt idx="4">
                  <c:v>0.28699999999999998</c:v>
                </c:pt>
                <c:pt idx="5">
                  <c:v>0.27700000000000002</c:v>
                </c:pt>
                <c:pt idx="6">
                  <c:v>0.19800000000000001</c:v>
                </c:pt>
                <c:pt idx="7">
                  <c:v>0.13700000000000001</c:v>
                </c:pt>
                <c:pt idx="8">
                  <c:v>0.34799999999999998</c:v>
                </c:pt>
                <c:pt idx="9">
                  <c:v>0.123</c:v>
                </c:pt>
                <c:pt idx="10">
                  <c:v>0.66700000000000004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23036672"/>
        <c:axId val="125517824"/>
      </c:barChart>
      <c:catAx>
        <c:axId val="12303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5517824"/>
        <c:crosses val="autoZero"/>
        <c:auto val="1"/>
        <c:lblAlgn val="ctr"/>
        <c:lblOffset val="100"/>
        <c:noMultiLvlLbl val="0"/>
      </c:catAx>
      <c:valAx>
        <c:axId val="1255178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0366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Sheet5!$A$32:$A$35</c:f>
              <c:strCache>
                <c:ptCount val="4"/>
                <c:pt idx="0">
                  <c:v>COT --&gt; COT Career Services</c:v>
                </c:pt>
                <c:pt idx="1">
                  <c:v>PCOM --&gt; PCOM Career Development Center</c:v>
                </c:pt>
                <c:pt idx="2">
                  <c:v>CALS --&gt; CALS Career Services</c:v>
                </c:pt>
                <c:pt idx="3">
                  <c:v>Design --&gt; Design Career Services</c:v>
                </c:pt>
              </c:strCache>
            </c:strRef>
          </c:cat>
          <c:val>
            <c:numRef>
              <c:f>Sheet5!$B$32:$B$35</c:f>
              <c:numCache>
                <c:formatCode>0%</c:formatCode>
                <c:ptCount val="4"/>
                <c:pt idx="0">
                  <c:v>0.89</c:v>
                </c:pt>
                <c:pt idx="1">
                  <c:v>0.65</c:v>
                </c:pt>
                <c:pt idx="2">
                  <c:v>0.61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23037184"/>
        <c:axId val="125519552"/>
      </c:barChart>
      <c:catAx>
        <c:axId val="123037184"/>
        <c:scaling>
          <c:orientation val="minMax"/>
        </c:scaling>
        <c:delete val="0"/>
        <c:axPos val="l"/>
        <c:majorTickMark val="out"/>
        <c:minorTickMark val="none"/>
        <c:tickLblPos val="nextTo"/>
        <c:crossAx val="125519552"/>
        <c:crosses val="autoZero"/>
        <c:auto val="1"/>
        <c:lblAlgn val="ctr"/>
        <c:lblOffset val="100"/>
        <c:noMultiLvlLbl val="0"/>
      </c:catAx>
      <c:valAx>
        <c:axId val="1255195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3037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Sheet5!$B$46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Sheet5!$A$47:$A$51</c:f>
              <c:strCache>
                <c:ptCount val="5"/>
                <c:pt idx="0">
                  <c:v>COT Career Services</c:v>
                </c:pt>
                <c:pt idx="1">
                  <c:v>CALS Career Services</c:v>
                </c:pt>
                <c:pt idx="2">
                  <c:v>PCOM Career Development Center</c:v>
                </c:pt>
                <c:pt idx="3">
                  <c:v>CDC</c:v>
                </c:pt>
                <c:pt idx="4">
                  <c:v>Design Career Services</c:v>
                </c:pt>
              </c:strCache>
            </c:strRef>
          </c:cat>
          <c:val>
            <c:numRef>
              <c:f>Sheet5!$B$47:$B$51</c:f>
              <c:numCache>
                <c:formatCode>0%</c:formatCode>
                <c:ptCount val="5"/>
                <c:pt idx="0">
                  <c:v>0.77500000000000002</c:v>
                </c:pt>
                <c:pt idx="1">
                  <c:v>0.42399999999999999</c:v>
                </c:pt>
                <c:pt idx="2">
                  <c:v>0.376</c:v>
                </c:pt>
                <c:pt idx="3">
                  <c:v>0.35499999999999998</c:v>
                </c:pt>
                <c:pt idx="4">
                  <c:v>0.19400000000000001</c:v>
                </c:pt>
              </c:numCache>
            </c:numRef>
          </c:val>
        </c:ser>
        <c:ser>
          <c:idx val="1"/>
          <c:order val="1"/>
          <c:tx>
            <c:strRef>
              <c:f>Sheet5!$C$46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Sheet5!$A$47:$A$51</c:f>
              <c:strCache>
                <c:ptCount val="5"/>
                <c:pt idx="0">
                  <c:v>COT Career Services</c:v>
                </c:pt>
                <c:pt idx="1">
                  <c:v>CALS Career Services</c:v>
                </c:pt>
                <c:pt idx="2">
                  <c:v>PCOM Career Development Center</c:v>
                </c:pt>
                <c:pt idx="3">
                  <c:v>CDC</c:v>
                </c:pt>
                <c:pt idx="4">
                  <c:v>Design Career Services</c:v>
                </c:pt>
              </c:strCache>
            </c:strRef>
          </c:cat>
          <c:val>
            <c:numRef>
              <c:f>Sheet5!$C$47:$C$51</c:f>
              <c:numCache>
                <c:formatCode>0%</c:formatCode>
                <c:ptCount val="5"/>
                <c:pt idx="0">
                  <c:v>0.21099999999999999</c:v>
                </c:pt>
                <c:pt idx="1">
                  <c:v>0.46700000000000003</c:v>
                </c:pt>
                <c:pt idx="2">
                  <c:v>0.51500000000000001</c:v>
                </c:pt>
                <c:pt idx="3">
                  <c:v>0.48799999999999999</c:v>
                </c:pt>
                <c:pt idx="4">
                  <c:v>0.66700000000000004</c:v>
                </c:pt>
              </c:numCache>
            </c:numRef>
          </c:val>
        </c:ser>
        <c:ser>
          <c:idx val="2"/>
          <c:order val="2"/>
          <c:tx>
            <c:strRef>
              <c:f>Sheet5!$D$46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Sheet5!$A$47:$A$51</c:f>
              <c:strCache>
                <c:ptCount val="5"/>
                <c:pt idx="0">
                  <c:v>COT Career Services</c:v>
                </c:pt>
                <c:pt idx="1">
                  <c:v>CALS Career Services</c:v>
                </c:pt>
                <c:pt idx="2">
                  <c:v>PCOM Career Development Center</c:v>
                </c:pt>
                <c:pt idx="3">
                  <c:v>CDC</c:v>
                </c:pt>
                <c:pt idx="4">
                  <c:v>Design Career Services</c:v>
                </c:pt>
              </c:strCache>
            </c:strRef>
          </c:cat>
          <c:val>
            <c:numRef>
              <c:f>Sheet5!$D$47:$D$51</c:f>
              <c:numCache>
                <c:formatCode>0%</c:formatCode>
                <c:ptCount val="5"/>
                <c:pt idx="0">
                  <c:v>1.4E-2</c:v>
                </c:pt>
                <c:pt idx="1">
                  <c:v>0.1</c:v>
                </c:pt>
                <c:pt idx="2">
                  <c:v>8.5000000000000006E-2</c:v>
                </c:pt>
                <c:pt idx="3">
                  <c:v>0.13800000000000001</c:v>
                </c:pt>
                <c:pt idx="4">
                  <c:v>0.111</c:v>
                </c:pt>
              </c:numCache>
            </c:numRef>
          </c:val>
        </c:ser>
        <c:ser>
          <c:idx val="3"/>
          <c:order val="3"/>
          <c:tx>
            <c:strRef>
              <c:f>Sheet5!$E$46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Sheet5!$A$47:$A$51</c:f>
              <c:strCache>
                <c:ptCount val="5"/>
                <c:pt idx="0">
                  <c:v>COT Career Services</c:v>
                </c:pt>
                <c:pt idx="1">
                  <c:v>CALS Career Services</c:v>
                </c:pt>
                <c:pt idx="2">
                  <c:v>PCOM Career Development Center</c:v>
                </c:pt>
                <c:pt idx="3">
                  <c:v>CDC</c:v>
                </c:pt>
                <c:pt idx="4">
                  <c:v>Design Career Services</c:v>
                </c:pt>
              </c:strCache>
            </c:strRef>
          </c:cat>
          <c:val>
            <c:numRef>
              <c:f>Sheet5!$E$47:$E$51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1.7999999999999999E-2</c:v>
                </c:pt>
                <c:pt idx="3">
                  <c:v>1.2E-2</c:v>
                </c:pt>
                <c:pt idx="4">
                  <c:v>2.8000000000000001E-2</c:v>
                </c:pt>
              </c:numCache>
            </c:numRef>
          </c:val>
        </c:ser>
        <c:ser>
          <c:idx val="4"/>
          <c:order val="4"/>
          <c:tx>
            <c:strRef>
              <c:f>Sheet5!$F$46</c:f>
              <c:strCache>
                <c:ptCount val="1"/>
                <c:pt idx="0">
                  <c:v>Very Poor</c:v>
                </c:pt>
              </c:strCache>
            </c:strRef>
          </c:tx>
          <c:invertIfNegative val="0"/>
          <c:cat>
            <c:strRef>
              <c:f>Sheet5!$A$47:$A$51</c:f>
              <c:strCache>
                <c:ptCount val="5"/>
                <c:pt idx="0">
                  <c:v>COT Career Services</c:v>
                </c:pt>
                <c:pt idx="1">
                  <c:v>CALS Career Services</c:v>
                </c:pt>
                <c:pt idx="2">
                  <c:v>PCOM Career Development Center</c:v>
                </c:pt>
                <c:pt idx="3">
                  <c:v>CDC</c:v>
                </c:pt>
                <c:pt idx="4">
                  <c:v>Design Career Services</c:v>
                </c:pt>
              </c:strCache>
            </c:strRef>
          </c:cat>
          <c:val>
            <c:numRef>
              <c:f>Sheet5!$F$47:$F$51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6.0000000000000001E-3</c:v>
                </c:pt>
                <c:pt idx="3">
                  <c:v>7.0000000000000001E-3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5623296"/>
        <c:axId val="120329856"/>
      </c:barChart>
      <c:catAx>
        <c:axId val="125623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0329856"/>
        <c:crosses val="autoZero"/>
        <c:auto val="1"/>
        <c:lblAlgn val="ctr"/>
        <c:lblOffset val="100"/>
        <c:noMultiLvlLbl val="0"/>
      </c:catAx>
      <c:valAx>
        <c:axId val="1203298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5623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1456298003240949"/>
          <c:y val="0.91682518498746979"/>
          <c:w val="0.44989741418461932"/>
          <c:h val="6.8108901641532091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1878672591668616"/>
                  <c:y val="0.128385293301751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6574132688859436"/>
                  <c:y val="-3.725412372233958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082300356019856E-2"/>
                  <c:y val="-0.1645280925250197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126841818040062E-2"/>
                  <c:y val="-1.64604627673573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371534003794083E-2"/>
                  <c:y val="-6.27699179878937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Sheet3!$B$1:$F$1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Sheet3!$B$2:$F$2</c:f>
              <c:numCache>
                <c:formatCode>0%</c:formatCode>
                <c:ptCount val="5"/>
                <c:pt idx="0">
                  <c:v>0.28599999999999998</c:v>
                </c:pt>
                <c:pt idx="1">
                  <c:v>0.43</c:v>
                </c:pt>
                <c:pt idx="2">
                  <c:v>0.21199999999999999</c:v>
                </c:pt>
                <c:pt idx="3">
                  <c:v>5.6000000000000001E-2</c:v>
                </c:pt>
                <c:pt idx="4">
                  <c:v>1.6E-2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5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1042066073262589"/>
                  <c:y val="5.275121859767528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247482146127082"/>
                  <c:y val="-0.2535451818522684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650811817127512"/>
                  <c:y val="9.606593818629814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167460172129647"/>
                  <c:y val="0.1590725266484546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'job offers'!$A$3:$A$6</c:f>
              <c:strCache>
                <c:ptCount val="4"/>
                <c:pt idx="0">
                  <c:v>Only job offer</c:v>
                </c:pt>
                <c:pt idx="1">
                  <c:v>One other job offer</c:v>
                </c:pt>
                <c:pt idx="2">
                  <c:v>Two other job offers</c:v>
                </c:pt>
                <c:pt idx="3">
                  <c:v>Three or more other offers</c:v>
                </c:pt>
              </c:strCache>
            </c:strRef>
          </c:cat>
          <c:val>
            <c:numRef>
              <c:f>'job offers'!$B$3:$B$6</c:f>
              <c:numCache>
                <c:formatCode>0%</c:formatCode>
                <c:ptCount val="4"/>
                <c:pt idx="0">
                  <c:v>0.439</c:v>
                </c:pt>
                <c:pt idx="1">
                  <c:v>0.27800000000000002</c:v>
                </c:pt>
                <c:pt idx="2">
                  <c:v>0.16700000000000001</c:v>
                </c:pt>
                <c:pt idx="3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'sat with job'!$B$2</c:f>
              <c:strCache>
                <c:ptCount val="1"/>
                <c:pt idx="0">
                  <c:v>Very Satisfied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'sat with job'!$A$3:$A$6</c:f>
              <c:strCache>
                <c:ptCount val="4"/>
                <c:pt idx="0">
                  <c:v>All (n=687)</c:v>
                </c:pt>
                <c:pt idx="1">
                  <c:v>Directly related (n=474)</c:v>
                </c:pt>
                <c:pt idx="2">
                  <c:v>Somewhat related (n=158)</c:v>
                </c:pt>
                <c:pt idx="3">
                  <c:v>Not at all related (n=55)</c:v>
                </c:pt>
              </c:strCache>
            </c:strRef>
          </c:cat>
          <c:val>
            <c:numRef>
              <c:f>'sat with job'!$B$3:$B$6</c:f>
              <c:numCache>
                <c:formatCode>0%</c:formatCode>
                <c:ptCount val="4"/>
                <c:pt idx="0">
                  <c:v>0.61099999999999999</c:v>
                </c:pt>
                <c:pt idx="1">
                  <c:v>0.65600000000000003</c:v>
                </c:pt>
                <c:pt idx="2">
                  <c:v>0.48699999999999999</c:v>
                </c:pt>
                <c:pt idx="3">
                  <c:v>0.58199999999999996</c:v>
                </c:pt>
              </c:numCache>
            </c:numRef>
          </c:val>
        </c:ser>
        <c:ser>
          <c:idx val="1"/>
          <c:order val="1"/>
          <c:tx>
            <c:strRef>
              <c:f>'sat with job'!$C$2</c:f>
              <c:strCache>
                <c:ptCount val="1"/>
                <c:pt idx="0">
                  <c:v>Satisfied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'sat with job'!$A$3:$A$6</c:f>
              <c:strCache>
                <c:ptCount val="4"/>
                <c:pt idx="0">
                  <c:v>All (n=687)</c:v>
                </c:pt>
                <c:pt idx="1">
                  <c:v>Directly related (n=474)</c:v>
                </c:pt>
                <c:pt idx="2">
                  <c:v>Somewhat related (n=158)</c:v>
                </c:pt>
                <c:pt idx="3">
                  <c:v>Not at all related (n=55)</c:v>
                </c:pt>
              </c:strCache>
            </c:strRef>
          </c:cat>
          <c:val>
            <c:numRef>
              <c:f>'sat with job'!$C$3:$C$6</c:f>
              <c:numCache>
                <c:formatCode>0%</c:formatCode>
                <c:ptCount val="4"/>
                <c:pt idx="0">
                  <c:v>0.314</c:v>
                </c:pt>
                <c:pt idx="1">
                  <c:v>0.28899999999999998</c:v>
                </c:pt>
                <c:pt idx="2">
                  <c:v>0.41099999999999998</c:v>
                </c:pt>
                <c:pt idx="3">
                  <c:v>0.255</c:v>
                </c:pt>
              </c:numCache>
            </c:numRef>
          </c:val>
        </c:ser>
        <c:ser>
          <c:idx val="2"/>
          <c:order val="2"/>
          <c:tx>
            <c:strRef>
              <c:f>'sat with job'!$D$2</c:f>
              <c:strCache>
                <c:ptCount val="1"/>
                <c:pt idx="0">
                  <c:v>Neutral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'sat with job'!$A$3:$A$6</c:f>
              <c:strCache>
                <c:ptCount val="4"/>
                <c:pt idx="0">
                  <c:v>All (n=687)</c:v>
                </c:pt>
                <c:pt idx="1">
                  <c:v>Directly related (n=474)</c:v>
                </c:pt>
                <c:pt idx="2">
                  <c:v>Somewhat related (n=158)</c:v>
                </c:pt>
                <c:pt idx="3">
                  <c:v>Not at all related (n=55)</c:v>
                </c:pt>
              </c:strCache>
            </c:strRef>
          </c:cat>
          <c:val>
            <c:numRef>
              <c:f>'sat with job'!$D$3:$D$6</c:f>
              <c:numCache>
                <c:formatCode>0%</c:formatCode>
                <c:ptCount val="4"/>
                <c:pt idx="0">
                  <c:v>6.4000000000000001E-2</c:v>
                </c:pt>
                <c:pt idx="1">
                  <c:v>5.5E-2</c:v>
                </c:pt>
                <c:pt idx="2">
                  <c:v>8.2000000000000003E-2</c:v>
                </c:pt>
                <c:pt idx="3">
                  <c:v>9.0999999999999998E-2</c:v>
                </c:pt>
              </c:numCache>
            </c:numRef>
          </c:val>
        </c:ser>
        <c:ser>
          <c:idx val="3"/>
          <c:order val="3"/>
          <c:tx>
            <c:strRef>
              <c:f>'sat with job'!$E$2</c:f>
              <c:strCache>
                <c:ptCount val="1"/>
                <c:pt idx="0">
                  <c:v>Dissatisfied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239766081871343E-3"/>
                  <c:y val="3.472222222222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'sat with job'!$A$3:$A$6</c:f>
              <c:strCache>
                <c:ptCount val="4"/>
                <c:pt idx="0">
                  <c:v>All (n=687)</c:v>
                </c:pt>
                <c:pt idx="1">
                  <c:v>Directly related (n=474)</c:v>
                </c:pt>
                <c:pt idx="2">
                  <c:v>Somewhat related (n=158)</c:v>
                </c:pt>
                <c:pt idx="3">
                  <c:v>Not at all related (n=55)</c:v>
                </c:pt>
              </c:strCache>
            </c:strRef>
          </c:cat>
          <c:val>
            <c:numRef>
              <c:f>'sat with job'!$E$3:$E$6</c:f>
              <c:numCache>
                <c:formatCode>0%</c:formatCode>
                <c:ptCount val="4"/>
                <c:pt idx="0">
                  <c:v>7.0000000000000001E-3</c:v>
                </c:pt>
                <c:pt idx="1">
                  <c:v>0</c:v>
                </c:pt>
                <c:pt idx="2">
                  <c:v>1.9E-2</c:v>
                </c:pt>
                <c:pt idx="3">
                  <c:v>3.5999999999999997E-2</c:v>
                </c:pt>
              </c:numCache>
            </c:numRef>
          </c:val>
        </c:ser>
        <c:ser>
          <c:idx val="4"/>
          <c:order val="4"/>
          <c:tx>
            <c:strRef>
              <c:f>'sat with job'!$F$2</c:f>
              <c:strCache>
                <c:ptCount val="1"/>
                <c:pt idx="0">
                  <c:v>Very Dissatisfied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'sat with job'!$A$3:$A$6</c:f>
              <c:strCache>
                <c:ptCount val="4"/>
                <c:pt idx="0">
                  <c:v>All (n=687)</c:v>
                </c:pt>
                <c:pt idx="1">
                  <c:v>Directly related (n=474)</c:v>
                </c:pt>
                <c:pt idx="2">
                  <c:v>Somewhat related (n=158)</c:v>
                </c:pt>
                <c:pt idx="3">
                  <c:v>Not at all related (n=55)</c:v>
                </c:pt>
              </c:strCache>
            </c:strRef>
          </c:cat>
          <c:val>
            <c:numRef>
              <c:f>'sat with job'!$F$3:$F$6</c:f>
              <c:numCache>
                <c:formatCode>0%</c:formatCode>
                <c:ptCount val="4"/>
                <c:pt idx="0">
                  <c:v>3.0000000000000001E-3</c:v>
                </c:pt>
                <c:pt idx="1">
                  <c:v>0</c:v>
                </c:pt>
                <c:pt idx="2">
                  <c:v>0</c:v>
                </c:pt>
                <c:pt idx="3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19172608"/>
        <c:axId val="117858880"/>
      </c:barChart>
      <c:catAx>
        <c:axId val="119172608"/>
        <c:scaling>
          <c:orientation val="minMax"/>
        </c:scaling>
        <c:delete val="0"/>
        <c:axPos val="l"/>
        <c:majorTickMark val="out"/>
        <c:minorTickMark val="none"/>
        <c:tickLblPos val="nextTo"/>
        <c:crossAx val="117858880"/>
        <c:crosses val="autoZero"/>
        <c:auto val="1"/>
        <c:lblAlgn val="ctr"/>
        <c:lblOffset val="100"/>
        <c:noMultiLvlLbl val="0"/>
      </c:catAx>
      <c:valAx>
        <c:axId val="117858880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9172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261702343246945"/>
          <c:y val="0.90450158573928263"/>
          <c:w val="0.69062315529363316"/>
          <c:h val="7.1192858705161857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5"/>
          <c:dPt>
            <c:idx val="5"/>
            <c:bubble3D val="0"/>
            <c:explosion val="3"/>
          </c:dPt>
          <c:dLbls>
            <c:dLbl>
              <c:idx val="0"/>
              <c:layout>
                <c:manualLayout>
                  <c:x val="-0.12887031244382124"/>
                  <c:y val="0.156283287408564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86168338546728E-2"/>
                  <c:y val="-1.64264601420388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45155143278323"/>
                  <c:y val="-0.2505726510388768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7855364397943407"/>
                  <c:y val="0.1517316854029785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'job location'!$D$2:$D$8</c:f>
              <c:strCache>
                <c:ptCount val="7"/>
                <c:pt idx="0">
                  <c:v>Other</c:v>
                </c:pt>
                <c:pt idx="1">
                  <c:v>VA</c:v>
                </c:pt>
                <c:pt idx="2">
                  <c:v>TX</c:v>
                </c:pt>
                <c:pt idx="3">
                  <c:v>SC</c:v>
                </c:pt>
                <c:pt idx="4">
                  <c:v>GA</c:v>
                </c:pt>
                <c:pt idx="5">
                  <c:v>NC: Triangle</c:v>
                </c:pt>
                <c:pt idx="6">
                  <c:v>NC: Other</c:v>
                </c:pt>
              </c:strCache>
            </c:strRef>
          </c:cat>
          <c:val>
            <c:numRef>
              <c:f>'job location'!$E$2:$E$8</c:f>
              <c:numCache>
                <c:formatCode>0%</c:formatCode>
                <c:ptCount val="7"/>
                <c:pt idx="0">
                  <c:v>0.18</c:v>
                </c:pt>
                <c:pt idx="1">
                  <c:v>4.3999999999999997E-2</c:v>
                </c:pt>
                <c:pt idx="2">
                  <c:v>3.2000000000000001E-2</c:v>
                </c:pt>
                <c:pt idx="3">
                  <c:v>2.5000000000000001E-2</c:v>
                </c:pt>
                <c:pt idx="4">
                  <c:v>0.02</c:v>
                </c:pt>
                <c:pt idx="5">
                  <c:v>0.48</c:v>
                </c:pt>
                <c:pt idx="6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pay!$A$2:$A$7</c:f>
              <c:strCache>
                <c:ptCount val="6"/>
                <c:pt idx="0">
                  <c:v>Salary</c:v>
                </c:pt>
                <c:pt idx="1">
                  <c:v>Performance Bonuses</c:v>
                </c:pt>
                <c:pt idx="2">
                  <c:v>Hourly</c:v>
                </c:pt>
                <c:pt idx="3">
                  <c:v>Commission</c:v>
                </c:pt>
                <c:pt idx="4">
                  <c:v>Tips/Gratuity</c:v>
                </c:pt>
                <c:pt idx="5">
                  <c:v>Other</c:v>
                </c:pt>
              </c:strCache>
            </c:strRef>
          </c:cat>
          <c:val>
            <c:numRef>
              <c:f>pay!$B$2:$B$7</c:f>
              <c:numCache>
                <c:formatCode>0%</c:formatCode>
                <c:ptCount val="6"/>
                <c:pt idx="0">
                  <c:v>0.78300000000000003</c:v>
                </c:pt>
                <c:pt idx="1">
                  <c:v>0.25900000000000001</c:v>
                </c:pt>
                <c:pt idx="2">
                  <c:v>0.20100000000000001</c:v>
                </c:pt>
                <c:pt idx="3">
                  <c:v>7.0999999999999994E-2</c:v>
                </c:pt>
                <c:pt idx="4">
                  <c:v>7.0000000000000001E-3</c:v>
                </c:pt>
                <c:pt idx="5">
                  <c:v>5.5E-2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20009216"/>
        <c:axId val="117864064"/>
      </c:barChart>
      <c:catAx>
        <c:axId val="1200092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7864064"/>
        <c:crosses val="autoZero"/>
        <c:auto val="1"/>
        <c:lblAlgn val="ctr"/>
        <c:lblOffset val="100"/>
        <c:noMultiLvlLbl val="0"/>
      </c:catAx>
      <c:valAx>
        <c:axId val="1178640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00092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pay!$A$91:$A$100</c:f>
              <c:strCache>
                <c:ptCount val="10"/>
                <c:pt idx="0">
                  <c:v>Less than $30,000</c:v>
                </c:pt>
                <c:pt idx="1">
                  <c:v>$30,000 - $39,999</c:v>
                </c:pt>
                <c:pt idx="2">
                  <c:v>$40,000 - $49,999</c:v>
                </c:pt>
                <c:pt idx="3">
                  <c:v>$50,000 - $59,999</c:v>
                </c:pt>
                <c:pt idx="4">
                  <c:v>$60,000 - $69,999</c:v>
                </c:pt>
                <c:pt idx="5">
                  <c:v>$70,000 - $79,999</c:v>
                </c:pt>
                <c:pt idx="6">
                  <c:v>$80,000 - $89,999</c:v>
                </c:pt>
                <c:pt idx="7">
                  <c:v>$90,000 - $100,000</c:v>
                </c:pt>
                <c:pt idx="8">
                  <c:v>Would prefer not answer</c:v>
                </c:pt>
                <c:pt idx="9">
                  <c:v>Not sure</c:v>
                </c:pt>
              </c:strCache>
            </c:strRef>
          </c:cat>
          <c:val>
            <c:numRef>
              <c:f>pay!$B$91:$B$100</c:f>
              <c:numCache>
                <c:formatCode>0%</c:formatCode>
                <c:ptCount val="10"/>
                <c:pt idx="0">
                  <c:v>0.17899999999999999</c:v>
                </c:pt>
                <c:pt idx="1">
                  <c:v>0.185</c:v>
                </c:pt>
                <c:pt idx="2">
                  <c:v>0.16200000000000001</c:v>
                </c:pt>
                <c:pt idx="3">
                  <c:v>0.17</c:v>
                </c:pt>
                <c:pt idx="4">
                  <c:v>0.18</c:v>
                </c:pt>
                <c:pt idx="5">
                  <c:v>5.2000000000000005E-2</c:v>
                </c:pt>
                <c:pt idx="6">
                  <c:v>0.01</c:v>
                </c:pt>
                <c:pt idx="7">
                  <c:v>1.9E-2</c:v>
                </c:pt>
                <c:pt idx="8">
                  <c:v>3.1E-2</c:v>
                </c:pt>
                <c:pt idx="9">
                  <c:v>1.9E-2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18644736"/>
        <c:axId val="117865792"/>
      </c:barChart>
      <c:catAx>
        <c:axId val="118644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7865792"/>
        <c:crosses val="autoZero"/>
        <c:auto val="1"/>
        <c:lblAlgn val="ctr"/>
        <c:lblOffset val="100"/>
        <c:noMultiLvlLbl val="0"/>
      </c:catAx>
      <c:valAx>
        <c:axId val="117865792"/>
        <c:scaling>
          <c:orientation val="minMax"/>
          <c:max val="0.2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pay!$A$62:$A$69</c:f>
              <c:strCache>
                <c:ptCount val="8"/>
                <c:pt idx="0">
                  <c:v>less than $2,000</c:v>
                </c:pt>
                <c:pt idx="1">
                  <c:v>$2,000 to $3,999</c:v>
                </c:pt>
                <c:pt idx="2">
                  <c:v>$4,000 to $5,999</c:v>
                </c:pt>
                <c:pt idx="3">
                  <c:v>$6,000 to $7,999</c:v>
                </c:pt>
                <c:pt idx="4">
                  <c:v>$8,000 to $9,999</c:v>
                </c:pt>
                <c:pt idx="5">
                  <c:v>$10,000 or more</c:v>
                </c:pt>
                <c:pt idx="6">
                  <c:v>Would prefer not answer</c:v>
                </c:pt>
                <c:pt idx="7">
                  <c:v>Not sure</c:v>
                </c:pt>
              </c:strCache>
            </c:strRef>
          </c:cat>
          <c:val>
            <c:numRef>
              <c:f>pay!$B$62:$B$69</c:f>
              <c:numCache>
                <c:formatCode>0%</c:formatCode>
                <c:ptCount val="8"/>
                <c:pt idx="0">
                  <c:v>7.0000000000000007E-2</c:v>
                </c:pt>
                <c:pt idx="1">
                  <c:v>0.33</c:v>
                </c:pt>
                <c:pt idx="2">
                  <c:v>0.23</c:v>
                </c:pt>
                <c:pt idx="3">
                  <c:v>0.06</c:v>
                </c:pt>
                <c:pt idx="4">
                  <c:v>0.02</c:v>
                </c:pt>
                <c:pt idx="5">
                  <c:v>0.19</c:v>
                </c:pt>
                <c:pt idx="6">
                  <c:v>0.09</c:v>
                </c:pt>
                <c:pt idx="7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18751744"/>
        <c:axId val="118695040"/>
      </c:barChart>
      <c:catAx>
        <c:axId val="118751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695040"/>
        <c:crosses val="autoZero"/>
        <c:auto val="1"/>
        <c:lblAlgn val="ctr"/>
        <c:lblOffset val="100"/>
        <c:noMultiLvlLbl val="0"/>
      </c:catAx>
      <c:valAx>
        <c:axId val="1186950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18751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pay!$B$81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pay!$A$82:$A$83</c:f>
              <c:strCache>
                <c:ptCount val="2"/>
                <c:pt idx="0">
                  <c:v>NC: Outside of Triangle (n=143)</c:v>
                </c:pt>
                <c:pt idx="1">
                  <c:v>Outside NC (n=198)</c:v>
                </c:pt>
              </c:strCache>
            </c:strRef>
          </c:cat>
          <c:val>
            <c:numRef>
              <c:f>pay!$B$82:$B$83</c:f>
              <c:numCache>
                <c:formatCode>0%</c:formatCode>
                <c:ptCount val="2"/>
                <c:pt idx="0">
                  <c:v>0.315</c:v>
                </c:pt>
                <c:pt idx="1">
                  <c:v>0.626</c:v>
                </c:pt>
              </c:numCache>
            </c:numRef>
          </c:val>
        </c:ser>
        <c:ser>
          <c:idx val="1"/>
          <c:order val="1"/>
          <c:tx>
            <c:strRef>
              <c:f>pay!$C$81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pay!$A$82:$A$83</c:f>
              <c:strCache>
                <c:ptCount val="2"/>
                <c:pt idx="0">
                  <c:v>NC: Outside of Triangle (n=143)</c:v>
                </c:pt>
                <c:pt idx="1">
                  <c:v>Outside NC (n=198)</c:v>
                </c:pt>
              </c:strCache>
            </c:strRef>
          </c:cat>
          <c:val>
            <c:numRef>
              <c:f>pay!$C$82:$C$83</c:f>
              <c:numCache>
                <c:formatCode>0%</c:formatCode>
                <c:ptCount val="2"/>
                <c:pt idx="0">
                  <c:v>0.30099999999999999</c:v>
                </c:pt>
                <c:pt idx="1">
                  <c:v>0.29299999999999998</c:v>
                </c:pt>
              </c:numCache>
            </c:numRef>
          </c:val>
        </c:ser>
        <c:ser>
          <c:idx val="2"/>
          <c:order val="2"/>
          <c:tx>
            <c:strRef>
              <c:f>pay!$D$81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pay!$A$82:$A$83</c:f>
              <c:strCache>
                <c:ptCount val="2"/>
                <c:pt idx="0">
                  <c:v>NC: Outside of Triangle (n=143)</c:v>
                </c:pt>
                <c:pt idx="1">
                  <c:v>Outside NC (n=198)</c:v>
                </c:pt>
              </c:strCache>
            </c:strRef>
          </c:cat>
          <c:val>
            <c:numRef>
              <c:f>pay!$D$82:$D$83</c:f>
              <c:numCache>
                <c:formatCode>0%</c:formatCode>
                <c:ptCount val="2"/>
                <c:pt idx="0">
                  <c:v>0.38500000000000001</c:v>
                </c:pt>
                <c:pt idx="1">
                  <c:v>8.1000000000000003E-2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18825984"/>
        <c:axId val="118697920"/>
      </c:barChart>
      <c:catAx>
        <c:axId val="118825984"/>
        <c:scaling>
          <c:orientation val="minMax"/>
        </c:scaling>
        <c:delete val="0"/>
        <c:axPos val="l"/>
        <c:majorTickMark val="out"/>
        <c:minorTickMark val="none"/>
        <c:tickLblPos val="nextTo"/>
        <c:crossAx val="118697920"/>
        <c:crosses val="autoZero"/>
        <c:auto val="1"/>
        <c:lblAlgn val="ctr"/>
        <c:lblOffset val="100"/>
        <c:noMultiLvlLbl val="0"/>
      </c:catAx>
      <c:valAx>
        <c:axId val="118697920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8825984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52144401694106413"/>
          <c:y val="0.87729855643044619"/>
          <c:w val="0.23187364381558243"/>
          <c:h val="9.492381160688247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17003309368941E-2"/>
          <c:y val="4.8050835750794309E-2"/>
          <c:w val="0.70222084331849821"/>
          <c:h val="0.83979800770517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'grad schl by col'!$A$22</c:f>
              <c:strCache>
                <c:ptCount val="1"/>
                <c:pt idx="0">
                  <c:v>Grad/Prof School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'grad schl by col'!$B$21:$K$21</c:f>
              <c:strCache>
                <c:ptCount val="10"/>
                <c:pt idx="0">
                  <c:v>NCSU</c:v>
                </c:pt>
                <c:pt idx="1">
                  <c:v>CALS</c:v>
                </c:pt>
                <c:pt idx="2">
                  <c:v>CED</c:v>
                </c:pt>
                <c:pt idx="3">
                  <c:v>CHASS</c:v>
                </c:pt>
                <c:pt idx="4">
                  <c:v>CNR</c:v>
                </c:pt>
                <c:pt idx="5">
                  <c:v>COE</c:v>
                </c:pt>
                <c:pt idx="6">
                  <c:v>PCOM</c:v>
                </c:pt>
                <c:pt idx="7">
                  <c:v>COT</c:v>
                </c:pt>
                <c:pt idx="8">
                  <c:v>Design</c:v>
                </c:pt>
                <c:pt idx="9">
                  <c:v>PAMS</c:v>
                </c:pt>
              </c:strCache>
            </c:strRef>
          </c:cat>
          <c:val>
            <c:numRef>
              <c:f>'grad schl by col'!$B$22:$K$22</c:f>
              <c:numCache>
                <c:formatCode>0%</c:formatCode>
                <c:ptCount val="10"/>
                <c:pt idx="0">
                  <c:v>0.214</c:v>
                </c:pt>
                <c:pt idx="1">
                  <c:v>0.3</c:v>
                </c:pt>
                <c:pt idx="2">
                  <c:v>7.4999999999999997E-2</c:v>
                </c:pt>
                <c:pt idx="3">
                  <c:v>0.23499999999999999</c:v>
                </c:pt>
                <c:pt idx="4">
                  <c:v>0.128</c:v>
                </c:pt>
                <c:pt idx="5">
                  <c:v>0.19</c:v>
                </c:pt>
                <c:pt idx="6">
                  <c:v>0.154</c:v>
                </c:pt>
                <c:pt idx="7">
                  <c:v>0.20499999999999999</c:v>
                </c:pt>
                <c:pt idx="8">
                  <c:v>0.11899999999999999</c:v>
                </c:pt>
                <c:pt idx="9">
                  <c:v>0.47099999999999997</c:v>
                </c:pt>
              </c:numCache>
            </c:numRef>
          </c:val>
        </c:ser>
        <c:ser>
          <c:idx val="1"/>
          <c:order val="1"/>
          <c:tx>
            <c:strRef>
              <c:f>'grad schl by col'!$A$23</c:f>
              <c:strCache>
                <c:ptCount val="1"/>
                <c:pt idx="0">
                  <c:v>Grad/Prof School &amp; Working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'grad schl by col'!$B$21:$K$21</c:f>
              <c:strCache>
                <c:ptCount val="10"/>
                <c:pt idx="0">
                  <c:v>NCSU</c:v>
                </c:pt>
                <c:pt idx="1">
                  <c:v>CALS</c:v>
                </c:pt>
                <c:pt idx="2">
                  <c:v>CED</c:v>
                </c:pt>
                <c:pt idx="3">
                  <c:v>CHASS</c:v>
                </c:pt>
                <c:pt idx="4">
                  <c:v>CNR</c:v>
                </c:pt>
                <c:pt idx="5">
                  <c:v>COE</c:v>
                </c:pt>
                <c:pt idx="6">
                  <c:v>PCOM</c:v>
                </c:pt>
                <c:pt idx="7">
                  <c:v>COT</c:v>
                </c:pt>
                <c:pt idx="8">
                  <c:v>Design</c:v>
                </c:pt>
                <c:pt idx="9">
                  <c:v>PAMS</c:v>
                </c:pt>
              </c:strCache>
            </c:strRef>
          </c:cat>
          <c:val>
            <c:numRef>
              <c:f>'grad schl by col'!$B$23:$K$23</c:f>
              <c:numCache>
                <c:formatCode>0%</c:formatCode>
                <c:ptCount val="10"/>
                <c:pt idx="0">
                  <c:v>5.0999999999999997E-2</c:v>
                </c:pt>
                <c:pt idx="1">
                  <c:v>7.4999999999999997E-2</c:v>
                </c:pt>
                <c:pt idx="2">
                  <c:v>2.1999999999999999E-2</c:v>
                </c:pt>
                <c:pt idx="3">
                  <c:v>8.3000000000000004E-2</c:v>
                </c:pt>
                <c:pt idx="4">
                  <c:v>1.0999999999999999E-2</c:v>
                </c:pt>
                <c:pt idx="5">
                  <c:v>4.8000000000000001E-2</c:v>
                </c:pt>
                <c:pt idx="6">
                  <c:v>1.6E-2</c:v>
                </c:pt>
                <c:pt idx="7">
                  <c:v>1.4E-2</c:v>
                </c:pt>
                <c:pt idx="8">
                  <c:v>6.8000000000000005E-2</c:v>
                </c:pt>
                <c:pt idx="9">
                  <c:v>7.0999999999999994E-2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18828544"/>
        <c:axId val="118700224"/>
      </c:barChart>
      <c:catAx>
        <c:axId val="118828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700224"/>
        <c:crosses val="autoZero"/>
        <c:auto val="1"/>
        <c:lblAlgn val="ctr"/>
        <c:lblOffset val="100"/>
        <c:noMultiLvlLbl val="0"/>
      </c:catAx>
      <c:valAx>
        <c:axId val="118700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82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79581764235995"/>
          <c:y val="0.42006415864683583"/>
          <c:w val="0.18840708090836472"/>
          <c:h val="0.25733756964589954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F53AC-1FCC-4F0A-919F-B174083B592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7874B-0EE0-4A04-86C7-BC47043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7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84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3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11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7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3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5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73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874B-0EE0-4A04-86C7-BC470431986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0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DE1C24-0946-4FCF-8521-4C03123629E7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43F0BE-885B-4A19-846A-9485AB545D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upa.ncsu.edu/srvy/stdnt/future-plans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nancy_whelchel@ncs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 2013</a:t>
            </a:r>
            <a:br>
              <a:rPr lang="en-US" dirty="0" smtClean="0"/>
            </a:br>
            <a:r>
              <a:rPr lang="en-US" dirty="0" smtClean="0"/>
              <a:t>Future Plans Survey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University Planning and Analysis</a:t>
            </a:r>
          </a:p>
          <a:p>
            <a:r>
              <a:rPr lang="en-US" dirty="0" smtClean="0"/>
              <a:t>August 22, 2013</a:t>
            </a:r>
          </a:p>
        </p:txBody>
      </p:sp>
    </p:spTree>
    <p:extLst>
      <p:ext uri="{BB962C8B-B14F-4D97-AF65-F5344CB8AC3E}">
        <p14:creationId xmlns:p14="http://schemas.microsoft.com/office/powerpoint/2010/main" val="88602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seniors’ plans for after graduation?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4474295"/>
              </p:ext>
            </p:extLst>
          </p:nvPr>
        </p:nvGraphicFramePr>
        <p:xfrm>
          <a:off x="1295400" y="1678307"/>
          <a:ext cx="6248400" cy="4798692"/>
        </p:xfrm>
        <a:graphic>
          <a:graphicData uri="http://schemas.openxmlformats.org/drawingml/2006/table">
            <a:tbl>
              <a:tblPr/>
              <a:tblGrid>
                <a:gridCol w="4653756"/>
                <a:gridCol w="813594"/>
                <a:gridCol w="781050"/>
              </a:tblGrid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 Have accepted position that will begin after graduation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Will continue working in job I had prior to graduation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Have started/will be starting my own business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Will be working as an intern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Military service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Volunteer activity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Seeking Employment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Will be Seeking Employment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Graduate/Professional School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Going to grad/prof school within the year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Going to grad/prof school and working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Other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Taking additional undergraduate coursework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Starting/raising a family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Don't know yet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     Other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CC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2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graduating seniors feel bout their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The majority of grads are confident and feel prepared to move on to whatever lies ahead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624211"/>
              </p:ext>
            </p:extLst>
          </p:nvPr>
        </p:nvGraphicFramePr>
        <p:xfrm>
          <a:off x="1295400" y="2133600"/>
          <a:ext cx="5981701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811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467600" cy="167322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When did they start looking, what was helpful in getting a job, where will they be working, and what will they be earning?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Details About Those Obtaining Full-Time Employment </a:t>
            </a:r>
            <a:r>
              <a:rPr lang="en-US" sz="1300" i="1" dirty="0"/>
              <a:t>(91% of all those with a job for after graduation</a:t>
            </a:r>
            <a:r>
              <a:rPr lang="en-US" sz="1300" i="1" dirty="0" smtClean="0"/>
              <a:t>)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45851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did they start looking for a job? </a:t>
            </a:r>
            <a:r>
              <a:rPr lang="en-US" sz="1800" dirty="0" smtClean="0"/>
              <a:t>(Differences between those who found and those who did not find a full-time position)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Students who got a job were much more likely than those who did not to start looking for one well in advance of graduation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232592"/>
              </p:ext>
            </p:extLst>
          </p:nvPr>
        </p:nvGraphicFramePr>
        <p:xfrm>
          <a:off x="609600" y="3276600"/>
          <a:ext cx="7540624" cy="2819400"/>
        </p:xfrm>
        <a:graphic>
          <a:graphicData uri="http://schemas.openxmlformats.org/drawingml/2006/table">
            <a:tbl>
              <a:tblPr firstRow="1" firstCol="1" bandRow="1"/>
              <a:tblGrid>
                <a:gridCol w="1077232"/>
                <a:gridCol w="1077232"/>
                <a:gridCol w="1077232"/>
                <a:gridCol w="1077232"/>
                <a:gridCol w="1077232"/>
                <a:gridCol w="1077232"/>
                <a:gridCol w="1077232"/>
              </a:tblGrid>
              <a:tr h="33441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b="0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Employment  Status at Graduation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When started looking for work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2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 or more months before graduation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9-11 months before graduation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6-8 months before graduation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3-5 months before graduation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1-2 months before graduation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Less than 1 month before graduation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1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Found</a:t>
                      </a:r>
                      <a:r>
                        <a:rPr lang="en-US" sz="1200" b="0" baseline="0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Employment (n=640)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Still</a:t>
                      </a:r>
                      <a:r>
                        <a:rPr lang="en-US" sz="1200" b="0" baseline="0" dirty="0" smtClean="0">
                          <a:solidFill>
                            <a:srgbClr val="CC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Seeking (n=378)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32%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12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246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did they start looking for a </a:t>
            </a:r>
            <a:r>
              <a:rPr lang="en-US" dirty="0" smtClean="0"/>
              <a:t>job? </a:t>
            </a:r>
            <a:r>
              <a:rPr lang="en-US" sz="1800" dirty="0"/>
              <a:t>(Differences </a:t>
            </a:r>
            <a:r>
              <a:rPr lang="en-US" sz="1800" dirty="0" smtClean="0"/>
              <a:t>by when the senior started looking for a job)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Over 90% of those who started looking for a job at least 12 months before graduation got one, compared to only about 10% of those who started looking less than a month before graduation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479899"/>
              </p:ext>
            </p:extLst>
          </p:nvPr>
        </p:nvGraphicFramePr>
        <p:xfrm>
          <a:off x="838200" y="3200399"/>
          <a:ext cx="7543800" cy="2743202"/>
        </p:xfrm>
        <a:graphic>
          <a:graphicData uri="http://schemas.openxmlformats.org/drawingml/2006/table">
            <a:tbl>
              <a:tblPr/>
              <a:tblGrid>
                <a:gridCol w="3429000"/>
                <a:gridCol w="1524000"/>
                <a:gridCol w="1371600"/>
                <a:gridCol w="1219200"/>
              </a:tblGrid>
              <a:tr h="3918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When started looking</a:t>
                      </a:r>
                      <a:r>
                        <a:rPr lang="en-US" sz="1200" baseline="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for work…</a:t>
                      </a: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Have Job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Still Seeking </a:t>
                      </a: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Job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All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12 or more months before </a:t>
                      </a:r>
                      <a:r>
                        <a:rPr lang="en-US" sz="120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graduation (n=136)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93%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7%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9-11 months before </a:t>
                      </a:r>
                      <a:r>
                        <a:rPr lang="en-US" sz="120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graduation (n=135)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87%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6-8 months before </a:t>
                      </a:r>
                      <a:r>
                        <a:rPr lang="en-US" sz="120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graduation (n=254)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76%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24%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25%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3-5 months before </a:t>
                      </a:r>
                      <a:r>
                        <a:rPr lang="en-US" sz="120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graduation (n=269)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55%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45%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26%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1-2 months before </a:t>
                      </a:r>
                      <a:r>
                        <a:rPr lang="en-US" sz="120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graduation (n=142)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67%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Less than one month before </a:t>
                      </a:r>
                      <a:r>
                        <a:rPr lang="en-US" sz="1200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graduation (n=82)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12%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88%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8%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4610" marR="5461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95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resources did seniors say were helpful in securing their job?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Students obtaining full-time employment found a variety of resources as helpful to securing their position.  Remember, these are for </a:t>
            </a:r>
            <a:r>
              <a:rPr lang="en-US" sz="3100" b="1" dirty="0" smtClean="0"/>
              <a:t>all</a:t>
            </a:r>
            <a:r>
              <a:rPr lang="en-US" sz="3100" dirty="0" smtClean="0"/>
              <a:t> seniors, so, e.g., while not many people overall said a ‘student teaching experience’ was helpful, this includes lots of students who did not have such an experience, so they would not have said it was helpful….</a:t>
            </a:r>
            <a:endParaRPr lang="en-US" sz="31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98741370"/>
              </p:ext>
            </p:extLst>
          </p:nvPr>
        </p:nvGraphicFramePr>
        <p:xfrm>
          <a:off x="4876800" y="1676400"/>
          <a:ext cx="3819509" cy="4814476"/>
        </p:xfrm>
        <a:graphic>
          <a:graphicData uri="http://schemas.openxmlformats.org/drawingml/2006/table">
            <a:tbl>
              <a:tblPr/>
              <a:tblGrid>
                <a:gridCol w="3211936"/>
                <a:gridCol w="607573"/>
              </a:tblGrid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Internship/externship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Career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fair at NC State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Personal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connection(s) within the company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Campus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or college career center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Family/friends/classmates/co-workers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Applied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for job via </a:t>
                      </a:r>
                      <a:r>
                        <a:rPr lang="en-US" sz="1200" b="0" i="0" u="none" strike="noStrike" dirty="0" err="1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ePACK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On-campus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interviewing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Internet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Employer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found resume via </a:t>
                      </a:r>
                      <a:r>
                        <a:rPr lang="en-US" sz="1200" b="0" i="0" u="none" strike="noStrike" dirty="0" err="1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ePACK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Co-op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experience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Faculty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member or found job listing in an NC State </a:t>
                      </a:r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     department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Consultation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with Career Counselor/Coach at NC State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Employer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information session on campus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Professional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society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Staffing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agency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Student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teaching experience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Career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fair off-campus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Other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478" marR="9478" marT="9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6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other job offers did those accepting a full-time job get?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More than half of those finding full-time employment had more than one offer from which to choose, with more than one-in-ten having three or more offers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68905"/>
              </p:ext>
            </p:extLst>
          </p:nvPr>
        </p:nvGraphicFramePr>
        <p:xfrm>
          <a:off x="1219200" y="2819400"/>
          <a:ext cx="6553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06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Is job satisfaction related to how closely the job matches what seniors were majoring in?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graduates are getting jobs “directly related” to their academic major.  Those in such jobs are most likely to be “very satisfied.” 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151255"/>
              </p:ext>
            </p:extLst>
          </p:nvPr>
        </p:nvGraphicFramePr>
        <p:xfrm>
          <a:off x="228600" y="3048000"/>
          <a:ext cx="8686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505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will those with a full-time job be 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/>
          <a:lstStyle/>
          <a:p>
            <a:r>
              <a:rPr lang="en-US" sz="2400" dirty="0" smtClean="0"/>
              <a:t>70% of May 2013 grads will be working in NC, with 48% in the Triangle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558702"/>
              </p:ext>
            </p:extLst>
          </p:nvPr>
        </p:nvGraphicFramePr>
        <p:xfrm>
          <a:off x="1676400" y="2362200"/>
          <a:ext cx="5410200" cy="451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0829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 full-time employees getting paid?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Three-fourths will be paid by salary…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 smtClean="0"/>
              <a:t>But only half will be getting </a:t>
            </a:r>
            <a:r>
              <a:rPr lang="en-US" sz="2400" u="sng" dirty="0" smtClean="0"/>
              <a:t>only</a:t>
            </a:r>
            <a:r>
              <a:rPr lang="en-US" sz="2400" dirty="0" smtClean="0"/>
              <a:t> a salary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399729"/>
              </p:ext>
            </p:extLst>
          </p:nvPr>
        </p:nvGraphicFramePr>
        <p:xfrm>
          <a:off x="152400" y="2667000"/>
          <a:ext cx="4572000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948490"/>
              </p:ext>
            </p:extLst>
          </p:nvPr>
        </p:nvGraphicFramePr>
        <p:xfrm>
          <a:off x="5410200" y="2743200"/>
          <a:ext cx="3048000" cy="3444240"/>
        </p:xfrm>
        <a:graphic>
          <a:graphicData uri="http://schemas.openxmlformats.org/drawingml/2006/table">
            <a:tbl>
              <a:tblPr/>
              <a:tblGrid>
                <a:gridCol w="2294827"/>
                <a:gridCol w="753173"/>
              </a:tblGrid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Salary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only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Salary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&amp; </a:t>
                      </a:r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performance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bonuses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Hourly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only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Salary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&amp; </a:t>
                      </a:r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commission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Salary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&amp; </a:t>
                      </a:r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commission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&amp; </a:t>
                      </a:r>
                      <a:r>
                        <a:rPr lang="en-US" sz="1200" b="0" i="0" u="none" strike="noStrike" dirty="0" err="1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perf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bonus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Other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comp only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Salary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&amp; hourly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Hourly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&amp; </a:t>
                      </a:r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performance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bonuses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Hourly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&amp; </a:t>
                      </a:r>
                      <a:r>
                        <a:rPr lang="en-US" sz="1200" b="0" i="0" u="none" strike="noStrike" dirty="0" err="1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comm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&amp; </a:t>
                      </a:r>
                      <a:r>
                        <a:rPr lang="en-US" sz="1200" b="0" i="0" u="none" strike="noStrike" dirty="0" err="1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perf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bonus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Tips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only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Commission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only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/>
                        </a:rPr>
                        <a:t>  Other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79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Future Plans Survey and How do We do It?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Administration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75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what will they be 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One-fourth of full-time employed grads estimate their starting annual income to be $60,000 or more, with an average income of </a:t>
            </a:r>
            <a:r>
              <a:rPr lang="en-US" sz="2400" b="1" dirty="0" smtClean="0"/>
              <a:t>$45,817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808323"/>
              </p:ext>
            </p:extLst>
          </p:nvPr>
        </p:nvGraphicFramePr>
        <p:xfrm>
          <a:off x="838200" y="3200400"/>
          <a:ext cx="7505700" cy="341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8131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signing bonus?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495800"/>
          </a:xfrm>
        </p:spPr>
        <p:txBody>
          <a:bodyPr>
            <a:normAutofit fontScale="40000" lnSpcReduction="20000"/>
          </a:bodyPr>
          <a:lstStyle/>
          <a:p>
            <a:r>
              <a:rPr lang="en-US" sz="5300" dirty="0" smtClean="0"/>
              <a:t>18% of those obtaining full-time employment were given a signing bonus, with Design and PCOM grads most likely to get a bonus of $10,000 or more</a:t>
            </a:r>
          </a:p>
          <a:p>
            <a:pPr marL="0" indent="0">
              <a:buNone/>
            </a:pPr>
            <a:endParaRPr lang="en-US" sz="37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3800" b="1" dirty="0" smtClean="0"/>
              <a:t>Amount of signing bonus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186095"/>
              </p:ext>
            </p:extLst>
          </p:nvPr>
        </p:nvGraphicFramePr>
        <p:xfrm>
          <a:off x="1295400" y="2819400"/>
          <a:ext cx="657225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9333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what about a relocation package?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One-fourth of all those getting full-time employment were offered a relocation package; almost two-thirds of those finding work outside of NC were offered a relocation package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228782"/>
              </p:ext>
            </p:extLst>
          </p:nvPr>
        </p:nvGraphicFramePr>
        <p:xfrm>
          <a:off x="914400" y="3048000"/>
          <a:ext cx="6705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5580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are they going and what are they going to study?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Details about Those </a:t>
            </a:r>
            <a:r>
              <a:rPr lang="en-US" dirty="0"/>
              <a:t>C</a:t>
            </a:r>
            <a:r>
              <a:rPr lang="en-US" dirty="0" smtClean="0"/>
              <a:t>ontinuing their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0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going graduate/professional </a:t>
            </a:r>
            <a:r>
              <a:rPr lang="en-US" dirty="0"/>
              <a:t>s</a:t>
            </a:r>
            <a:r>
              <a:rPr lang="en-US" dirty="0" smtClean="0"/>
              <a:t>chool 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O</a:t>
            </a:r>
            <a:r>
              <a:rPr lang="en-US" sz="2400" dirty="0" smtClean="0"/>
              <a:t>ne-fourth of the May 2013 graduates say they are planning on attending graduate/professional school within a year after graduation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764927"/>
              </p:ext>
            </p:extLst>
          </p:nvPr>
        </p:nvGraphicFramePr>
        <p:xfrm>
          <a:off x="1447800" y="2819400"/>
          <a:ext cx="7010400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70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many seniors have already been accepted to a grad/professional school?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Three-fourths of the May graduates planning on going to grad/prof school have been accepted and know where they will be attending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877478"/>
              </p:ext>
            </p:extLst>
          </p:nvPr>
        </p:nvGraphicFramePr>
        <p:xfrm>
          <a:off x="1828800" y="2819400"/>
          <a:ext cx="5257800" cy="362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7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institutions will they be attending? </a:t>
            </a:r>
            <a:r>
              <a:rPr lang="en-US" sz="2700" i="1" dirty="0" smtClean="0"/>
              <a:t>(among those accepted and enrolling)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Almost 100 different institutions around the nation and the world</a:t>
            </a:r>
          </a:p>
          <a:p>
            <a:r>
              <a:rPr lang="en-US" sz="2400" dirty="0" smtClean="0"/>
              <a:t>Two-thirds will be staying in North Carolina</a:t>
            </a:r>
          </a:p>
          <a:p>
            <a:r>
              <a:rPr lang="en-US" sz="2400" dirty="0" smtClean="0"/>
              <a:t>Over 40% will be enrolled at NC State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7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degrees are they currently seeking?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26843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majority of those going on to grad/prof school will be enrolled in a Master’s program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1500" dirty="0" smtClean="0"/>
              <a:t>*students can be enrolled in more than one program</a:t>
            </a:r>
          </a:p>
          <a:p>
            <a:endParaRPr lang="en-US" sz="15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Those seeking a professional degree are most likely pursuing a JD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772911"/>
              </p:ext>
            </p:extLst>
          </p:nvPr>
        </p:nvGraphicFramePr>
        <p:xfrm>
          <a:off x="311459" y="2667000"/>
          <a:ext cx="4572000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918554"/>
              </p:ext>
            </p:extLst>
          </p:nvPr>
        </p:nvGraphicFramePr>
        <p:xfrm>
          <a:off x="4648200" y="3048000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ight Arrow 10"/>
          <p:cNvSpPr/>
          <p:nvPr/>
        </p:nvSpPr>
        <p:spPr>
          <a:xfrm>
            <a:off x="4303081" y="4419600"/>
            <a:ext cx="1143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did seniors do to prepare for the future?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Work-Related Experiences</a:t>
            </a:r>
            <a:br>
              <a:rPr lang="en-US" dirty="0" smtClean="0"/>
            </a:br>
            <a:r>
              <a:rPr lang="en-US" dirty="0" smtClean="0"/>
              <a:t>at NC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06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they participate in, and how helpful do they think it was?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Participated in…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Helpfulness in securing employment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201209"/>
              </p:ext>
            </p:extLst>
          </p:nvPr>
        </p:nvGraphicFramePr>
        <p:xfrm>
          <a:off x="26894" y="2667000"/>
          <a:ext cx="4572000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192618"/>
              </p:ext>
            </p:extLst>
          </p:nvPr>
        </p:nvGraphicFramePr>
        <p:xfrm>
          <a:off x="4495800" y="2667000"/>
          <a:ext cx="4572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790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Future Plans Survey?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minute survey to collect detailed information from graduating seniors on</a:t>
            </a:r>
          </a:p>
          <a:p>
            <a:pPr lvl="1"/>
            <a:r>
              <a:rPr lang="en-US" dirty="0" smtClean="0"/>
              <a:t>Future employment</a:t>
            </a:r>
          </a:p>
          <a:p>
            <a:pPr lvl="2"/>
            <a:r>
              <a:rPr lang="en-US" dirty="0" smtClean="0"/>
              <a:t>Company, location, job title, salary, helpful resources</a:t>
            </a:r>
          </a:p>
          <a:p>
            <a:pPr lvl="1"/>
            <a:r>
              <a:rPr lang="en-US" dirty="0" smtClean="0"/>
              <a:t>Graduate/Professional school</a:t>
            </a:r>
          </a:p>
          <a:p>
            <a:pPr lvl="2"/>
            <a:r>
              <a:rPr lang="en-US" dirty="0" smtClean="0"/>
              <a:t>Institution, program, degree</a:t>
            </a:r>
          </a:p>
          <a:p>
            <a:pPr lvl="1"/>
            <a:r>
              <a:rPr lang="en-US" dirty="0" smtClean="0"/>
              <a:t>Work-experiences at NC State</a:t>
            </a:r>
          </a:p>
          <a:p>
            <a:pPr lvl="2"/>
            <a:r>
              <a:rPr lang="en-US" dirty="0" smtClean="0"/>
              <a:t>Experience, helpfulness, use of career services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92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uses the various career offices?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Use of the Career Development Center varies widely by college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 smtClean="0"/>
              <a:t>Majorities of students in a college use the career center for their college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639098"/>
              </p:ext>
            </p:extLst>
          </p:nvPr>
        </p:nvGraphicFramePr>
        <p:xfrm>
          <a:off x="228600" y="2743200"/>
          <a:ext cx="4267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611025"/>
              </p:ext>
            </p:extLst>
          </p:nvPr>
        </p:nvGraphicFramePr>
        <p:xfrm>
          <a:off x="4554984" y="3200400"/>
          <a:ext cx="457200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453560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those who use the career offices think they are any good?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Majorities of those using the career centers give them favorable ratings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090559"/>
              </p:ext>
            </p:extLst>
          </p:nvPr>
        </p:nvGraphicFramePr>
        <p:xfrm>
          <a:off x="457200" y="2590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2553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other activities to help prepare for a career?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 majority of those who either have a job, are still seeking for one, or planning to start looking shortly after graduation said they had attended a career fair and put their resume in </a:t>
            </a:r>
            <a:r>
              <a:rPr lang="en-US" sz="2400" dirty="0" err="1" smtClean="0"/>
              <a:t>ePACK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47457"/>
              </p:ext>
            </p:extLst>
          </p:nvPr>
        </p:nvGraphicFramePr>
        <p:xfrm>
          <a:off x="2133600" y="3276600"/>
          <a:ext cx="4495800" cy="2714620"/>
        </p:xfrm>
        <a:graphic>
          <a:graphicData uri="http://schemas.openxmlformats.org/drawingml/2006/table">
            <a:tbl>
              <a:tblPr/>
              <a:tblGrid>
                <a:gridCol w="3746500"/>
                <a:gridCol w="749300"/>
              </a:tblGrid>
              <a:tr h="299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Attended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200" b="0" i="0" u="none" strike="noStrike" dirty="0" err="1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ePACK</a:t>
                      </a:r>
                      <a:endParaRPr lang="en-US" sz="12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Presentations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on resume writing, interviewing skills, etc.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Visited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NC State Career Development Center website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Member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of NCSU professional society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Attended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employer info sessions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On-campus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interviewing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Spoke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w/ Career Counselor/Coach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Mock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interviews w/ Career Counselor/Coach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182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career fairs did seniors attend?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NCSU students overall attended a variety of career fairs…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26843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…With large majorities of students attending the career fair for their college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500" dirty="0" smtClean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* The college listed is the one with the highest percentage of seniors attending the particular career fair.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0448"/>
              </p:ext>
            </p:extLst>
          </p:nvPr>
        </p:nvGraphicFramePr>
        <p:xfrm>
          <a:off x="533400" y="3124200"/>
          <a:ext cx="3200400" cy="2895596"/>
        </p:xfrm>
        <a:graphic>
          <a:graphicData uri="http://schemas.openxmlformats.org/drawingml/2006/table">
            <a:tbl>
              <a:tblPr/>
              <a:tblGrid>
                <a:gridCol w="2438400"/>
                <a:gridCol w="762000"/>
              </a:tblGrid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Engineering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PCOM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Career &amp; Internship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CALS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CHASS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Career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Health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Career Expo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Textiles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Job Forum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Law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School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College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of Design Networking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Other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fair at NC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Career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fair at other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Career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fair unaffiliated w/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555531"/>
              </p:ext>
            </p:extLst>
          </p:nvPr>
        </p:nvGraphicFramePr>
        <p:xfrm>
          <a:off x="5029200" y="3124200"/>
          <a:ext cx="3733800" cy="2819399"/>
        </p:xfrm>
        <a:graphic>
          <a:graphicData uri="http://schemas.openxmlformats.org/drawingml/2006/table">
            <a:tbl>
              <a:tblPr/>
              <a:tblGrid>
                <a:gridCol w="2895600"/>
                <a:gridCol w="838200"/>
              </a:tblGrid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COE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---&gt; Engineering Career Fair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PCOM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PCOM Career &amp; Internship Fair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CALS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CALS Career Expo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CHASS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CHASS Career Fair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CALS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Health Career Expo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COT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Textiles Job Forum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CHASS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Law School Fair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Design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College of Design Networking Fair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CNR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Other fair at NC State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CED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Career fair at other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  CED </a:t>
                      </a:r>
                      <a:r>
                        <a:rPr lang="en-US" sz="12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--&gt; Career fair unaffiliated w/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257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Are seniors satisfied with career guidance they got in their academic department?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While </a:t>
            </a:r>
            <a:r>
              <a:rPr lang="en-US" sz="2400" dirty="0"/>
              <a:t>majorities of </a:t>
            </a:r>
            <a:r>
              <a:rPr lang="en-US" sz="2400" dirty="0" smtClean="0"/>
              <a:t>graduating seniors are </a:t>
            </a:r>
            <a:r>
              <a:rPr lang="en-US" sz="2400" dirty="0"/>
              <a:t>satisfied with the career guidance they received in their college/department, they are more likely to be ‘satisfied’ than ‘very satisfied’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82003142"/>
              </p:ext>
            </p:extLst>
          </p:nvPr>
        </p:nvGraphicFramePr>
        <p:xfrm>
          <a:off x="4648200" y="1295400"/>
          <a:ext cx="4267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956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45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LOTS more information online!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996633"/>
                </a:solidFill>
                <a:hlinkClick r:id="rId2"/>
              </a:rPr>
              <a:t>http://upa.ncsu.edu/srvy/stdnt/future-plans</a:t>
            </a:r>
            <a:endParaRPr lang="en-US" dirty="0" smtClean="0"/>
          </a:p>
          <a:p>
            <a:pPr lvl="1"/>
            <a:r>
              <a:rPr lang="en-US" dirty="0" smtClean="0"/>
              <a:t>Methods &amp; response rate </a:t>
            </a:r>
            <a:r>
              <a:rPr lang="en-US" dirty="0"/>
              <a:t>i</a:t>
            </a:r>
            <a:r>
              <a:rPr lang="en-US" dirty="0" smtClean="0"/>
              <a:t>nformation</a:t>
            </a:r>
          </a:p>
          <a:p>
            <a:pPr lvl="1"/>
            <a:r>
              <a:rPr lang="en-US" dirty="0" smtClean="0"/>
              <a:t>Detailed tables of results for all respondents overall, with text </a:t>
            </a:r>
            <a:r>
              <a:rPr lang="en-US" dirty="0"/>
              <a:t>summaries </a:t>
            </a:r>
            <a:endParaRPr lang="en-US" dirty="0" smtClean="0"/>
          </a:p>
          <a:p>
            <a:pPr lvl="1"/>
            <a:r>
              <a:rPr lang="en-US" dirty="0" smtClean="0"/>
              <a:t>Detailed tables of results for most questions </a:t>
            </a:r>
            <a:r>
              <a:rPr lang="en-US" dirty="0"/>
              <a:t>by </a:t>
            </a:r>
            <a:r>
              <a:rPr lang="en-US" dirty="0" smtClean="0"/>
              <a:t>college</a:t>
            </a:r>
          </a:p>
          <a:p>
            <a:pPr lvl="1"/>
            <a:r>
              <a:rPr lang="en-US" dirty="0"/>
              <a:t>College </a:t>
            </a:r>
            <a:r>
              <a:rPr lang="en-US" dirty="0" smtClean="0"/>
              <a:t>summaries </a:t>
            </a:r>
            <a:r>
              <a:rPr lang="en-US" i="1" dirty="0" smtClean="0"/>
              <a:t>(NCSU authentication required)</a:t>
            </a:r>
            <a:endParaRPr lang="en-US" i="1" dirty="0"/>
          </a:p>
          <a:p>
            <a:pPr lvl="2"/>
            <a:r>
              <a:rPr lang="en-US" dirty="0"/>
              <a:t>Table w/ results by department</a:t>
            </a:r>
          </a:p>
          <a:p>
            <a:pPr lvl="3"/>
            <a:r>
              <a:rPr lang="en-US" dirty="0"/>
              <a:t>Response rate</a:t>
            </a:r>
          </a:p>
          <a:p>
            <a:pPr lvl="3"/>
            <a:r>
              <a:rPr lang="en-US" dirty="0"/>
              <a:t>N w/ full-time job</a:t>
            </a:r>
          </a:p>
          <a:p>
            <a:pPr lvl="3"/>
            <a:r>
              <a:rPr lang="en-US" dirty="0"/>
              <a:t>N going to grad/prof school</a:t>
            </a:r>
          </a:p>
          <a:p>
            <a:pPr lvl="3"/>
            <a:r>
              <a:rPr lang="en-US" dirty="0"/>
              <a:t>Salary (25</a:t>
            </a:r>
            <a:r>
              <a:rPr lang="en-US" baseline="30000" dirty="0"/>
              <a:t>th</a:t>
            </a:r>
            <a:r>
              <a:rPr lang="en-US" dirty="0"/>
              <a:t> percentile, median, 75</a:t>
            </a:r>
            <a:r>
              <a:rPr lang="en-US" baseline="30000" dirty="0"/>
              <a:t>th</a:t>
            </a:r>
            <a:r>
              <a:rPr lang="en-US" dirty="0"/>
              <a:t> percentile, average)</a:t>
            </a:r>
          </a:p>
          <a:p>
            <a:pPr lvl="2"/>
            <a:r>
              <a:rPr lang="en-US" dirty="0"/>
              <a:t>Tables with employment information</a:t>
            </a:r>
          </a:p>
          <a:p>
            <a:pPr lvl="3"/>
            <a:r>
              <a:rPr lang="en-US" dirty="0"/>
              <a:t>Company, location, job title, helpful resources</a:t>
            </a:r>
          </a:p>
          <a:p>
            <a:pPr lvl="2"/>
            <a:r>
              <a:rPr lang="en-US" dirty="0"/>
              <a:t>Tables with grad/prof school information</a:t>
            </a:r>
          </a:p>
          <a:p>
            <a:pPr lvl="3"/>
            <a:r>
              <a:rPr lang="en-US" dirty="0"/>
              <a:t>Institution, location, degree, program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47160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Want still more information, or have a suggestion?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Contact</a:t>
            </a:r>
          </a:p>
          <a:p>
            <a:pPr marL="365760" lvl="1" indent="0">
              <a:buNone/>
            </a:pPr>
            <a:r>
              <a:rPr lang="en-US" sz="2400" dirty="0" smtClean="0"/>
              <a:t>Nancy </a:t>
            </a:r>
            <a:r>
              <a:rPr lang="en-US" sz="2400" dirty="0" err="1" smtClean="0"/>
              <a:t>Whelchel</a:t>
            </a:r>
            <a:r>
              <a:rPr lang="en-US" sz="2400" dirty="0" smtClean="0"/>
              <a:t>, Associate Director for Survey Research</a:t>
            </a:r>
          </a:p>
          <a:p>
            <a:pPr marL="365760" lvl="1" indent="0">
              <a:buNone/>
            </a:pPr>
            <a:r>
              <a:rPr lang="en-US" sz="2400" dirty="0" smtClean="0"/>
              <a:t>University Planning and Analysis</a:t>
            </a:r>
          </a:p>
          <a:p>
            <a:pPr marL="365760" lvl="1" indent="0">
              <a:buNone/>
            </a:pPr>
            <a:r>
              <a:rPr lang="en-US" sz="2400" dirty="0" smtClean="0"/>
              <a:t>NC State University</a:t>
            </a:r>
          </a:p>
          <a:p>
            <a:pPr marL="365760" lvl="1" indent="0">
              <a:buNone/>
            </a:pPr>
            <a:r>
              <a:rPr lang="en-US" sz="2400" dirty="0" smtClean="0">
                <a:hlinkClick r:id="rId2"/>
              </a:rPr>
              <a:t>Nancy_whelchel@ncsu.edu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034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 to participate?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undergraduates who have completed the “Application for Degree” process to graduate in May are invited to participate</a:t>
            </a:r>
          </a:p>
          <a:p>
            <a:r>
              <a:rPr lang="en-US" sz="2400" dirty="0" smtClean="0"/>
              <a:t>Only those who actually graduate in May are included in reports on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727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and how is the survey administered?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When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 survey goes live on about the first day of final exams (May 2, 2013)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 survey stays in the field for about 4 weeks (May 31, 2013)</a:t>
            </a:r>
          </a:p>
          <a:p>
            <a:r>
              <a:rPr lang="en-US" sz="2400" dirty="0" smtClean="0">
                <a:sym typeface="Wingdings" pitchFamily="2" charset="2"/>
              </a:rPr>
              <a:t>How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Online (</a:t>
            </a:r>
            <a:r>
              <a:rPr lang="en-US" sz="2000" dirty="0" err="1" smtClean="0">
                <a:sym typeface="Wingdings" pitchFamily="2" charset="2"/>
              </a:rPr>
              <a:t>Qualtrics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Accessible via handheld </a:t>
            </a:r>
            <a:r>
              <a:rPr lang="en-US" sz="2000" smtClean="0">
                <a:sym typeface="Wingdings" pitchFamily="2" charset="2"/>
              </a:rPr>
              <a:t>mobile </a:t>
            </a:r>
            <a:r>
              <a:rPr lang="en-US" sz="2000" smtClean="0">
                <a:sym typeface="Wingdings" pitchFamily="2" charset="2"/>
              </a:rPr>
              <a:t>device</a:t>
            </a: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Confidential (but not anonymous)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09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senior </a:t>
            </a:r>
            <a:r>
              <a:rPr lang="en-US" dirty="0"/>
              <a:t>e</a:t>
            </a:r>
            <a:r>
              <a:rPr lang="en-US" dirty="0" smtClean="0"/>
              <a:t>ncouraged to participate?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Email invitations and follow-up reminders</a:t>
            </a:r>
          </a:p>
          <a:p>
            <a:r>
              <a:rPr lang="en-US" sz="2800" dirty="0" smtClean="0"/>
              <a:t>Incentives</a:t>
            </a:r>
            <a:endParaRPr lang="en-US" sz="2800" dirty="0"/>
          </a:p>
          <a:p>
            <a:pPr lvl="1"/>
            <a:r>
              <a:rPr lang="en-US" sz="2400" dirty="0"/>
              <a:t>Amazon.com gift cards</a:t>
            </a:r>
          </a:p>
          <a:p>
            <a:pPr lvl="2"/>
            <a:r>
              <a:rPr lang="en-US" sz="2400" dirty="0"/>
              <a:t>8 * $25 for early responders</a:t>
            </a:r>
          </a:p>
          <a:p>
            <a:pPr lvl="2"/>
            <a:r>
              <a:rPr lang="en-US" sz="2400" dirty="0"/>
              <a:t>1 * $100 for all responders</a:t>
            </a:r>
          </a:p>
          <a:p>
            <a:r>
              <a:rPr lang="en-US" sz="2800" dirty="0"/>
              <a:t>Departments are encouraged to contact their graduating seniors</a:t>
            </a:r>
          </a:p>
          <a:p>
            <a:r>
              <a:rPr lang="en-US" sz="2800" dirty="0" smtClean="0"/>
              <a:t>Electronic </a:t>
            </a:r>
            <a:r>
              <a:rPr lang="en-US" sz="2800" dirty="0"/>
              <a:t>Bulletin Boards</a:t>
            </a:r>
          </a:p>
          <a:p>
            <a:r>
              <a:rPr lang="en-US" sz="2800" dirty="0" smtClean="0"/>
              <a:t>Flyers </a:t>
            </a:r>
            <a:endParaRPr lang="en-US" sz="2800" dirty="0"/>
          </a:p>
          <a:p>
            <a:pPr lvl="1"/>
            <a:r>
              <a:rPr lang="en-US" sz="2400" dirty="0"/>
              <a:t>Sent to academic </a:t>
            </a:r>
            <a:r>
              <a:rPr lang="en-US" sz="2400" dirty="0" smtClean="0"/>
              <a:t>departments &amp; posted </a:t>
            </a:r>
            <a:r>
              <a:rPr lang="en-US" sz="2400" dirty="0"/>
              <a:t>around campus</a:t>
            </a:r>
          </a:p>
          <a:p>
            <a:r>
              <a:rPr lang="en-US" sz="2800" dirty="0" smtClean="0"/>
              <a:t>Messages on Facebook</a:t>
            </a:r>
          </a:p>
          <a:p>
            <a:r>
              <a:rPr lang="en-US" sz="2800" dirty="0" smtClean="0"/>
              <a:t>Announcements at (some) commencement ceremonies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0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graduating seniors actually does the survey?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3854193"/>
              </p:ext>
            </p:extLst>
          </p:nvPr>
        </p:nvGraphicFramePr>
        <p:xfrm>
          <a:off x="457200" y="1752599"/>
          <a:ext cx="8308975" cy="4407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5617"/>
                <a:gridCol w="927467"/>
                <a:gridCol w="925805"/>
                <a:gridCol w="1083707"/>
                <a:gridCol w="1083707"/>
                <a:gridCol w="852672"/>
              </a:tblGrid>
              <a:tr h="7997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College/School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May 2013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Graduating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Class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Percent of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Population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Survey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Respondents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Percent of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Survey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Respondents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Response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College of Agriculture &amp; Life Sciences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21.2%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47.8%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College of Design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3.8%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3.5%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48.8%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College of Education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4.9%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5.5%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59.6%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College of Engineering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21.6%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24.8%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60.8%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College of Natural Resources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5.6%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52.8%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College of Humanities &amp; Social Sciences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21.1%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18.0%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45.3%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College of Physical &amp; Mathematical Sciences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3.9%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4.2%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57.4%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College of Textiles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4.1%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55.7%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Poole College of Management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13.4%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14.7%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58.0%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Division of Academic &amp; Student Affairs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0.2%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50.0%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  <a:tr h="3270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3,158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1,676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100.0%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53.1%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36830" marB="368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47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 results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Assessment of career services</a:t>
            </a:r>
          </a:p>
          <a:p>
            <a:r>
              <a:rPr lang="en-US" sz="2400" dirty="0" smtClean="0"/>
              <a:t>Helps academic departments evaluate career-readiness of their students</a:t>
            </a:r>
          </a:p>
          <a:p>
            <a:r>
              <a:rPr lang="en-US" sz="2400" dirty="0" smtClean="0"/>
              <a:t>Employers when making salary offers</a:t>
            </a:r>
          </a:p>
          <a:p>
            <a:r>
              <a:rPr lang="en-US" sz="2400" dirty="0" smtClean="0"/>
              <a:t>Students engaged in salary negotiation</a:t>
            </a:r>
          </a:p>
          <a:p>
            <a:r>
              <a:rPr lang="en-US" sz="2400" dirty="0" smtClean="0"/>
              <a:t>Submitted to magazines for rankings</a:t>
            </a:r>
          </a:p>
          <a:p>
            <a:r>
              <a:rPr lang="en-US" sz="2400" dirty="0" smtClean="0"/>
              <a:t>Lots, lots more!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328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 of Seniors…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04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1629</TotalTime>
  <Words>2259</Words>
  <Application>Microsoft Office PowerPoint</Application>
  <PresentationFormat>On-screen Show (4:3)</PresentationFormat>
  <Paragraphs>495</Paragraphs>
  <Slides>37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Median</vt:lpstr>
      <vt:lpstr>May 2013 Future Plans Survey </vt:lpstr>
      <vt:lpstr>Survey Administration Methods</vt:lpstr>
      <vt:lpstr>What is the Future Plans Survey?</vt:lpstr>
      <vt:lpstr>Who is eligible to participate? </vt:lpstr>
      <vt:lpstr>When and how is the survey administered?</vt:lpstr>
      <vt:lpstr>How are senior encouraged to participate? </vt:lpstr>
      <vt:lpstr>How many graduating seniors actually does the survey?</vt:lpstr>
      <vt:lpstr>How are the results used?</vt:lpstr>
      <vt:lpstr>Future Plans of Seniors…</vt:lpstr>
      <vt:lpstr>What are seniors’ plans for after graduation?</vt:lpstr>
      <vt:lpstr>How do graduating seniors feel bout their future?</vt:lpstr>
      <vt:lpstr>Details About Those Obtaining Full-Time Employment (91% of all those with a job for after graduation)</vt:lpstr>
      <vt:lpstr>When did they start looking for a job? (Differences between those who found and those who did not find a full-time position)</vt:lpstr>
      <vt:lpstr>When did they start looking for a job? (Differences by when the senior started looking for a job)</vt:lpstr>
      <vt:lpstr>What resources did seniors say were helpful in securing their job?</vt:lpstr>
      <vt:lpstr>How many other job offers did those accepting a full-time job get?</vt:lpstr>
      <vt:lpstr>Is job satisfaction related to how closely the job matches what seniors were majoring in?</vt:lpstr>
      <vt:lpstr>Where will those with a full-time job be working?</vt:lpstr>
      <vt:lpstr>How are the full-time employees getting paid?</vt:lpstr>
      <vt:lpstr>And what will they be earning?</vt:lpstr>
      <vt:lpstr>What about a signing bonus?</vt:lpstr>
      <vt:lpstr>And what about a relocation package?</vt:lpstr>
      <vt:lpstr>Details about Those Continuing their Education</vt:lpstr>
      <vt:lpstr>Who is going graduate/professional school ?</vt:lpstr>
      <vt:lpstr>How many seniors have already been accepted to a grad/professional school?</vt:lpstr>
      <vt:lpstr>What institutions will they be attending? (among those accepted and enrolling)</vt:lpstr>
      <vt:lpstr>What degrees are they currently seeking?</vt:lpstr>
      <vt:lpstr>Work-Related Experiences at NC State</vt:lpstr>
      <vt:lpstr>What did they participate in, and how helpful do they think it was?</vt:lpstr>
      <vt:lpstr>Who uses the various career offices?</vt:lpstr>
      <vt:lpstr>Do those who use the career offices think they are any good?</vt:lpstr>
      <vt:lpstr>What about other activities to help prepare for a career?</vt:lpstr>
      <vt:lpstr>Which career fairs did seniors attend?</vt:lpstr>
      <vt:lpstr>Are seniors satisfied with career guidance they got in their academic department?</vt:lpstr>
      <vt:lpstr>For More Information…</vt:lpstr>
      <vt:lpstr>There is LOTS more information online!</vt:lpstr>
      <vt:lpstr>Want still more information, or have a suggestion?</vt:lpstr>
    </vt:vector>
  </TitlesOfParts>
  <Company>NC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Nancy L Whelchel</dc:creator>
  <cp:lastModifiedBy>Dr. Nancy L Whelchel</cp:lastModifiedBy>
  <cp:revision>109</cp:revision>
  <dcterms:created xsi:type="dcterms:W3CDTF">2013-08-15T19:19:30Z</dcterms:created>
  <dcterms:modified xsi:type="dcterms:W3CDTF">2013-08-23T19:01:17Z</dcterms:modified>
</cp:coreProperties>
</file>